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2" r:id="rId3"/>
    <p:sldId id="297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77" r:id="rId13"/>
    <p:sldId id="291" r:id="rId14"/>
    <p:sldId id="294" r:id="rId15"/>
    <p:sldId id="295" r:id="rId16"/>
    <p:sldId id="292" r:id="rId17"/>
    <p:sldId id="296" r:id="rId18"/>
    <p:sldId id="281" r:id="rId19"/>
    <p:sldId id="29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192" y="15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3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izzieweichel/Desktop/mservices_2/microservice_architecture_simulator/S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izzieweichel/Desktop/mservices_2/microservice_architecture_simulator/Sta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Latency &amp; Reward vs. Allocation - Trial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Latency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3.11</c:v>
                </c:pt>
                <c:pt idx="1">
                  <c:v>3.42</c:v>
                </c:pt>
                <c:pt idx="2">
                  <c:v>3.76</c:v>
                </c:pt>
                <c:pt idx="3">
                  <c:v>4.1399999999999997</c:v>
                </c:pt>
                <c:pt idx="4">
                  <c:v>4.55</c:v>
                </c:pt>
                <c:pt idx="5">
                  <c:v>5.01</c:v>
                </c:pt>
                <c:pt idx="6">
                  <c:v>5.51</c:v>
                </c:pt>
                <c:pt idx="7">
                  <c:v>6.06</c:v>
                </c:pt>
                <c:pt idx="8">
                  <c:v>6.67</c:v>
                </c:pt>
                <c:pt idx="9">
                  <c:v>7.33</c:v>
                </c:pt>
                <c:pt idx="10">
                  <c:v>8.06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0.64</c:v>
                </c:pt>
                <c:pt idx="1">
                  <c:v>0.57999999999999996</c:v>
                </c:pt>
                <c:pt idx="2">
                  <c:v>0.53</c:v>
                </c:pt>
                <c:pt idx="3">
                  <c:v>0.48</c:v>
                </c:pt>
                <c:pt idx="4">
                  <c:v>0.44</c:v>
                </c:pt>
                <c:pt idx="5">
                  <c:v>0.4</c:v>
                </c:pt>
                <c:pt idx="6">
                  <c:v>0.36</c:v>
                </c:pt>
                <c:pt idx="7">
                  <c:v>0.33</c:v>
                </c:pt>
                <c:pt idx="8">
                  <c:v>0.3</c:v>
                </c:pt>
                <c:pt idx="9">
                  <c:v>0.27</c:v>
                </c:pt>
                <c:pt idx="10">
                  <c:v>0.25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EE-CB4D-83B5-3C391AD56E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Reward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3.11</c:v>
                </c:pt>
                <c:pt idx="1">
                  <c:v>3.42</c:v>
                </c:pt>
                <c:pt idx="2">
                  <c:v>3.76</c:v>
                </c:pt>
                <c:pt idx="3">
                  <c:v>4.1399999999999997</c:v>
                </c:pt>
                <c:pt idx="4">
                  <c:v>4.55</c:v>
                </c:pt>
                <c:pt idx="5">
                  <c:v>5.01</c:v>
                </c:pt>
                <c:pt idx="6">
                  <c:v>5.51</c:v>
                </c:pt>
                <c:pt idx="7">
                  <c:v>6.06</c:v>
                </c:pt>
                <c:pt idx="8">
                  <c:v>6.67</c:v>
                </c:pt>
                <c:pt idx="9">
                  <c:v>7.33</c:v>
                </c:pt>
                <c:pt idx="10">
                  <c:v>8.06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-1.26509</c:v>
                </c:pt>
                <c:pt idx="1">
                  <c:v>-1.2688200000000001</c:v>
                </c:pt>
                <c:pt idx="2">
                  <c:v>-1.2840800000000001</c:v>
                </c:pt>
                <c:pt idx="3">
                  <c:v>-1.31101</c:v>
                </c:pt>
                <c:pt idx="4">
                  <c:v>-1.34985</c:v>
                </c:pt>
                <c:pt idx="5">
                  <c:v>-1.4009499999999999</c:v>
                </c:pt>
                <c:pt idx="6">
                  <c:v>-1.46479</c:v>
                </c:pt>
                <c:pt idx="7">
                  <c:v>-1.5419499999999999</c:v>
                </c:pt>
                <c:pt idx="8">
                  <c:v>-1.6331199999999999</c:v>
                </c:pt>
                <c:pt idx="9">
                  <c:v>-1.7391399999999999</c:v>
                </c:pt>
                <c:pt idx="10">
                  <c:v>-1.8609599999999999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EE-CB4D-83B5-3C391AD56E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2910960"/>
        <c:axId val="426729936"/>
      </c:scatterChart>
      <c:valAx>
        <c:axId val="452910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729936"/>
        <c:crosses val="autoZero"/>
        <c:crossBetween val="midCat"/>
      </c:valAx>
      <c:valAx>
        <c:axId val="42672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910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Iteration vs. Reward</a:t>
            </a:r>
            <a:r>
              <a:rPr lang="en-US" baseline="0"/>
              <a:t> 1 ms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</c:numCache>
            </c:numRef>
          </c:xVal>
          <c:yVal>
            <c:numRef>
              <c:f>Sheet1!$D$2:$D$50</c:f>
              <c:numCache>
                <c:formatCode>General</c:formatCode>
                <c:ptCount val="49"/>
                <c:pt idx="0">
                  <c:v>-1.412156851004748</c:v>
                </c:pt>
                <c:pt idx="1">
                  <c:v>-1.3250984822101071</c:v>
                </c:pt>
                <c:pt idx="2">
                  <c:v>-1.2707372808297619</c:v>
                </c:pt>
                <c:pt idx="3">
                  <c:v>-1.4260851290667711</c:v>
                </c:pt>
                <c:pt idx="4">
                  <c:v>-1.2870156987986501</c:v>
                </c:pt>
                <c:pt idx="5">
                  <c:v>-1.797343060243966</c:v>
                </c:pt>
                <c:pt idx="6">
                  <c:v>-1.3915426700671401</c:v>
                </c:pt>
                <c:pt idx="7">
                  <c:v>-1.26853508849692</c:v>
                </c:pt>
                <c:pt idx="8">
                  <c:v>-1.3317076920317359</c:v>
                </c:pt>
                <c:pt idx="9">
                  <c:v>-1.3503767187705751</c:v>
                </c:pt>
                <c:pt idx="10">
                  <c:v>-1.265944532729006</c:v>
                </c:pt>
                <c:pt idx="11">
                  <c:v>-1.390939413983707</c:v>
                </c:pt>
                <c:pt idx="12">
                  <c:v>-1.3028055497428701</c:v>
                </c:pt>
                <c:pt idx="13">
                  <c:v>-1.87046360665802</c:v>
                </c:pt>
                <c:pt idx="14">
                  <c:v>-1.419521768456794</c:v>
                </c:pt>
                <c:pt idx="15">
                  <c:v>-1.2754409658326351</c:v>
                </c:pt>
                <c:pt idx="16">
                  <c:v>-1.310703791932273</c:v>
                </c:pt>
                <c:pt idx="17">
                  <c:v>-1.379419774190717</c:v>
                </c:pt>
                <c:pt idx="18">
                  <c:v>-1.2650487111109689</c:v>
                </c:pt>
                <c:pt idx="19">
                  <c:v>-1.3603251735906781</c:v>
                </c:pt>
                <c:pt idx="20">
                  <c:v>-1.3229627992521611</c:v>
                </c:pt>
                <c:pt idx="21">
                  <c:v>-1.9484926754623519</c:v>
                </c:pt>
                <c:pt idx="22">
                  <c:v>-1.448910258240875</c:v>
                </c:pt>
                <c:pt idx="23">
                  <c:v>-1.2856941481884461</c:v>
                </c:pt>
                <c:pt idx="24">
                  <c:v>-1.293944003452093</c:v>
                </c:pt>
                <c:pt idx="25">
                  <c:v>-1.4125921935366399</c:v>
                </c:pt>
                <c:pt idx="26">
                  <c:v>-1.267928481198759</c:v>
                </c:pt>
                <c:pt idx="27">
                  <c:v>-1.3343258832937961</c:v>
                </c:pt>
                <c:pt idx="28">
                  <c:v>-1.3473877403073811</c:v>
                </c:pt>
                <c:pt idx="29">
                  <c:v>-1.2662870876653161</c:v>
                </c:pt>
                <c:pt idx="30">
                  <c:v>-1.3946580088991929</c:v>
                </c:pt>
                <c:pt idx="31">
                  <c:v>-1.300816673466628</c:v>
                </c:pt>
                <c:pt idx="32">
                  <c:v>-1.8620068856007079</c:v>
                </c:pt>
                <c:pt idx="33">
                  <c:v>-1.4162992845317921</c:v>
                </c:pt>
                <c:pt idx="34">
                  <c:v>-1.2744939166245961</c:v>
                </c:pt>
                <c:pt idx="35">
                  <c:v>-1.3128480300765699</c:v>
                </c:pt>
                <c:pt idx="36">
                  <c:v>-1.375950064572683</c:v>
                </c:pt>
                <c:pt idx="37">
                  <c:v>-1.264957788134738</c:v>
                </c:pt>
                <c:pt idx="38">
                  <c:v>-1.3635310741711211</c:v>
                </c:pt>
                <c:pt idx="39">
                  <c:v>-1.3204854415510081</c:v>
                </c:pt>
                <c:pt idx="40">
                  <c:v>-1.939515108744774</c:v>
                </c:pt>
                <c:pt idx="41">
                  <c:v>-1.4455682977531481</c:v>
                </c:pt>
                <c:pt idx="42">
                  <c:v>-1.284388486062948</c:v>
                </c:pt>
                <c:pt idx="43">
                  <c:v>-1.295614386938168</c:v>
                </c:pt>
                <c:pt idx="44">
                  <c:v>-1.4086783421229121</c:v>
                </c:pt>
                <c:pt idx="45">
                  <c:v>-1.2674245526582479</c:v>
                </c:pt>
                <c:pt idx="46">
                  <c:v>-1.337010506100895</c:v>
                </c:pt>
                <c:pt idx="47">
                  <c:v>-1.3444436407117251</c:v>
                </c:pt>
                <c:pt idx="48">
                  <c:v>-1.2666803037870631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1DB-F745-A182-0EC3313D1F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7697680"/>
        <c:axId val="445802688"/>
      </c:scatterChart>
      <c:valAx>
        <c:axId val="447697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802688"/>
        <c:crosses val="autoZero"/>
        <c:crossBetween val="midCat"/>
      </c:valAx>
      <c:valAx>
        <c:axId val="44580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Reward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697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Iteration vs. Allocation 1 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Sheet1!$A$3:$A$50</c:f>
              <c:numCache>
                <c:formatCode>General</c:formatCode>
                <c:ptCount val="4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</c:numCache>
            </c:numRef>
          </c:xVal>
          <c:yVal>
            <c:numRef>
              <c:f>Sheet1!$B$2:$B$50</c:f>
              <c:numCache>
                <c:formatCode>General</c:formatCode>
                <c:ptCount val="49"/>
                <c:pt idx="0">
                  <c:v>0.10000000149011611</c:v>
                </c:pt>
                <c:pt idx="1">
                  <c:v>2.3256862163543701</c:v>
                </c:pt>
                <c:pt idx="2">
                  <c:v>3.4807062149047852</c:v>
                </c:pt>
                <c:pt idx="3">
                  <c:v>5.2116460800170898</c:v>
                </c:pt>
                <c:pt idx="4">
                  <c:v>2.6237726211547852</c:v>
                </c:pt>
                <c:pt idx="5">
                  <c:v>1.3011385202407839</c:v>
                </c:pt>
                <c:pt idx="6">
                  <c:v>2.0288760662078862</c:v>
                </c:pt>
                <c:pt idx="7">
                  <c:v>2.9317903518676758</c:v>
                </c:pt>
                <c:pt idx="8">
                  <c:v>4.3704385757446289</c:v>
                </c:pt>
                <c:pt idx="9">
                  <c:v>2.194001436233521</c:v>
                </c:pt>
                <c:pt idx="10">
                  <c:v>3.2927176952362061</c:v>
                </c:pt>
                <c:pt idx="11">
                  <c:v>4.9237070083618164</c:v>
                </c:pt>
                <c:pt idx="12">
                  <c:v>2.477180957794189</c:v>
                </c:pt>
                <c:pt idx="13">
                  <c:v>1.2313857078552251</c:v>
                </c:pt>
                <c:pt idx="14">
                  <c:v>1.9382104873657231</c:v>
                </c:pt>
                <c:pt idx="15">
                  <c:v>2.779719352722168</c:v>
                </c:pt>
                <c:pt idx="16">
                  <c:v>4.1353354454040527</c:v>
                </c:pt>
                <c:pt idx="17">
                  <c:v>2.072870254516602</c:v>
                </c:pt>
                <c:pt idx="18">
                  <c:v>3.1159687042236328</c:v>
                </c:pt>
                <c:pt idx="19">
                  <c:v>4.6520237922668457</c:v>
                </c:pt>
                <c:pt idx="20">
                  <c:v>2.3384172916412349</c:v>
                </c:pt>
                <c:pt idx="21">
                  <c:v>1.1659789085388179</c:v>
                </c:pt>
                <c:pt idx="22">
                  <c:v>1.855674147605896</c:v>
                </c:pt>
                <c:pt idx="23">
                  <c:v>2.6386408805847168</c:v>
                </c:pt>
                <c:pt idx="24">
                  <c:v>3.9162697792053218</c:v>
                </c:pt>
                <c:pt idx="25">
                  <c:v>1.959426283836365</c:v>
                </c:pt>
                <c:pt idx="26">
                  <c:v>2.951265811920166</c:v>
                </c:pt>
                <c:pt idx="27">
                  <c:v>4.3977279663085938</c:v>
                </c:pt>
                <c:pt idx="28">
                  <c:v>2.2080445289611821</c:v>
                </c:pt>
                <c:pt idx="29">
                  <c:v>3.3132598400115971</c:v>
                </c:pt>
                <c:pt idx="30">
                  <c:v>4.9552135467529297</c:v>
                </c:pt>
                <c:pt idx="31">
                  <c:v>2.4932432174682622</c:v>
                </c:pt>
                <c:pt idx="32">
                  <c:v>1.2389982938766479</c:v>
                </c:pt>
                <c:pt idx="33">
                  <c:v>1.947983980178833</c:v>
                </c:pt>
                <c:pt idx="34">
                  <c:v>2.796244859695435</c:v>
                </c:pt>
                <c:pt idx="35">
                  <c:v>4.1609330177307129</c:v>
                </c:pt>
                <c:pt idx="36">
                  <c:v>2.0860874652862549</c:v>
                </c:pt>
                <c:pt idx="37">
                  <c:v>3.1352138519287109</c:v>
                </c:pt>
                <c:pt idx="38">
                  <c:v>4.6816616058349609</c:v>
                </c:pt>
                <c:pt idx="39">
                  <c:v>2.353579044342041</c:v>
                </c:pt>
                <c:pt idx="40">
                  <c:v>1.1730915307998659</c:v>
                </c:pt>
                <c:pt idx="41">
                  <c:v>1.864514231681824</c:v>
                </c:pt>
                <c:pt idx="42">
                  <c:v>2.653892993927002</c:v>
                </c:pt>
                <c:pt idx="43">
                  <c:v>3.94000244140625</c:v>
                </c:pt>
                <c:pt idx="44">
                  <c:v>1.9717469215393071</c:v>
                </c:pt>
                <c:pt idx="45">
                  <c:v>2.969109058380127</c:v>
                </c:pt>
                <c:pt idx="46">
                  <c:v>4.4253382682800293</c:v>
                </c:pt>
                <c:pt idx="47">
                  <c:v>2.2222261428833008</c:v>
                </c:pt>
                <c:pt idx="48">
                  <c:v>3.334013938903809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489-6E4C-A49A-FA7E946137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6121200"/>
        <c:axId val="452804288"/>
      </c:scatterChart>
      <c:valAx>
        <c:axId val="446121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804288"/>
        <c:crosses val="autoZero"/>
        <c:crossBetween val="midCat"/>
      </c:valAx>
      <c:valAx>
        <c:axId val="45280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Allocation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1212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7815D-8FAA-3644-A42E-92BB7CC78E2A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46C8DE-BC0E-2B4C-A83D-2FB14868CC21}">
      <dgm:prSet phldrT="[Text]"/>
      <dgm:spPr/>
      <dgm:t>
        <a:bodyPr/>
        <a:lstStyle/>
        <a:p>
          <a:r>
            <a:rPr lang="en-US" dirty="0"/>
            <a:t>Basic: Sequential Scaling</a:t>
          </a:r>
        </a:p>
      </dgm:t>
    </dgm:pt>
    <dgm:pt modelId="{6D870853-8DC4-4E45-B3BF-43A9EBEEF33A}" type="parTrans" cxnId="{DDA8D000-12EB-E841-B68B-0CEA4AA8D4DE}">
      <dgm:prSet/>
      <dgm:spPr/>
      <dgm:t>
        <a:bodyPr/>
        <a:lstStyle/>
        <a:p>
          <a:endParaRPr lang="en-US"/>
        </a:p>
      </dgm:t>
    </dgm:pt>
    <dgm:pt modelId="{3FA3EC70-7044-AB42-9F17-BA9AB9B64749}" type="sibTrans" cxnId="{DDA8D000-12EB-E841-B68B-0CEA4AA8D4DE}">
      <dgm:prSet/>
      <dgm:spPr/>
      <dgm:t>
        <a:bodyPr/>
        <a:lstStyle/>
        <a:p>
          <a:endParaRPr lang="en-US"/>
        </a:p>
      </dgm:t>
    </dgm:pt>
    <dgm:pt modelId="{4D833C31-AF80-C846-85D0-6B2FC729E978}">
      <dgm:prSet phldrT="[Text]"/>
      <dgm:spPr/>
      <dgm:t>
        <a:bodyPr/>
        <a:lstStyle/>
        <a:p>
          <a:r>
            <a:rPr lang="en-US" dirty="0"/>
            <a:t>Better: Cost Model</a:t>
          </a:r>
        </a:p>
      </dgm:t>
    </dgm:pt>
    <dgm:pt modelId="{C10C1D19-ADAE-D643-AE91-3CAA51C65A79}" type="parTrans" cxnId="{B5B28844-4F0B-B74D-895B-318B8FD5750C}">
      <dgm:prSet/>
      <dgm:spPr/>
      <dgm:t>
        <a:bodyPr/>
        <a:lstStyle/>
        <a:p>
          <a:endParaRPr lang="en-US"/>
        </a:p>
      </dgm:t>
    </dgm:pt>
    <dgm:pt modelId="{F98B950B-2A2D-2840-BBF5-D62BF9BD043D}" type="sibTrans" cxnId="{B5B28844-4F0B-B74D-895B-318B8FD5750C}">
      <dgm:prSet/>
      <dgm:spPr/>
      <dgm:t>
        <a:bodyPr/>
        <a:lstStyle/>
        <a:p>
          <a:endParaRPr lang="en-US"/>
        </a:p>
      </dgm:t>
    </dgm:pt>
    <dgm:pt modelId="{29BDA5CA-376F-2243-ACE9-7B93BD5F0C29}">
      <dgm:prSet phldrT="[Text]"/>
      <dgm:spPr/>
      <dgm:t>
        <a:bodyPr/>
        <a:lstStyle/>
        <a:p>
          <a:r>
            <a:rPr lang="en-US" dirty="0"/>
            <a:t>Best: Structured Approach</a:t>
          </a:r>
        </a:p>
      </dgm:t>
    </dgm:pt>
    <dgm:pt modelId="{3BCBCE5B-6118-A144-921A-3AEFB816779E}" type="parTrans" cxnId="{3072EB4D-6386-1D45-A388-609062E91443}">
      <dgm:prSet/>
      <dgm:spPr/>
      <dgm:t>
        <a:bodyPr/>
        <a:lstStyle/>
        <a:p>
          <a:endParaRPr lang="en-US"/>
        </a:p>
      </dgm:t>
    </dgm:pt>
    <dgm:pt modelId="{CE3D4865-9E34-E846-A7A2-49B996E2A8F7}" type="sibTrans" cxnId="{3072EB4D-6386-1D45-A388-609062E91443}">
      <dgm:prSet/>
      <dgm:spPr/>
      <dgm:t>
        <a:bodyPr/>
        <a:lstStyle/>
        <a:p>
          <a:endParaRPr lang="en-US"/>
        </a:p>
      </dgm:t>
    </dgm:pt>
    <dgm:pt modelId="{981E3F6D-B118-2A41-AA78-B0C2F26C452B}" type="pres">
      <dgm:prSet presAssocID="{D4E7815D-8FAA-3644-A42E-92BB7CC78E2A}" presName="linear" presStyleCnt="0">
        <dgm:presLayoutVars>
          <dgm:animLvl val="lvl"/>
          <dgm:resizeHandles val="exact"/>
        </dgm:presLayoutVars>
      </dgm:prSet>
      <dgm:spPr/>
    </dgm:pt>
    <dgm:pt modelId="{704035FA-D86A-E14B-808F-A0E4AE3926BF}" type="pres">
      <dgm:prSet presAssocID="{B546C8DE-BC0E-2B4C-A83D-2FB14868CC2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CD8C0BB-C1C1-1645-AB34-B9B4EEFA7B4A}" type="pres">
      <dgm:prSet presAssocID="{3FA3EC70-7044-AB42-9F17-BA9AB9B64749}" presName="spacer" presStyleCnt="0"/>
      <dgm:spPr/>
    </dgm:pt>
    <dgm:pt modelId="{A3306A6A-CC44-6C46-9BB9-EAAF6D586828}" type="pres">
      <dgm:prSet presAssocID="{4D833C31-AF80-C846-85D0-6B2FC729E97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3E6789-2238-F541-8874-54301B7EF39F}" type="pres">
      <dgm:prSet presAssocID="{F98B950B-2A2D-2840-BBF5-D62BF9BD043D}" presName="spacer" presStyleCnt="0"/>
      <dgm:spPr/>
    </dgm:pt>
    <dgm:pt modelId="{3FD97AA3-F14A-7646-984B-FA4707A349E6}" type="pres">
      <dgm:prSet presAssocID="{29BDA5CA-376F-2243-ACE9-7B93BD5F0C2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DA8D000-12EB-E841-B68B-0CEA4AA8D4DE}" srcId="{D4E7815D-8FAA-3644-A42E-92BB7CC78E2A}" destId="{B546C8DE-BC0E-2B4C-A83D-2FB14868CC21}" srcOrd="0" destOrd="0" parTransId="{6D870853-8DC4-4E45-B3BF-43A9EBEEF33A}" sibTransId="{3FA3EC70-7044-AB42-9F17-BA9AB9B64749}"/>
    <dgm:cxn modelId="{B5B28844-4F0B-B74D-895B-318B8FD5750C}" srcId="{D4E7815D-8FAA-3644-A42E-92BB7CC78E2A}" destId="{4D833C31-AF80-C846-85D0-6B2FC729E978}" srcOrd="1" destOrd="0" parTransId="{C10C1D19-ADAE-D643-AE91-3CAA51C65A79}" sibTransId="{F98B950B-2A2D-2840-BBF5-D62BF9BD043D}"/>
    <dgm:cxn modelId="{3072EB4D-6386-1D45-A388-609062E91443}" srcId="{D4E7815D-8FAA-3644-A42E-92BB7CC78E2A}" destId="{29BDA5CA-376F-2243-ACE9-7B93BD5F0C29}" srcOrd="2" destOrd="0" parTransId="{3BCBCE5B-6118-A144-921A-3AEFB816779E}" sibTransId="{CE3D4865-9E34-E846-A7A2-49B996E2A8F7}"/>
    <dgm:cxn modelId="{C16C7464-832D-694D-9386-0527F9B95315}" type="presOf" srcId="{D4E7815D-8FAA-3644-A42E-92BB7CC78E2A}" destId="{981E3F6D-B118-2A41-AA78-B0C2F26C452B}" srcOrd="0" destOrd="0" presId="urn:microsoft.com/office/officeart/2005/8/layout/vList2"/>
    <dgm:cxn modelId="{2410CE64-AE3A-2349-A276-EF7F6FC5FB57}" type="presOf" srcId="{B546C8DE-BC0E-2B4C-A83D-2FB14868CC21}" destId="{704035FA-D86A-E14B-808F-A0E4AE3926BF}" srcOrd="0" destOrd="0" presId="urn:microsoft.com/office/officeart/2005/8/layout/vList2"/>
    <dgm:cxn modelId="{BE5AF16B-90FF-C54D-B3DE-5494DD0F06EC}" type="presOf" srcId="{29BDA5CA-376F-2243-ACE9-7B93BD5F0C29}" destId="{3FD97AA3-F14A-7646-984B-FA4707A349E6}" srcOrd="0" destOrd="0" presId="urn:microsoft.com/office/officeart/2005/8/layout/vList2"/>
    <dgm:cxn modelId="{87CD8190-E444-2A46-8180-245738824B60}" type="presOf" srcId="{4D833C31-AF80-C846-85D0-6B2FC729E978}" destId="{A3306A6A-CC44-6C46-9BB9-EAAF6D586828}" srcOrd="0" destOrd="0" presId="urn:microsoft.com/office/officeart/2005/8/layout/vList2"/>
    <dgm:cxn modelId="{FAACB2FC-1FF1-8D42-A2C5-F9441E609FE0}" type="presParOf" srcId="{981E3F6D-B118-2A41-AA78-B0C2F26C452B}" destId="{704035FA-D86A-E14B-808F-A0E4AE3926BF}" srcOrd="0" destOrd="0" presId="urn:microsoft.com/office/officeart/2005/8/layout/vList2"/>
    <dgm:cxn modelId="{51E6D578-542F-724B-8472-7313CA5C16AC}" type="presParOf" srcId="{981E3F6D-B118-2A41-AA78-B0C2F26C452B}" destId="{9CD8C0BB-C1C1-1645-AB34-B9B4EEFA7B4A}" srcOrd="1" destOrd="0" presId="urn:microsoft.com/office/officeart/2005/8/layout/vList2"/>
    <dgm:cxn modelId="{4BDA48DC-50F8-CF45-9F4C-F8A7CE839726}" type="presParOf" srcId="{981E3F6D-B118-2A41-AA78-B0C2F26C452B}" destId="{A3306A6A-CC44-6C46-9BB9-EAAF6D586828}" srcOrd="2" destOrd="0" presId="urn:microsoft.com/office/officeart/2005/8/layout/vList2"/>
    <dgm:cxn modelId="{EEB06E35-839F-504C-AB96-165B20285E25}" type="presParOf" srcId="{981E3F6D-B118-2A41-AA78-B0C2F26C452B}" destId="{BE3E6789-2238-F541-8874-54301B7EF39F}" srcOrd="3" destOrd="0" presId="urn:microsoft.com/office/officeart/2005/8/layout/vList2"/>
    <dgm:cxn modelId="{42695251-71ED-1846-A0DC-77E726E422BC}" type="presParOf" srcId="{981E3F6D-B118-2A41-AA78-B0C2F26C452B}" destId="{3FD97AA3-F14A-7646-984B-FA4707A349E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4E7815D-8FAA-3644-A42E-92BB7CC78E2A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46C8DE-BC0E-2B4C-A83D-2FB14868CC21}">
      <dgm:prSet phldrT="[Text]"/>
      <dgm:spPr/>
      <dgm:t>
        <a:bodyPr/>
        <a:lstStyle/>
        <a:p>
          <a:r>
            <a:rPr lang="en-US" dirty="0"/>
            <a:t>Sequential Scaling</a:t>
          </a:r>
        </a:p>
      </dgm:t>
    </dgm:pt>
    <dgm:pt modelId="{6D870853-8DC4-4E45-B3BF-43A9EBEEF33A}" type="parTrans" cxnId="{DDA8D000-12EB-E841-B68B-0CEA4AA8D4DE}">
      <dgm:prSet/>
      <dgm:spPr/>
      <dgm:t>
        <a:bodyPr/>
        <a:lstStyle/>
        <a:p>
          <a:endParaRPr lang="en-US"/>
        </a:p>
      </dgm:t>
    </dgm:pt>
    <dgm:pt modelId="{3FA3EC70-7044-AB42-9F17-BA9AB9B64749}" type="sibTrans" cxnId="{DDA8D000-12EB-E841-B68B-0CEA4AA8D4DE}">
      <dgm:prSet/>
      <dgm:spPr/>
      <dgm:t>
        <a:bodyPr/>
        <a:lstStyle/>
        <a:p>
          <a:endParaRPr lang="en-US"/>
        </a:p>
      </dgm:t>
    </dgm:pt>
    <dgm:pt modelId="{981E3F6D-B118-2A41-AA78-B0C2F26C452B}" type="pres">
      <dgm:prSet presAssocID="{D4E7815D-8FAA-3644-A42E-92BB7CC78E2A}" presName="linear" presStyleCnt="0">
        <dgm:presLayoutVars>
          <dgm:animLvl val="lvl"/>
          <dgm:resizeHandles val="exact"/>
        </dgm:presLayoutVars>
      </dgm:prSet>
      <dgm:spPr/>
    </dgm:pt>
    <dgm:pt modelId="{704035FA-D86A-E14B-808F-A0E4AE3926BF}" type="pres">
      <dgm:prSet presAssocID="{B546C8DE-BC0E-2B4C-A83D-2FB14868CC21}" presName="parentText" presStyleLbl="node1" presStyleIdx="0" presStyleCnt="1" custScaleY="20994">
        <dgm:presLayoutVars>
          <dgm:chMax val="0"/>
          <dgm:bulletEnabled val="1"/>
        </dgm:presLayoutVars>
      </dgm:prSet>
      <dgm:spPr/>
    </dgm:pt>
  </dgm:ptLst>
  <dgm:cxnLst>
    <dgm:cxn modelId="{DDA8D000-12EB-E841-B68B-0CEA4AA8D4DE}" srcId="{D4E7815D-8FAA-3644-A42E-92BB7CC78E2A}" destId="{B546C8DE-BC0E-2B4C-A83D-2FB14868CC21}" srcOrd="0" destOrd="0" parTransId="{6D870853-8DC4-4E45-B3BF-43A9EBEEF33A}" sibTransId="{3FA3EC70-7044-AB42-9F17-BA9AB9B64749}"/>
    <dgm:cxn modelId="{C16C7464-832D-694D-9386-0527F9B95315}" type="presOf" srcId="{D4E7815D-8FAA-3644-A42E-92BB7CC78E2A}" destId="{981E3F6D-B118-2A41-AA78-B0C2F26C452B}" srcOrd="0" destOrd="0" presId="urn:microsoft.com/office/officeart/2005/8/layout/vList2"/>
    <dgm:cxn modelId="{2410CE64-AE3A-2349-A276-EF7F6FC5FB57}" type="presOf" srcId="{B546C8DE-BC0E-2B4C-A83D-2FB14868CC21}" destId="{704035FA-D86A-E14B-808F-A0E4AE3926BF}" srcOrd="0" destOrd="0" presId="urn:microsoft.com/office/officeart/2005/8/layout/vList2"/>
    <dgm:cxn modelId="{FAACB2FC-1FF1-8D42-A2C5-F9441E609FE0}" type="presParOf" srcId="{981E3F6D-B118-2A41-AA78-B0C2F26C452B}" destId="{704035FA-D86A-E14B-808F-A0E4AE3926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4E7815D-8FAA-3644-A42E-92BB7CC78E2A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46C8DE-BC0E-2B4C-A83D-2FB14868CC21}">
      <dgm:prSet phldrT="[Text]"/>
      <dgm:spPr/>
      <dgm:t>
        <a:bodyPr/>
        <a:lstStyle/>
        <a:p>
          <a:r>
            <a:rPr lang="en-US" dirty="0"/>
            <a:t>Best: Structured Approach (Reward Based)</a:t>
          </a:r>
        </a:p>
      </dgm:t>
    </dgm:pt>
    <dgm:pt modelId="{6D870853-8DC4-4E45-B3BF-43A9EBEEF33A}" type="parTrans" cxnId="{DDA8D000-12EB-E841-B68B-0CEA4AA8D4DE}">
      <dgm:prSet/>
      <dgm:spPr/>
      <dgm:t>
        <a:bodyPr/>
        <a:lstStyle/>
        <a:p>
          <a:endParaRPr lang="en-US"/>
        </a:p>
      </dgm:t>
    </dgm:pt>
    <dgm:pt modelId="{3FA3EC70-7044-AB42-9F17-BA9AB9B64749}" type="sibTrans" cxnId="{DDA8D000-12EB-E841-B68B-0CEA4AA8D4DE}">
      <dgm:prSet/>
      <dgm:spPr/>
      <dgm:t>
        <a:bodyPr/>
        <a:lstStyle/>
        <a:p>
          <a:endParaRPr lang="en-US"/>
        </a:p>
      </dgm:t>
    </dgm:pt>
    <dgm:pt modelId="{981E3F6D-B118-2A41-AA78-B0C2F26C452B}" type="pres">
      <dgm:prSet presAssocID="{D4E7815D-8FAA-3644-A42E-92BB7CC78E2A}" presName="linear" presStyleCnt="0">
        <dgm:presLayoutVars>
          <dgm:animLvl val="lvl"/>
          <dgm:resizeHandles val="exact"/>
        </dgm:presLayoutVars>
      </dgm:prSet>
      <dgm:spPr/>
    </dgm:pt>
    <dgm:pt modelId="{704035FA-D86A-E14B-808F-A0E4AE3926BF}" type="pres">
      <dgm:prSet presAssocID="{B546C8DE-BC0E-2B4C-A83D-2FB14868CC21}" presName="parentText" presStyleLbl="node1" presStyleIdx="0" presStyleCnt="1" custScaleY="20994">
        <dgm:presLayoutVars>
          <dgm:chMax val="0"/>
          <dgm:bulletEnabled val="1"/>
        </dgm:presLayoutVars>
      </dgm:prSet>
      <dgm:spPr/>
    </dgm:pt>
  </dgm:ptLst>
  <dgm:cxnLst>
    <dgm:cxn modelId="{DDA8D000-12EB-E841-B68B-0CEA4AA8D4DE}" srcId="{D4E7815D-8FAA-3644-A42E-92BB7CC78E2A}" destId="{B546C8DE-BC0E-2B4C-A83D-2FB14868CC21}" srcOrd="0" destOrd="0" parTransId="{6D870853-8DC4-4E45-B3BF-43A9EBEEF33A}" sibTransId="{3FA3EC70-7044-AB42-9F17-BA9AB9B64749}"/>
    <dgm:cxn modelId="{C16C7464-832D-694D-9386-0527F9B95315}" type="presOf" srcId="{D4E7815D-8FAA-3644-A42E-92BB7CC78E2A}" destId="{981E3F6D-B118-2A41-AA78-B0C2F26C452B}" srcOrd="0" destOrd="0" presId="urn:microsoft.com/office/officeart/2005/8/layout/vList2"/>
    <dgm:cxn modelId="{2410CE64-AE3A-2349-A276-EF7F6FC5FB57}" type="presOf" srcId="{B546C8DE-BC0E-2B4C-A83D-2FB14868CC21}" destId="{704035FA-D86A-E14B-808F-A0E4AE3926BF}" srcOrd="0" destOrd="0" presId="urn:microsoft.com/office/officeart/2005/8/layout/vList2"/>
    <dgm:cxn modelId="{FAACB2FC-1FF1-8D42-A2C5-F9441E609FE0}" type="presParOf" srcId="{981E3F6D-B118-2A41-AA78-B0C2F26C452B}" destId="{704035FA-D86A-E14B-808F-A0E4AE3926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4E7815D-8FAA-3644-A42E-92BB7CC78E2A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46C8DE-BC0E-2B4C-A83D-2FB14868CC21}">
      <dgm:prSet phldrT="[Text]"/>
      <dgm:spPr/>
      <dgm:t>
        <a:bodyPr/>
        <a:lstStyle/>
        <a:p>
          <a:r>
            <a:rPr lang="en-US" dirty="0"/>
            <a:t>Best: Structured Approach (Reward Based)</a:t>
          </a:r>
        </a:p>
      </dgm:t>
    </dgm:pt>
    <dgm:pt modelId="{6D870853-8DC4-4E45-B3BF-43A9EBEEF33A}" type="parTrans" cxnId="{DDA8D000-12EB-E841-B68B-0CEA4AA8D4DE}">
      <dgm:prSet/>
      <dgm:spPr/>
      <dgm:t>
        <a:bodyPr/>
        <a:lstStyle/>
        <a:p>
          <a:endParaRPr lang="en-US"/>
        </a:p>
      </dgm:t>
    </dgm:pt>
    <dgm:pt modelId="{3FA3EC70-7044-AB42-9F17-BA9AB9B64749}" type="sibTrans" cxnId="{DDA8D000-12EB-E841-B68B-0CEA4AA8D4DE}">
      <dgm:prSet/>
      <dgm:spPr/>
      <dgm:t>
        <a:bodyPr/>
        <a:lstStyle/>
        <a:p>
          <a:endParaRPr lang="en-US"/>
        </a:p>
      </dgm:t>
    </dgm:pt>
    <dgm:pt modelId="{981E3F6D-B118-2A41-AA78-B0C2F26C452B}" type="pres">
      <dgm:prSet presAssocID="{D4E7815D-8FAA-3644-A42E-92BB7CC78E2A}" presName="linear" presStyleCnt="0">
        <dgm:presLayoutVars>
          <dgm:animLvl val="lvl"/>
          <dgm:resizeHandles val="exact"/>
        </dgm:presLayoutVars>
      </dgm:prSet>
      <dgm:spPr/>
    </dgm:pt>
    <dgm:pt modelId="{704035FA-D86A-E14B-808F-A0E4AE3926BF}" type="pres">
      <dgm:prSet presAssocID="{B546C8DE-BC0E-2B4C-A83D-2FB14868CC21}" presName="parentText" presStyleLbl="node1" presStyleIdx="0" presStyleCnt="1" custScaleY="20994">
        <dgm:presLayoutVars>
          <dgm:chMax val="0"/>
          <dgm:bulletEnabled val="1"/>
        </dgm:presLayoutVars>
      </dgm:prSet>
      <dgm:spPr/>
    </dgm:pt>
  </dgm:ptLst>
  <dgm:cxnLst>
    <dgm:cxn modelId="{DDA8D000-12EB-E841-B68B-0CEA4AA8D4DE}" srcId="{D4E7815D-8FAA-3644-A42E-92BB7CC78E2A}" destId="{B546C8DE-BC0E-2B4C-A83D-2FB14868CC21}" srcOrd="0" destOrd="0" parTransId="{6D870853-8DC4-4E45-B3BF-43A9EBEEF33A}" sibTransId="{3FA3EC70-7044-AB42-9F17-BA9AB9B64749}"/>
    <dgm:cxn modelId="{C16C7464-832D-694D-9386-0527F9B95315}" type="presOf" srcId="{D4E7815D-8FAA-3644-A42E-92BB7CC78E2A}" destId="{981E3F6D-B118-2A41-AA78-B0C2F26C452B}" srcOrd="0" destOrd="0" presId="urn:microsoft.com/office/officeart/2005/8/layout/vList2"/>
    <dgm:cxn modelId="{2410CE64-AE3A-2349-A276-EF7F6FC5FB57}" type="presOf" srcId="{B546C8DE-BC0E-2B4C-A83D-2FB14868CC21}" destId="{704035FA-D86A-E14B-808F-A0E4AE3926BF}" srcOrd="0" destOrd="0" presId="urn:microsoft.com/office/officeart/2005/8/layout/vList2"/>
    <dgm:cxn modelId="{FAACB2FC-1FF1-8D42-A2C5-F9441E609FE0}" type="presParOf" srcId="{981E3F6D-B118-2A41-AA78-B0C2F26C452B}" destId="{704035FA-D86A-E14B-808F-A0E4AE3926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4E7815D-8FAA-3644-A42E-92BB7CC78E2A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46C8DE-BC0E-2B4C-A83D-2FB14868CC21}">
      <dgm:prSet phldrT="[Text]"/>
      <dgm:spPr/>
      <dgm:t>
        <a:bodyPr/>
        <a:lstStyle/>
        <a:p>
          <a:r>
            <a:rPr lang="en-US" dirty="0"/>
            <a:t>Best: Structured Approach</a:t>
          </a:r>
        </a:p>
      </dgm:t>
    </dgm:pt>
    <dgm:pt modelId="{6D870853-8DC4-4E45-B3BF-43A9EBEEF33A}" type="parTrans" cxnId="{DDA8D000-12EB-E841-B68B-0CEA4AA8D4DE}">
      <dgm:prSet/>
      <dgm:spPr/>
      <dgm:t>
        <a:bodyPr/>
        <a:lstStyle/>
        <a:p>
          <a:endParaRPr lang="en-US"/>
        </a:p>
      </dgm:t>
    </dgm:pt>
    <dgm:pt modelId="{3FA3EC70-7044-AB42-9F17-BA9AB9B64749}" type="sibTrans" cxnId="{DDA8D000-12EB-E841-B68B-0CEA4AA8D4DE}">
      <dgm:prSet/>
      <dgm:spPr/>
      <dgm:t>
        <a:bodyPr/>
        <a:lstStyle/>
        <a:p>
          <a:endParaRPr lang="en-US"/>
        </a:p>
      </dgm:t>
    </dgm:pt>
    <dgm:pt modelId="{981E3F6D-B118-2A41-AA78-B0C2F26C452B}" type="pres">
      <dgm:prSet presAssocID="{D4E7815D-8FAA-3644-A42E-92BB7CC78E2A}" presName="linear" presStyleCnt="0">
        <dgm:presLayoutVars>
          <dgm:animLvl val="lvl"/>
          <dgm:resizeHandles val="exact"/>
        </dgm:presLayoutVars>
      </dgm:prSet>
      <dgm:spPr/>
    </dgm:pt>
    <dgm:pt modelId="{704035FA-D86A-E14B-808F-A0E4AE3926BF}" type="pres">
      <dgm:prSet presAssocID="{B546C8DE-BC0E-2B4C-A83D-2FB14868CC21}" presName="parentText" presStyleLbl="node1" presStyleIdx="0" presStyleCnt="1" custScaleY="20994">
        <dgm:presLayoutVars>
          <dgm:chMax val="0"/>
          <dgm:bulletEnabled val="1"/>
        </dgm:presLayoutVars>
      </dgm:prSet>
      <dgm:spPr/>
    </dgm:pt>
  </dgm:ptLst>
  <dgm:cxnLst>
    <dgm:cxn modelId="{DDA8D000-12EB-E841-B68B-0CEA4AA8D4DE}" srcId="{D4E7815D-8FAA-3644-A42E-92BB7CC78E2A}" destId="{B546C8DE-BC0E-2B4C-A83D-2FB14868CC21}" srcOrd="0" destOrd="0" parTransId="{6D870853-8DC4-4E45-B3BF-43A9EBEEF33A}" sibTransId="{3FA3EC70-7044-AB42-9F17-BA9AB9B64749}"/>
    <dgm:cxn modelId="{C16C7464-832D-694D-9386-0527F9B95315}" type="presOf" srcId="{D4E7815D-8FAA-3644-A42E-92BB7CC78E2A}" destId="{981E3F6D-B118-2A41-AA78-B0C2F26C452B}" srcOrd="0" destOrd="0" presId="urn:microsoft.com/office/officeart/2005/8/layout/vList2"/>
    <dgm:cxn modelId="{2410CE64-AE3A-2349-A276-EF7F6FC5FB57}" type="presOf" srcId="{B546C8DE-BC0E-2B4C-A83D-2FB14868CC21}" destId="{704035FA-D86A-E14B-808F-A0E4AE3926BF}" srcOrd="0" destOrd="0" presId="urn:microsoft.com/office/officeart/2005/8/layout/vList2"/>
    <dgm:cxn modelId="{FAACB2FC-1FF1-8D42-A2C5-F9441E609FE0}" type="presParOf" srcId="{981E3F6D-B118-2A41-AA78-B0C2F26C452B}" destId="{704035FA-D86A-E14B-808F-A0E4AE3926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4E7815D-8FAA-3644-A42E-92BB7CC78E2A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46C8DE-BC0E-2B4C-A83D-2FB14868CC21}">
      <dgm:prSet phldrT="[Text]"/>
      <dgm:spPr/>
      <dgm:t>
        <a:bodyPr/>
        <a:lstStyle/>
        <a:p>
          <a:r>
            <a:rPr lang="en-US" dirty="0"/>
            <a:t>Best: Structured Approach</a:t>
          </a:r>
        </a:p>
      </dgm:t>
    </dgm:pt>
    <dgm:pt modelId="{6D870853-8DC4-4E45-B3BF-43A9EBEEF33A}" type="parTrans" cxnId="{DDA8D000-12EB-E841-B68B-0CEA4AA8D4DE}">
      <dgm:prSet/>
      <dgm:spPr/>
      <dgm:t>
        <a:bodyPr/>
        <a:lstStyle/>
        <a:p>
          <a:endParaRPr lang="en-US"/>
        </a:p>
      </dgm:t>
    </dgm:pt>
    <dgm:pt modelId="{3FA3EC70-7044-AB42-9F17-BA9AB9B64749}" type="sibTrans" cxnId="{DDA8D000-12EB-E841-B68B-0CEA4AA8D4DE}">
      <dgm:prSet/>
      <dgm:spPr/>
      <dgm:t>
        <a:bodyPr/>
        <a:lstStyle/>
        <a:p>
          <a:endParaRPr lang="en-US"/>
        </a:p>
      </dgm:t>
    </dgm:pt>
    <dgm:pt modelId="{981E3F6D-B118-2A41-AA78-B0C2F26C452B}" type="pres">
      <dgm:prSet presAssocID="{D4E7815D-8FAA-3644-A42E-92BB7CC78E2A}" presName="linear" presStyleCnt="0">
        <dgm:presLayoutVars>
          <dgm:animLvl val="lvl"/>
          <dgm:resizeHandles val="exact"/>
        </dgm:presLayoutVars>
      </dgm:prSet>
      <dgm:spPr/>
    </dgm:pt>
    <dgm:pt modelId="{704035FA-D86A-E14B-808F-A0E4AE3926BF}" type="pres">
      <dgm:prSet presAssocID="{B546C8DE-BC0E-2B4C-A83D-2FB14868CC21}" presName="parentText" presStyleLbl="node1" presStyleIdx="0" presStyleCnt="1" custScaleY="20994">
        <dgm:presLayoutVars>
          <dgm:chMax val="0"/>
          <dgm:bulletEnabled val="1"/>
        </dgm:presLayoutVars>
      </dgm:prSet>
      <dgm:spPr/>
    </dgm:pt>
  </dgm:ptLst>
  <dgm:cxnLst>
    <dgm:cxn modelId="{DDA8D000-12EB-E841-B68B-0CEA4AA8D4DE}" srcId="{D4E7815D-8FAA-3644-A42E-92BB7CC78E2A}" destId="{B546C8DE-BC0E-2B4C-A83D-2FB14868CC21}" srcOrd="0" destOrd="0" parTransId="{6D870853-8DC4-4E45-B3BF-43A9EBEEF33A}" sibTransId="{3FA3EC70-7044-AB42-9F17-BA9AB9B64749}"/>
    <dgm:cxn modelId="{C16C7464-832D-694D-9386-0527F9B95315}" type="presOf" srcId="{D4E7815D-8FAA-3644-A42E-92BB7CC78E2A}" destId="{981E3F6D-B118-2A41-AA78-B0C2F26C452B}" srcOrd="0" destOrd="0" presId="urn:microsoft.com/office/officeart/2005/8/layout/vList2"/>
    <dgm:cxn modelId="{2410CE64-AE3A-2349-A276-EF7F6FC5FB57}" type="presOf" srcId="{B546C8DE-BC0E-2B4C-A83D-2FB14868CC21}" destId="{704035FA-D86A-E14B-808F-A0E4AE3926BF}" srcOrd="0" destOrd="0" presId="urn:microsoft.com/office/officeart/2005/8/layout/vList2"/>
    <dgm:cxn modelId="{FAACB2FC-1FF1-8D42-A2C5-F9441E609FE0}" type="presParOf" srcId="{981E3F6D-B118-2A41-AA78-B0C2F26C452B}" destId="{704035FA-D86A-E14B-808F-A0E4AE3926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E7815D-8FAA-3644-A42E-92BB7CC78E2A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46C8DE-BC0E-2B4C-A83D-2FB14868CC21}">
      <dgm:prSet phldrT="[Text]"/>
      <dgm:spPr/>
      <dgm:t>
        <a:bodyPr/>
        <a:lstStyle/>
        <a:p>
          <a:r>
            <a:rPr lang="en-US" dirty="0"/>
            <a:t>Basic: Sequential Scaling</a:t>
          </a:r>
        </a:p>
      </dgm:t>
    </dgm:pt>
    <dgm:pt modelId="{6D870853-8DC4-4E45-B3BF-43A9EBEEF33A}" type="parTrans" cxnId="{DDA8D000-12EB-E841-B68B-0CEA4AA8D4DE}">
      <dgm:prSet/>
      <dgm:spPr/>
      <dgm:t>
        <a:bodyPr/>
        <a:lstStyle/>
        <a:p>
          <a:endParaRPr lang="en-US"/>
        </a:p>
      </dgm:t>
    </dgm:pt>
    <dgm:pt modelId="{3FA3EC70-7044-AB42-9F17-BA9AB9B64749}" type="sibTrans" cxnId="{DDA8D000-12EB-E841-B68B-0CEA4AA8D4DE}">
      <dgm:prSet/>
      <dgm:spPr/>
      <dgm:t>
        <a:bodyPr/>
        <a:lstStyle/>
        <a:p>
          <a:endParaRPr lang="en-US"/>
        </a:p>
      </dgm:t>
    </dgm:pt>
    <dgm:pt modelId="{981E3F6D-B118-2A41-AA78-B0C2F26C452B}" type="pres">
      <dgm:prSet presAssocID="{D4E7815D-8FAA-3644-A42E-92BB7CC78E2A}" presName="linear" presStyleCnt="0">
        <dgm:presLayoutVars>
          <dgm:animLvl val="lvl"/>
          <dgm:resizeHandles val="exact"/>
        </dgm:presLayoutVars>
      </dgm:prSet>
      <dgm:spPr/>
    </dgm:pt>
    <dgm:pt modelId="{704035FA-D86A-E14B-808F-A0E4AE3926BF}" type="pres">
      <dgm:prSet presAssocID="{B546C8DE-BC0E-2B4C-A83D-2FB14868CC21}" presName="parentText" presStyleLbl="node1" presStyleIdx="0" presStyleCnt="1" custScaleY="20994">
        <dgm:presLayoutVars>
          <dgm:chMax val="0"/>
          <dgm:bulletEnabled val="1"/>
        </dgm:presLayoutVars>
      </dgm:prSet>
      <dgm:spPr/>
    </dgm:pt>
  </dgm:ptLst>
  <dgm:cxnLst>
    <dgm:cxn modelId="{DDA8D000-12EB-E841-B68B-0CEA4AA8D4DE}" srcId="{D4E7815D-8FAA-3644-A42E-92BB7CC78E2A}" destId="{B546C8DE-BC0E-2B4C-A83D-2FB14868CC21}" srcOrd="0" destOrd="0" parTransId="{6D870853-8DC4-4E45-B3BF-43A9EBEEF33A}" sibTransId="{3FA3EC70-7044-AB42-9F17-BA9AB9B64749}"/>
    <dgm:cxn modelId="{C16C7464-832D-694D-9386-0527F9B95315}" type="presOf" srcId="{D4E7815D-8FAA-3644-A42E-92BB7CC78E2A}" destId="{981E3F6D-B118-2A41-AA78-B0C2F26C452B}" srcOrd="0" destOrd="0" presId="urn:microsoft.com/office/officeart/2005/8/layout/vList2"/>
    <dgm:cxn modelId="{2410CE64-AE3A-2349-A276-EF7F6FC5FB57}" type="presOf" srcId="{B546C8DE-BC0E-2B4C-A83D-2FB14868CC21}" destId="{704035FA-D86A-E14B-808F-A0E4AE3926BF}" srcOrd="0" destOrd="0" presId="urn:microsoft.com/office/officeart/2005/8/layout/vList2"/>
    <dgm:cxn modelId="{FAACB2FC-1FF1-8D42-A2C5-F9441E609FE0}" type="presParOf" srcId="{981E3F6D-B118-2A41-AA78-B0C2F26C452B}" destId="{704035FA-D86A-E14B-808F-A0E4AE3926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E7815D-8FAA-3644-A42E-92BB7CC78E2A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46C8DE-BC0E-2B4C-A83D-2FB14868CC21}">
      <dgm:prSet phldrT="[Text]"/>
      <dgm:spPr/>
      <dgm:t>
        <a:bodyPr/>
        <a:lstStyle/>
        <a:p>
          <a:r>
            <a:rPr lang="en-US" dirty="0"/>
            <a:t>Better: Cost Model (Bandit)</a:t>
          </a:r>
        </a:p>
      </dgm:t>
    </dgm:pt>
    <dgm:pt modelId="{3FA3EC70-7044-AB42-9F17-BA9AB9B64749}" type="sibTrans" cxnId="{DDA8D000-12EB-E841-B68B-0CEA4AA8D4DE}">
      <dgm:prSet/>
      <dgm:spPr/>
      <dgm:t>
        <a:bodyPr/>
        <a:lstStyle/>
        <a:p>
          <a:endParaRPr lang="en-US"/>
        </a:p>
      </dgm:t>
    </dgm:pt>
    <dgm:pt modelId="{6D870853-8DC4-4E45-B3BF-43A9EBEEF33A}" type="parTrans" cxnId="{DDA8D000-12EB-E841-B68B-0CEA4AA8D4DE}">
      <dgm:prSet/>
      <dgm:spPr/>
      <dgm:t>
        <a:bodyPr/>
        <a:lstStyle/>
        <a:p>
          <a:endParaRPr lang="en-US"/>
        </a:p>
      </dgm:t>
    </dgm:pt>
    <dgm:pt modelId="{981E3F6D-B118-2A41-AA78-B0C2F26C452B}" type="pres">
      <dgm:prSet presAssocID="{D4E7815D-8FAA-3644-A42E-92BB7CC78E2A}" presName="linear" presStyleCnt="0">
        <dgm:presLayoutVars>
          <dgm:animLvl val="lvl"/>
          <dgm:resizeHandles val="exact"/>
        </dgm:presLayoutVars>
      </dgm:prSet>
      <dgm:spPr/>
    </dgm:pt>
    <dgm:pt modelId="{704035FA-D86A-E14B-808F-A0E4AE3926BF}" type="pres">
      <dgm:prSet presAssocID="{B546C8DE-BC0E-2B4C-A83D-2FB14868CC21}" presName="parentText" presStyleLbl="node1" presStyleIdx="0" presStyleCnt="1" custScaleY="20994">
        <dgm:presLayoutVars>
          <dgm:chMax val="0"/>
          <dgm:bulletEnabled val="1"/>
        </dgm:presLayoutVars>
      </dgm:prSet>
      <dgm:spPr/>
    </dgm:pt>
  </dgm:ptLst>
  <dgm:cxnLst>
    <dgm:cxn modelId="{DDA8D000-12EB-E841-B68B-0CEA4AA8D4DE}" srcId="{D4E7815D-8FAA-3644-A42E-92BB7CC78E2A}" destId="{B546C8DE-BC0E-2B4C-A83D-2FB14868CC21}" srcOrd="0" destOrd="0" parTransId="{6D870853-8DC4-4E45-B3BF-43A9EBEEF33A}" sibTransId="{3FA3EC70-7044-AB42-9F17-BA9AB9B64749}"/>
    <dgm:cxn modelId="{C16C7464-832D-694D-9386-0527F9B95315}" type="presOf" srcId="{D4E7815D-8FAA-3644-A42E-92BB7CC78E2A}" destId="{981E3F6D-B118-2A41-AA78-B0C2F26C452B}" srcOrd="0" destOrd="0" presId="urn:microsoft.com/office/officeart/2005/8/layout/vList2"/>
    <dgm:cxn modelId="{2410CE64-AE3A-2349-A276-EF7F6FC5FB57}" type="presOf" srcId="{B546C8DE-BC0E-2B4C-A83D-2FB14868CC21}" destId="{704035FA-D86A-E14B-808F-A0E4AE3926BF}" srcOrd="0" destOrd="0" presId="urn:microsoft.com/office/officeart/2005/8/layout/vList2"/>
    <dgm:cxn modelId="{FAACB2FC-1FF1-8D42-A2C5-F9441E609FE0}" type="presParOf" srcId="{981E3F6D-B118-2A41-AA78-B0C2F26C452B}" destId="{704035FA-D86A-E14B-808F-A0E4AE3926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E7815D-8FAA-3644-A42E-92BB7CC78E2A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46C8DE-BC0E-2B4C-A83D-2FB14868CC21}">
      <dgm:prSet phldrT="[Text]"/>
      <dgm:spPr/>
      <dgm:t>
        <a:bodyPr/>
        <a:lstStyle/>
        <a:p>
          <a:r>
            <a:rPr lang="en-US" dirty="0"/>
            <a:t>Best: Structured Approach</a:t>
          </a:r>
        </a:p>
      </dgm:t>
    </dgm:pt>
    <dgm:pt modelId="{6D870853-8DC4-4E45-B3BF-43A9EBEEF33A}" type="parTrans" cxnId="{DDA8D000-12EB-E841-B68B-0CEA4AA8D4DE}">
      <dgm:prSet/>
      <dgm:spPr/>
      <dgm:t>
        <a:bodyPr/>
        <a:lstStyle/>
        <a:p>
          <a:endParaRPr lang="en-US"/>
        </a:p>
      </dgm:t>
    </dgm:pt>
    <dgm:pt modelId="{3FA3EC70-7044-AB42-9F17-BA9AB9B64749}" type="sibTrans" cxnId="{DDA8D000-12EB-E841-B68B-0CEA4AA8D4DE}">
      <dgm:prSet/>
      <dgm:spPr/>
      <dgm:t>
        <a:bodyPr/>
        <a:lstStyle/>
        <a:p>
          <a:endParaRPr lang="en-US"/>
        </a:p>
      </dgm:t>
    </dgm:pt>
    <dgm:pt modelId="{981E3F6D-B118-2A41-AA78-B0C2F26C452B}" type="pres">
      <dgm:prSet presAssocID="{D4E7815D-8FAA-3644-A42E-92BB7CC78E2A}" presName="linear" presStyleCnt="0">
        <dgm:presLayoutVars>
          <dgm:animLvl val="lvl"/>
          <dgm:resizeHandles val="exact"/>
        </dgm:presLayoutVars>
      </dgm:prSet>
      <dgm:spPr/>
    </dgm:pt>
    <dgm:pt modelId="{704035FA-D86A-E14B-808F-A0E4AE3926BF}" type="pres">
      <dgm:prSet presAssocID="{B546C8DE-BC0E-2B4C-A83D-2FB14868CC21}" presName="parentText" presStyleLbl="node1" presStyleIdx="0" presStyleCnt="1" custScaleY="20994">
        <dgm:presLayoutVars>
          <dgm:chMax val="0"/>
          <dgm:bulletEnabled val="1"/>
        </dgm:presLayoutVars>
      </dgm:prSet>
      <dgm:spPr/>
    </dgm:pt>
  </dgm:ptLst>
  <dgm:cxnLst>
    <dgm:cxn modelId="{DDA8D000-12EB-E841-B68B-0CEA4AA8D4DE}" srcId="{D4E7815D-8FAA-3644-A42E-92BB7CC78E2A}" destId="{B546C8DE-BC0E-2B4C-A83D-2FB14868CC21}" srcOrd="0" destOrd="0" parTransId="{6D870853-8DC4-4E45-B3BF-43A9EBEEF33A}" sibTransId="{3FA3EC70-7044-AB42-9F17-BA9AB9B64749}"/>
    <dgm:cxn modelId="{C16C7464-832D-694D-9386-0527F9B95315}" type="presOf" srcId="{D4E7815D-8FAA-3644-A42E-92BB7CC78E2A}" destId="{981E3F6D-B118-2A41-AA78-B0C2F26C452B}" srcOrd="0" destOrd="0" presId="urn:microsoft.com/office/officeart/2005/8/layout/vList2"/>
    <dgm:cxn modelId="{2410CE64-AE3A-2349-A276-EF7F6FC5FB57}" type="presOf" srcId="{B546C8DE-BC0E-2B4C-A83D-2FB14868CC21}" destId="{704035FA-D86A-E14B-808F-A0E4AE3926BF}" srcOrd="0" destOrd="0" presId="urn:microsoft.com/office/officeart/2005/8/layout/vList2"/>
    <dgm:cxn modelId="{FAACB2FC-1FF1-8D42-A2C5-F9441E609FE0}" type="presParOf" srcId="{981E3F6D-B118-2A41-AA78-B0C2F26C452B}" destId="{704035FA-D86A-E14B-808F-A0E4AE3926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E7815D-8FAA-3644-A42E-92BB7CC78E2A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46C8DE-BC0E-2B4C-A83D-2FB14868CC21}">
      <dgm:prSet phldrT="[Text]"/>
      <dgm:spPr/>
      <dgm:t>
        <a:bodyPr/>
        <a:lstStyle/>
        <a:p>
          <a:r>
            <a:rPr lang="en-US" dirty="0"/>
            <a:t>Best: Structured Approach</a:t>
          </a:r>
        </a:p>
      </dgm:t>
    </dgm:pt>
    <dgm:pt modelId="{6D870853-8DC4-4E45-B3BF-43A9EBEEF33A}" type="parTrans" cxnId="{DDA8D000-12EB-E841-B68B-0CEA4AA8D4DE}">
      <dgm:prSet/>
      <dgm:spPr/>
      <dgm:t>
        <a:bodyPr/>
        <a:lstStyle/>
        <a:p>
          <a:endParaRPr lang="en-US"/>
        </a:p>
      </dgm:t>
    </dgm:pt>
    <dgm:pt modelId="{3FA3EC70-7044-AB42-9F17-BA9AB9B64749}" type="sibTrans" cxnId="{DDA8D000-12EB-E841-B68B-0CEA4AA8D4DE}">
      <dgm:prSet/>
      <dgm:spPr/>
      <dgm:t>
        <a:bodyPr/>
        <a:lstStyle/>
        <a:p>
          <a:endParaRPr lang="en-US"/>
        </a:p>
      </dgm:t>
    </dgm:pt>
    <dgm:pt modelId="{981E3F6D-B118-2A41-AA78-B0C2F26C452B}" type="pres">
      <dgm:prSet presAssocID="{D4E7815D-8FAA-3644-A42E-92BB7CC78E2A}" presName="linear" presStyleCnt="0">
        <dgm:presLayoutVars>
          <dgm:animLvl val="lvl"/>
          <dgm:resizeHandles val="exact"/>
        </dgm:presLayoutVars>
      </dgm:prSet>
      <dgm:spPr/>
    </dgm:pt>
    <dgm:pt modelId="{704035FA-D86A-E14B-808F-A0E4AE3926BF}" type="pres">
      <dgm:prSet presAssocID="{B546C8DE-BC0E-2B4C-A83D-2FB14868CC21}" presName="parentText" presStyleLbl="node1" presStyleIdx="0" presStyleCnt="1" custScaleY="20994">
        <dgm:presLayoutVars>
          <dgm:chMax val="0"/>
          <dgm:bulletEnabled val="1"/>
        </dgm:presLayoutVars>
      </dgm:prSet>
      <dgm:spPr/>
    </dgm:pt>
  </dgm:ptLst>
  <dgm:cxnLst>
    <dgm:cxn modelId="{DDA8D000-12EB-E841-B68B-0CEA4AA8D4DE}" srcId="{D4E7815D-8FAA-3644-A42E-92BB7CC78E2A}" destId="{B546C8DE-BC0E-2B4C-A83D-2FB14868CC21}" srcOrd="0" destOrd="0" parTransId="{6D870853-8DC4-4E45-B3BF-43A9EBEEF33A}" sibTransId="{3FA3EC70-7044-AB42-9F17-BA9AB9B64749}"/>
    <dgm:cxn modelId="{C16C7464-832D-694D-9386-0527F9B95315}" type="presOf" srcId="{D4E7815D-8FAA-3644-A42E-92BB7CC78E2A}" destId="{981E3F6D-B118-2A41-AA78-B0C2F26C452B}" srcOrd="0" destOrd="0" presId="urn:microsoft.com/office/officeart/2005/8/layout/vList2"/>
    <dgm:cxn modelId="{2410CE64-AE3A-2349-A276-EF7F6FC5FB57}" type="presOf" srcId="{B546C8DE-BC0E-2B4C-A83D-2FB14868CC21}" destId="{704035FA-D86A-E14B-808F-A0E4AE3926BF}" srcOrd="0" destOrd="0" presId="urn:microsoft.com/office/officeart/2005/8/layout/vList2"/>
    <dgm:cxn modelId="{FAACB2FC-1FF1-8D42-A2C5-F9441E609FE0}" type="presParOf" srcId="{981E3F6D-B118-2A41-AA78-B0C2F26C452B}" destId="{704035FA-D86A-E14B-808F-A0E4AE3926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E7815D-8FAA-3644-A42E-92BB7CC78E2A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46C8DE-BC0E-2B4C-A83D-2FB14868CC21}">
      <dgm:prSet phldrT="[Text]"/>
      <dgm:spPr/>
      <dgm:t>
        <a:bodyPr/>
        <a:lstStyle/>
        <a:p>
          <a:r>
            <a:rPr lang="en-US" dirty="0"/>
            <a:t>Best: Structured Approach</a:t>
          </a:r>
        </a:p>
      </dgm:t>
    </dgm:pt>
    <dgm:pt modelId="{6D870853-8DC4-4E45-B3BF-43A9EBEEF33A}" type="parTrans" cxnId="{DDA8D000-12EB-E841-B68B-0CEA4AA8D4DE}">
      <dgm:prSet/>
      <dgm:spPr/>
      <dgm:t>
        <a:bodyPr/>
        <a:lstStyle/>
        <a:p>
          <a:endParaRPr lang="en-US"/>
        </a:p>
      </dgm:t>
    </dgm:pt>
    <dgm:pt modelId="{3FA3EC70-7044-AB42-9F17-BA9AB9B64749}" type="sibTrans" cxnId="{DDA8D000-12EB-E841-B68B-0CEA4AA8D4DE}">
      <dgm:prSet/>
      <dgm:spPr/>
      <dgm:t>
        <a:bodyPr/>
        <a:lstStyle/>
        <a:p>
          <a:endParaRPr lang="en-US"/>
        </a:p>
      </dgm:t>
    </dgm:pt>
    <dgm:pt modelId="{981E3F6D-B118-2A41-AA78-B0C2F26C452B}" type="pres">
      <dgm:prSet presAssocID="{D4E7815D-8FAA-3644-A42E-92BB7CC78E2A}" presName="linear" presStyleCnt="0">
        <dgm:presLayoutVars>
          <dgm:animLvl val="lvl"/>
          <dgm:resizeHandles val="exact"/>
        </dgm:presLayoutVars>
      </dgm:prSet>
      <dgm:spPr/>
    </dgm:pt>
    <dgm:pt modelId="{704035FA-D86A-E14B-808F-A0E4AE3926BF}" type="pres">
      <dgm:prSet presAssocID="{B546C8DE-BC0E-2B4C-A83D-2FB14868CC21}" presName="parentText" presStyleLbl="node1" presStyleIdx="0" presStyleCnt="1" custScaleY="20994">
        <dgm:presLayoutVars>
          <dgm:chMax val="0"/>
          <dgm:bulletEnabled val="1"/>
        </dgm:presLayoutVars>
      </dgm:prSet>
      <dgm:spPr/>
    </dgm:pt>
  </dgm:ptLst>
  <dgm:cxnLst>
    <dgm:cxn modelId="{DDA8D000-12EB-E841-B68B-0CEA4AA8D4DE}" srcId="{D4E7815D-8FAA-3644-A42E-92BB7CC78E2A}" destId="{B546C8DE-BC0E-2B4C-A83D-2FB14868CC21}" srcOrd="0" destOrd="0" parTransId="{6D870853-8DC4-4E45-B3BF-43A9EBEEF33A}" sibTransId="{3FA3EC70-7044-AB42-9F17-BA9AB9B64749}"/>
    <dgm:cxn modelId="{C16C7464-832D-694D-9386-0527F9B95315}" type="presOf" srcId="{D4E7815D-8FAA-3644-A42E-92BB7CC78E2A}" destId="{981E3F6D-B118-2A41-AA78-B0C2F26C452B}" srcOrd="0" destOrd="0" presId="urn:microsoft.com/office/officeart/2005/8/layout/vList2"/>
    <dgm:cxn modelId="{2410CE64-AE3A-2349-A276-EF7F6FC5FB57}" type="presOf" srcId="{B546C8DE-BC0E-2B4C-A83D-2FB14868CC21}" destId="{704035FA-D86A-E14B-808F-A0E4AE3926BF}" srcOrd="0" destOrd="0" presId="urn:microsoft.com/office/officeart/2005/8/layout/vList2"/>
    <dgm:cxn modelId="{FAACB2FC-1FF1-8D42-A2C5-F9441E609FE0}" type="presParOf" srcId="{981E3F6D-B118-2A41-AA78-B0C2F26C452B}" destId="{704035FA-D86A-E14B-808F-A0E4AE3926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4E7815D-8FAA-3644-A42E-92BB7CC78E2A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46C8DE-BC0E-2B4C-A83D-2FB14868CC21}">
      <dgm:prSet phldrT="[Text]"/>
      <dgm:spPr/>
      <dgm:t>
        <a:bodyPr/>
        <a:lstStyle/>
        <a:p>
          <a:r>
            <a:rPr lang="en-US" dirty="0"/>
            <a:t>Best: Structured Approach</a:t>
          </a:r>
        </a:p>
      </dgm:t>
    </dgm:pt>
    <dgm:pt modelId="{6D870853-8DC4-4E45-B3BF-43A9EBEEF33A}" type="parTrans" cxnId="{DDA8D000-12EB-E841-B68B-0CEA4AA8D4DE}">
      <dgm:prSet/>
      <dgm:spPr/>
      <dgm:t>
        <a:bodyPr/>
        <a:lstStyle/>
        <a:p>
          <a:endParaRPr lang="en-US"/>
        </a:p>
      </dgm:t>
    </dgm:pt>
    <dgm:pt modelId="{3FA3EC70-7044-AB42-9F17-BA9AB9B64749}" type="sibTrans" cxnId="{DDA8D000-12EB-E841-B68B-0CEA4AA8D4DE}">
      <dgm:prSet/>
      <dgm:spPr/>
      <dgm:t>
        <a:bodyPr/>
        <a:lstStyle/>
        <a:p>
          <a:endParaRPr lang="en-US"/>
        </a:p>
      </dgm:t>
    </dgm:pt>
    <dgm:pt modelId="{981E3F6D-B118-2A41-AA78-B0C2F26C452B}" type="pres">
      <dgm:prSet presAssocID="{D4E7815D-8FAA-3644-A42E-92BB7CC78E2A}" presName="linear" presStyleCnt="0">
        <dgm:presLayoutVars>
          <dgm:animLvl val="lvl"/>
          <dgm:resizeHandles val="exact"/>
        </dgm:presLayoutVars>
      </dgm:prSet>
      <dgm:spPr/>
    </dgm:pt>
    <dgm:pt modelId="{704035FA-D86A-E14B-808F-A0E4AE3926BF}" type="pres">
      <dgm:prSet presAssocID="{B546C8DE-BC0E-2B4C-A83D-2FB14868CC21}" presName="parentText" presStyleLbl="node1" presStyleIdx="0" presStyleCnt="1" custScaleY="20994">
        <dgm:presLayoutVars>
          <dgm:chMax val="0"/>
          <dgm:bulletEnabled val="1"/>
        </dgm:presLayoutVars>
      </dgm:prSet>
      <dgm:spPr/>
    </dgm:pt>
  </dgm:ptLst>
  <dgm:cxnLst>
    <dgm:cxn modelId="{DDA8D000-12EB-E841-B68B-0CEA4AA8D4DE}" srcId="{D4E7815D-8FAA-3644-A42E-92BB7CC78E2A}" destId="{B546C8DE-BC0E-2B4C-A83D-2FB14868CC21}" srcOrd="0" destOrd="0" parTransId="{6D870853-8DC4-4E45-B3BF-43A9EBEEF33A}" sibTransId="{3FA3EC70-7044-AB42-9F17-BA9AB9B64749}"/>
    <dgm:cxn modelId="{C16C7464-832D-694D-9386-0527F9B95315}" type="presOf" srcId="{D4E7815D-8FAA-3644-A42E-92BB7CC78E2A}" destId="{981E3F6D-B118-2A41-AA78-B0C2F26C452B}" srcOrd="0" destOrd="0" presId="urn:microsoft.com/office/officeart/2005/8/layout/vList2"/>
    <dgm:cxn modelId="{2410CE64-AE3A-2349-A276-EF7F6FC5FB57}" type="presOf" srcId="{B546C8DE-BC0E-2B4C-A83D-2FB14868CC21}" destId="{704035FA-D86A-E14B-808F-A0E4AE3926BF}" srcOrd="0" destOrd="0" presId="urn:microsoft.com/office/officeart/2005/8/layout/vList2"/>
    <dgm:cxn modelId="{FAACB2FC-1FF1-8D42-A2C5-F9441E609FE0}" type="presParOf" srcId="{981E3F6D-B118-2A41-AA78-B0C2F26C452B}" destId="{704035FA-D86A-E14B-808F-A0E4AE3926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4E7815D-8FAA-3644-A42E-92BB7CC78E2A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46C8DE-BC0E-2B4C-A83D-2FB14868CC21}">
      <dgm:prSet phldrT="[Text]"/>
      <dgm:spPr/>
      <dgm:t>
        <a:bodyPr/>
        <a:lstStyle/>
        <a:p>
          <a:r>
            <a:rPr lang="en-US" dirty="0"/>
            <a:t>Best: Structured Approach</a:t>
          </a:r>
        </a:p>
      </dgm:t>
    </dgm:pt>
    <dgm:pt modelId="{6D870853-8DC4-4E45-B3BF-43A9EBEEF33A}" type="parTrans" cxnId="{DDA8D000-12EB-E841-B68B-0CEA4AA8D4DE}">
      <dgm:prSet/>
      <dgm:spPr/>
      <dgm:t>
        <a:bodyPr/>
        <a:lstStyle/>
        <a:p>
          <a:endParaRPr lang="en-US"/>
        </a:p>
      </dgm:t>
    </dgm:pt>
    <dgm:pt modelId="{3FA3EC70-7044-AB42-9F17-BA9AB9B64749}" type="sibTrans" cxnId="{DDA8D000-12EB-E841-B68B-0CEA4AA8D4DE}">
      <dgm:prSet/>
      <dgm:spPr/>
      <dgm:t>
        <a:bodyPr/>
        <a:lstStyle/>
        <a:p>
          <a:endParaRPr lang="en-US"/>
        </a:p>
      </dgm:t>
    </dgm:pt>
    <dgm:pt modelId="{981E3F6D-B118-2A41-AA78-B0C2F26C452B}" type="pres">
      <dgm:prSet presAssocID="{D4E7815D-8FAA-3644-A42E-92BB7CC78E2A}" presName="linear" presStyleCnt="0">
        <dgm:presLayoutVars>
          <dgm:animLvl val="lvl"/>
          <dgm:resizeHandles val="exact"/>
        </dgm:presLayoutVars>
      </dgm:prSet>
      <dgm:spPr/>
    </dgm:pt>
    <dgm:pt modelId="{704035FA-D86A-E14B-808F-A0E4AE3926BF}" type="pres">
      <dgm:prSet presAssocID="{B546C8DE-BC0E-2B4C-A83D-2FB14868CC21}" presName="parentText" presStyleLbl="node1" presStyleIdx="0" presStyleCnt="1" custScaleY="20994">
        <dgm:presLayoutVars>
          <dgm:chMax val="0"/>
          <dgm:bulletEnabled val="1"/>
        </dgm:presLayoutVars>
      </dgm:prSet>
      <dgm:spPr/>
    </dgm:pt>
  </dgm:ptLst>
  <dgm:cxnLst>
    <dgm:cxn modelId="{DDA8D000-12EB-E841-B68B-0CEA4AA8D4DE}" srcId="{D4E7815D-8FAA-3644-A42E-92BB7CC78E2A}" destId="{B546C8DE-BC0E-2B4C-A83D-2FB14868CC21}" srcOrd="0" destOrd="0" parTransId="{6D870853-8DC4-4E45-B3BF-43A9EBEEF33A}" sibTransId="{3FA3EC70-7044-AB42-9F17-BA9AB9B64749}"/>
    <dgm:cxn modelId="{C16C7464-832D-694D-9386-0527F9B95315}" type="presOf" srcId="{D4E7815D-8FAA-3644-A42E-92BB7CC78E2A}" destId="{981E3F6D-B118-2A41-AA78-B0C2F26C452B}" srcOrd="0" destOrd="0" presId="urn:microsoft.com/office/officeart/2005/8/layout/vList2"/>
    <dgm:cxn modelId="{2410CE64-AE3A-2349-A276-EF7F6FC5FB57}" type="presOf" srcId="{B546C8DE-BC0E-2B4C-A83D-2FB14868CC21}" destId="{704035FA-D86A-E14B-808F-A0E4AE3926BF}" srcOrd="0" destOrd="0" presId="urn:microsoft.com/office/officeart/2005/8/layout/vList2"/>
    <dgm:cxn modelId="{FAACB2FC-1FF1-8D42-A2C5-F9441E609FE0}" type="presParOf" srcId="{981E3F6D-B118-2A41-AA78-B0C2F26C452B}" destId="{704035FA-D86A-E14B-808F-A0E4AE3926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4E7815D-8FAA-3644-A42E-92BB7CC78E2A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46C8DE-BC0E-2B4C-A83D-2FB14868CC21}">
      <dgm:prSet phldrT="[Text]"/>
      <dgm:spPr/>
      <dgm:t>
        <a:bodyPr/>
        <a:lstStyle/>
        <a:p>
          <a:r>
            <a:rPr lang="en-US" dirty="0"/>
            <a:t>Best: Structured Approach</a:t>
          </a:r>
        </a:p>
      </dgm:t>
    </dgm:pt>
    <dgm:pt modelId="{6D870853-8DC4-4E45-B3BF-43A9EBEEF33A}" type="parTrans" cxnId="{DDA8D000-12EB-E841-B68B-0CEA4AA8D4DE}">
      <dgm:prSet/>
      <dgm:spPr/>
      <dgm:t>
        <a:bodyPr/>
        <a:lstStyle/>
        <a:p>
          <a:endParaRPr lang="en-US"/>
        </a:p>
      </dgm:t>
    </dgm:pt>
    <dgm:pt modelId="{3FA3EC70-7044-AB42-9F17-BA9AB9B64749}" type="sibTrans" cxnId="{DDA8D000-12EB-E841-B68B-0CEA4AA8D4DE}">
      <dgm:prSet/>
      <dgm:spPr/>
      <dgm:t>
        <a:bodyPr/>
        <a:lstStyle/>
        <a:p>
          <a:endParaRPr lang="en-US"/>
        </a:p>
      </dgm:t>
    </dgm:pt>
    <dgm:pt modelId="{981E3F6D-B118-2A41-AA78-B0C2F26C452B}" type="pres">
      <dgm:prSet presAssocID="{D4E7815D-8FAA-3644-A42E-92BB7CC78E2A}" presName="linear" presStyleCnt="0">
        <dgm:presLayoutVars>
          <dgm:animLvl val="lvl"/>
          <dgm:resizeHandles val="exact"/>
        </dgm:presLayoutVars>
      </dgm:prSet>
      <dgm:spPr/>
    </dgm:pt>
    <dgm:pt modelId="{704035FA-D86A-E14B-808F-A0E4AE3926BF}" type="pres">
      <dgm:prSet presAssocID="{B546C8DE-BC0E-2B4C-A83D-2FB14868CC21}" presName="parentText" presStyleLbl="node1" presStyleIdx="0" presStyleCnt="1" custScaleY="20994">
        <dgm:presLayoutVars>
          <dgm:chMax val="0"/>
          <dgm:bulletEnabled val="1"/>
        </dgm:presLayoutVars>
      </dgm:prSet>
      <dgm:spPr/>
    </dgm:pt>
  </dgm:ptLst>
  <dgm:cxnLst>
    <dgm:cxn modelId="{DDA8D000-12EB-E841-B68B-0CEA4AA8D4DE}" srcId="{D4E7815D-8FAA-3644-A42E-92BB7CC78E2A}" destId="{B546C8DE-BC0E-2B4C-A83D-2FB14868CC21}" srcOrd="0" destOrd="0" parTransId="{6D870853-8DC4-4E45-B3BF-43A9EBEEF33A}" sibTransId="{3FA3EC70-7044-AB42-9F17-BA9AB9B64749}"/>
    <dgm:cxn modelId="{C16C7464-832D-694D-9386-0527F9B95315}" type="presOf" srcId="{D4E7815D-8FAA-3644-A42E-92BB7CC78E2A}" destId="{981E3F6D-B118-2A41-AA78-B0C2F26C452B}" srcOrd="0" destOrd="0" presId="urn:microsoft.com/office/officeart/2005/8/layout/vList2"/>
    <dgm:cxn modelId="{2410CE64-AE3A-2349-A276-EF7F6FC5FB57}" type="presOf" srcId="{B546C8DE-BC0E-2B4C-A83D-2FB14868CC21}" destId="{704035FA-D86A-E14B-808F-A0E4AE3926BF}" srcOrd="0" destOrd="0" presId="urn:microsoft.com/office/officeart/2005/8/layout/vList2"/>
    <dgm:cxn modelId="{FAACB2FC-1FF1-8D42-A2C5-F9441E609FE0}" type="presParOf" srcId="{981E3F6D-B118-2A41-AA78-B0C2F26C452B}" destId="{704035FA-D86A-E14B-808F-A0E4AE3926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035FA-D86A-E14B-808F-A0E4AE3926BF}">
      <dsp:nvSpPr>
        <dsp:cNvPr id="0" name=""/>
        <dsp:cNvSpPr/>
      </dsp:nvSpPr>
      <dsp:spPr>
        <a:xfrm>
          <a:off x="0" y="588760"/>
          <a:ext cx="6096000" cy="88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Basic: Sequential Scaling</a:t>
          </a:r>
        </a:p>
      </dsp:txBody>
      <dsp:txXfrm>
        <a:off x="43407" y="632167"/>
        <a:ext cx="6009186" cy="802386"/>
      </dsp:txXfrm>
    </dsp:sp>
    <dsp:sp modelId="{A3306A6A-CC44-6C46-9BB9-EAAF6D586828}">
      <dsp:nvSpPr>
        <dsp:cNvPr id="0" name=""/>
        <dsp:cNvSpPr/>
      </dsp:nvSpPr>
      <dsp:spPr>
        <a:xfrm>
          <a:off x="0" y="1587400"/>
          <a:ext cx="6096000" cy="88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Better: Cost Model</a:t>
          </a:r>
        </a:p>
      </dsp:txBody>
      <dsp:txXfrm>
        <a:off x="43407" y="1630807"/>
        <a:ext cx="6009186" cy="802386"/>
      </dsp:txXfrm>
    </dsp:sp>
    <dsp:sp modelId="{3FD97AA3-F14A-7646-984B-FA4707A349E6}">
      <dsp:nvSpPr>
        <dsp:cNvPr id="0" name=""/>
        <dsp:cNvSpPr/>
      </dsp:nvSpPr>
      <dsp:spPr>
        <a:xfrm>
          <a:off x="0" y="2586040"/>
          <a:ext cx="6096000" cy="88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Best: Structured Approach</a:t>
          </a:r>
        </a:p>
      </dsp:txBody>
      <dsp:txXfrm>
        <a:off x="43407" y="2629447"/>
        <a:ext cx="6009186" cy="8023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035FA-D86A-E14B-808F-A0E4AE3926BF}">
      <dsp:nvSpPr>
        <dsp:cNvPr id="0" name=""/>
        <dsp:cNvSpPr/>
      </dsp:nvSpPr>
      <dsp:spPr>
        <a:xfrm>
          <a:off x="0" y="142492"/>
          <a:ext cx="6096000" cy="518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Sequential Scaling</a:t>
          </a:r>
        </a:p>
      </dsp:txBody>
      <dsp:txXfrm>
        <a:off x="25324" y="167816"/>
        <a:ext cx="6045352" cy="46812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035FA-D86A-E14B-808F-A0E4AE3926BF}">
      <dsp:nvSpPr>
        <dsp:cNvPr id="0" name=""/>
        <dsp:cNvSpPr/>
      </dsp:nvSpPr>
      <dsp:spPr>
        <a:xfrm>
          <a:off x="0" y="86857"/>
          <a:ext cx="6096000" cy="630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Best: Structured Approach (Reward Based)</a:t>
          </a:r>
        </a:p>
      </dsp:txBody>
      <dsp:txXfrm>
        <a:off x="30756" y="117613"/>
        <a:ext cx="6034488" cy="5685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035FA-D86A-E14B-808F-A0E4AE3926BF}">
      <dsp:nvSpPr>
        <dsp:cNvPr id="0" name=""/>
        <dsp:cNvSpPr/>
      </dsp:nvSpPr>
      <dsp:spPr>
        <a:xfrm>
          <a:off x="0" y="86857"/>
          <a:ext cx="6096000" cy="630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Best: Structured Approach (Reward Based)</a:t>
          </a:r>
        </a:p>
      </dsp:txBody>
      <dsp:txXfrm>
        <a:off x="30756" y="117613"/>
        <a:ext cx="6034488" cy="56852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035FA-D86A-E14B-808F-A0E4AE3926BF}">
      <dsp:nvSpPr>
        <dsp:cNvPr id="0" name=""/>
        <dsp:cNvSpPr/>
      </dsp:nvSpPr>
      <dsp:spPr>
        <a:xfrm>
          <a:off x="0" y="48171"/>
          <a:ext cx="6096000" cy="707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Best: Structured Approach</a:t>
          </a:r>
        </a:p>
      </dsp:txBody>
      <dsp:txXfrm>
        <a:off x="34533" y="82704"/>
        <a:ext cx="6026934" cy="63834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035FA-D86A-E14B-808F-A0E4AE3926BF}">
      <dsp:nvSpPr>
        <dsp:cNvPr id="0" name=""/>
        <dsp:cNvSpPr/>
      </dsp:nvSpPr>
      <dsp:spPr>
        <a:xfrm>
          <a:off x="0" y="48171"/>
          <a:ext cx="6096000" cy="707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Best: Structured Approach</a:t>
          </a:r>
        </a:p>
      </dsp:txBody>
      <dsp:txXfrm>
        <a:off x="34533" y="82704"/>
        <a:ext cx="6026934" cy="6383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035FA-D86A-E14B-808F-A0E4AE3926BF}">
      <dsp:nvSpPr>
        <dsp:cNvPr id="0" name=""/>
        <dsp:cNvSpPr/>
      </dsp:nvSpPr>
      <dsp:spPr>
        <a:xfrm>
          <a:off x="0" y="48171"/>
          <a:ext cx="6096000" cy="707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Basic: Sequential Scaling</a:t>
          </a:r>
        </a:p>
      </dsp:txBody>
      <dsp:txXfrm>
        <a:off x="34533" y="82704"/>
        <a:ext cx="6026934" cy="6383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035FA-D86A-E14B-808F-A0E4AE3926BF}">
      <dsp:nvSpPr>
        <dsp:cNvPr id="0" name=""/>
        <dsp:cNvSpPr/>
      </dsp:nvSpPr>
      <dsp:spPr>
        <a:xfrm>
          <a:off x="0" y="142492"/>
          <a:ext cx="6096000" cy="518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Better: Cost Model (Bandit)</a:t>
          </a:r>
        </a:p>
      </dsp:txBody>
      <dsp:txXfrm>
        <a:off x="25324" y="167816"/>
        <a:ext cx="6045352" cy="4681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035FA-D86A-E14B-808F-A0E4AE3926BF}">
      <dsp:nvSpPr>
        <dsp:cNvPr id="0" name=""/>
        <dsp:cNvSpPr/>
      </dsp:nvSpPr>
      <dsp:spPr>
        <a:xfrm>
          <a:off x="0" y="48171"/>
          <a:ext cx="6096000" cy="707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Best: Structured Approach</a:t>
          </a:r>
        </a:p>
      </dsp:txBody>
      <dsp:txXfrm>
        <a:off x="34533" y="82704"/>
        <a:ext cx="6026934" cy="6383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035FA-D86A-E14B-808F-A0E4AE3926BF}">
      <dsp:nvSpPr>
        <dsp:cNvPr id="0" name=""/>
        <dsp:cNvSpPr/>
      </dsp:nvSpPr>
      <dsp:spPr>
        <a:xfrm>
          <a:off x="0" y="48171"/>
          <a:ext cx="6096000" cy="707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Best: Structured Approach</a:t>
          </a:r>
        </a:p>
      </dsp:txBody>
      <dsp:txXfrm>
        <a:off x="34533" y="82704"/>
        <a:ext cx="6026934" cy="6383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035FA-D86A-E14B-808F-A0E4AE3926BF}">
      <dsp:nvSpPr>
        <dsp:cNvPr id="0" name=""/>
        <dsp:cNvSpPr/>
      </dsp:nvSpPr>
      <dsp:spPr>
        <a:xfrm>
          <a:off x="0" y="48171"/>
          <a:ext cx="6096000" cy="707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Best: Structured Approach</a:t>
          </a:r>
        </a:p>
      </dsp:txBody>
      <dsp:txXfrm>
        <a:off x="34533" y="82704"/>
        <a:ext cx="6026934" cy="6383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035FA-D86A-E14B-808F-A0E4AE3926BF}">
      <dsp:nvSpPr>
        <dsp:cNvPr id="0" name=""/>
        <dsp:cNvSpPr/>
      </dsp:nvSpPr>
      <dsp:spPr>
        <a:xfrm>
          <a:off x="0" y="48171"/>
          <a:ext cx="6096000" cy="707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Best: Structured Approach</a:t>
          </a:r>
        </a:p>
      </dsp:txBody>
      <dsp:txXfrm>
        <a:off x="34533" y="82704"/>
        <a:ext cx="6026934" cy="63834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035FA-D86A-E14B-808F-A0E4AE3926BF}">
      <dsp:nvSpPr>
        <dsp:cNvPr id="0" name=""/>
        <dsp:cNvSpPr/>
      </dsp:nvSpPr>
      <dsp:spPr>
        <a:xfrm>
          <a:off x="0" y="48171"/>
          <a:ext cx="6096000" cy="707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Best: Structured Approach</a:t>
          </a:r>
        </a:p>
      </dsp:txBody>
      <dsp:txXfrm>
        <a:off x="34533" y="82704"/>
        <a:ext cx="6026934" cy="63834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035FA-D86A-E14B-808F-A0E4AE3926BF}">
      <dsp:nvSpPr>
        <dsp:cNvPr id="0" name=""/>
        <dsp:cNvSpPr/>
      </dsp:nvSpPr>
      <dsp:spPr>
        <a:xfrm>
          <a:off x="0" y="48171"/>
          <a:ext cx="6096000" cy="707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Best: Structured Approach</a:t>
          </a:r>
        </a:p>
      </dsp:txBody>
      <dsp:txXfrm>
        <a:off x="34533" y="82704"/>
        <a:ext cx="6026934" cy="638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AB4D8-AFB8-46A0-9AE2-8FDD26A2647C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F0D01-9E14-4357-A08D-39E2B2A1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2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8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chart" Target="../charts/chart1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9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80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diagramLayout" Target="../diagrams/layout14.xml"/><Relationship Id="rId7" Type="http://schemas.openxmlformats.org/officeDocument/2006/relationships/chart" Target="../charts/chart2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250" y="4244975"/>
            <a:ext cx="7302500" cy="1603375"/>
          </a:xfrm>
        </p:spPr>
        <p:txBody>
          <a:bodyPr>
            <a:normAutofit fontScale="90000"/>
          </a:bodyPr>
          <a:lstStyle/>
          <a:p>
            <a:r>
              <a:rPr lang="en-US" dirty="0"/>
              <a:t>ECEN 404 Final Presentation</a:t>
            </a:r>
            <a:br>
              <a:rPr lang="en-US" dirty="0"/>
            </a:br>
            <a:r>
              <a:rPr lang="en-US" dirty="0"/>
              <a:t>Microservices Management</a:t>
            </a:r>
            <a:br>
              <a:rPr lang="en-US" dirty="0"/>
            </a:br>
            <a:r>
              <a:rPr lang="en-US" dirty="0"/>
              <a:t>Elizabeth Weichel</a:t>
            </a:r>
            <a:br>
              <a:rPr lang="en-US" dirty="0"/>
            </a:br>
            <a:r>
              <a:rPr lang="en-US" dirty="0" err="1"/>
              <a:t>Souryendu</a:t>
            </a:r>
            <a:r>
              <a:rPr lang="en-US" dirty="0"/>
              <a:t> Das</a:t>
            </a:r>
            <a:br>
              <a:rPr lang="en-US" dirty="0"/>
            </a:br>
            <a:r>
              <a:rPr lang="en-US" dirty="0"/>
              <a:t>Dr. </a:t>
            </a:r>
            <a:r>
              <a:rPr lang="en-US" dirty="0" err="1"/>
              <a:t>Shakkottai</a:t>
            </a:r>
            <a:endParaRPr lang="en-US" dirty="0"/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name="adj" fmla="val 28990"/>
            </a:avLst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DLCOE_logo_HWH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4000" y="1105318"/>
            <a:ext cx="3114199" cy="52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Integrated Project Diagram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765AE28-DE9E-E9E1-6C3B-635EBBDFCB86}"/>
              </a:ext>
            </a:extLst>
          </p:cNvPr>
          <p:cNvGraphicFramePr/>
          <p:nvPr/>
        </p:nvGraphicFramePr>
        <p:xfrm>
          <a:off x="1524000" y="1948544"/>
          <a:ext cx="6096000" cy="803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7C535B-C383-7718-D125-AA1C7F5D9238}"/>
                  </a:ext>
                </a:extLst>
              </p:cNvPr>
              <p:cNvSpPr txBox="1"/>
              <p:nvPr/>
            </p:nvSpPr>
            <p:spPr>
              <a:xfrm>
                <a:off x="576943" y="3080657"/>
                <a:ext cx="7881257" cy="2060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/>
                  <a:t>We can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dirty="0"/>
                  <a:t> using different approaches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Simplest approach: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285750" indent="-285750" algn="ctr">
                  <a:buFontTx/>
                  <a:buChar char="-"/>
                </a:pPr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Start with one MS approach, move into vector approach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7C535B-C383-7718-D125-AA1C7F5D9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3" y="3080657"/>
                <a:ext cx="7881257" cy="2060179"/>
              </a:xfrm>
              <a:prstGeom prst="rect">
                <a:avLst/>
              </a:prstGeom>
              <a:blipFill>
                <a:blip r:embed="rId7"/>
                <a:stretch>
                  <a:fillRect l="-482" t="-1227" b="-3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29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Integrated Project Diagram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765AE28-DE9E-E9E1-6C3B-635EBBDFCB86}"/>
              </a:ext>
            </a:extLst>
          </p:cNvPr>
          <p:cNvGraphicFramePr/>
          <p:nvPr/>
        </p:nvGraphicFramePr>
        <p:xfrm>
          <a:off x="1524000" y="1948544"/>
          <a:ext cx="6096000" cy="803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2852BCF-1AF4-D9A1-1993-2E1AD92AD5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164347"/>
              </p:ext>
            </p:extLst>
          </p:nvPr>
        </p:nvGraphicFramePr>
        <p:xfrm>
          <a:off x="2286000" y="306562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265616-8331-CD2C-00B5-C1AACA71095B}"/>
              </a:ext>
            </a:extLst>
          </p:cNvPr>
          <p:cNvSpPr txBox="1"/>
          <p:nvPr/>
        </p:nvSpPr>
        <p:spPr>
          <a:xfrm>
            <a:off x="2373086" y="5943600"/>
            <a:ext cx="4484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Making decisions based off solely latency</a:t>
            </a:r>
          </a:p>
        </p:txBody>
      </p:sp>
    </p:spTree>
    <p:extLst>
      <p:ext uri="{BB962C8B-B14F-4D97-AF65-F5344CB8AC3E}">
        <p14:creationId xmlns:p14="http://schemas.microsoft.com/office/powerpoint/2010/main" val="248048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Engineering Design Accomplishments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99897"/>
            <a:ext cx="8229600" cy="4637280"/>
          </a:xfrm>
        </p:spPr>
        <p:txBody>
          <a:bodyPr>
            <a:normAutofit/>
          </a:bodyPr>
          <a:lstStyle/>
          <a:p>
            <a:r>
              <a:rPr lang="en-US" dirty="0"/>
              <a:t>Sequential Scaling as presented to test simulator</a:t>
            </a:r>
          </a:p>
          <a:p>
            <a:r>
              <a:rPr lang="en-US" dirty="0"/>
              <a:t>Container-level latencies from Jaeger</a:t>
            </a:r>
          </a:p>
          <a:p>
            <a:r>
              <a:rPr lang="en-US" dirty="0"/>
              <a:t>Gradient descent 1 MS implemented</a:t>
            </a:r>
          </a:p>
        </p:txBody>
      </p:sp>
    </p:spTree>
    <p:extLst>
      <p:ext uri="{BB962C8B-B14F-4D97-AF65-F5344CB8AC3E}">
        <p14:creationId xmlns:p14="http://schemas.microsoft.com/office/powerpoint/2010/main" val="402875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Integrated System Results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765AE28-DE9E-E9E1-6C3B-635EBBDFCB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6951871"/>
              </p:ext>
            </p:extLst>
          </p:nvPr>
        </p:nvGraphicFramePr>
        <p:xfrm>
          <a:off x="1524000" y="1948544"/>
          <a:ext cx="6096000" cy="803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A921D8F-B313-6FED-2D3B-EE28B0A6B259}"/>
              </a:ext>
            </a:extLst>
          </p:cNvPr>
          <p:cNvGrpSpPr/>
          <p:nvPr/>
        </p:nvGrpSpPr>
        <p:grpSpPr>
          <a:xfrm>
            <a:off x="336551" y="3167146"/>
            <a:ext cx="8470898" cy="2383422"/>
            <a:chOff x="340181" y="3167146"/>
            <a:chExt cx="8470898" cy="2383422"/>
          </a:xfrm>
        </p:grpSpPr>
        <p:pic>
          <p:nvPicPr>
            <p:cNvPr id="4" name="Picture 3" descr="Chart, waterfall chart&#10;&#10;Description automatically generated">
              <a:extLst>
                <a:ext uri="{FF2B5EF4-FFF2-40B4-BE49-F238E27FC236}">
                  <a16:creationId xmlns:a16="http://schemas.microsoft.com/office/drawing/2014/main" id="{B50903D2-5B90-B385-A9DE-D8C19D22E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0181" y="3167146"/>
              <a:ext cx="3917252" cy="2383422"/>
            </a:xfrm>
            <a:prstGeom prst="rect">
              <a:avLst/>
            </a:prstGeom>
          </p:spPr>
        </p:pic>
        <p:pic>
          <p:nvPicPr>
            <p:cNvPr id="6" name="Picture 5" descr="Chart&#10;&#10;Description automatically generated">
              <a:extLst>
                <a:ext uri="{FF2B5EF4-FFF2-40B4-BE49-F238E27FC236}">
                  <a16:creationId xmlns:a16="http://schemas.microsoft.com/office/drawing/2014/main" id="{7A4A25B7-19AB-5E5A-2399-F8F418401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93827" y="3168162"/>
              <a:ext cx="3917252" cy="2365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3203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Integrated System Results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765AE28-DE9E-E9E1-6C3B-635EBBDFCB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541602"/>
              </p:ext>
            </p:extLst>
          </p:nvPr>
        </p:nvGraphicFramePr>
        <p:xfrm>
          <a:off x="1524000" y="1948544"/>
          <a:ext cx="6096000" cy="803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EB1E030-1DAA-D86D-2F7E-E101ABF70EB1}"/>
              </a:ext>
            </a:extLst>
          </p:cNvPr>
          <p:cNvSpPr txBox="1"/>
          <p:nvPr/>
        </p:nvSpPr>
        <p:spPr>
          <a:xfrm>
            <a:off x="457200" y="2847911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Encountered one key problem that was interesting to solve.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0B9138-BF7D-4FC5-1594-2BD3746EA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45706"/>
              </p:ext>
            </p:extLst>
          </p:nvPr>
        </p:nvGraphicFramePr>
        <p:xfrm>
          <a:off x="2286000" y="3312854"/>
          <a:ext cx="4572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4536069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0181370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31159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Allocation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bg1"/>
                          </a:solidFill>
                          <a:effectLst/>
                        </a:rPr>
                        <a:t>Reward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Latency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50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-1.265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0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0.61968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-3.351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3.227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655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0.12661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-15.822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15.7966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580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5.24823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-1.43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580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-1.7357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0.2735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158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FFFFFF"/>
                          </a:solidFill>
                          <a:effectLst/>
                        </a:rPr>
                        <a:t>10.935988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FFFFFF"/>
                          </a:solidFill>
                          <a:effectLst/>
                        </a:rPr>
                        <a:t>-2.37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FFFFFF"/>
                          </a:solidFill>
                          <a:effectLst/>
                        </a:rPr>
                        <a:t>0.18288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759251"/>
                  </a:ext>
                </a:extLst>
              </a:tr>
            </a:tbl>
          </a:graphicData>
        </a:graphic>
      </p:graphicFrame>
      <p:sp>
        <p:nvSpPr>
          <p:cNvPr id="17" name="U-Turn Arrow 16">
            <a:extLst>
              <a:ext uri="{FF2B5EF4-FFF2-40B4-BE49-F238E27FC236}">
                <a16:creationId xmlns:a16="http://schemas.microsoft.com/office/drawing/2014/main" id="{2662B1EA-10FF-4F2F-81FD-3FA93D8E829F}"/>
              </a:ext>
            </a:extLst>
          </p:cNvPr>
          <p:cNvSpPr/>
          <p:nvPr/>
        </p:nvSpPr>
        <p:spPr>
          <a:xfrm rot="5400000">
            <a:off x="6749828" y="5403655"/>
            <a:ext cx="512769" cy="296426"/>
          </a:xfrm>
          <a:prstGeom prst="uturnArrow">
            <a:avLst>
              <a:gd name="adj1" fmla="val 12251"/>
              <a:gd name="adj2" fmla="val 25000"/>
              <a:gd name="adj3" fmla="val 30159"/>
              <a:gd name="adj4" fmla="val 43750"/>
              <a:gd name="adj5" fmla="val 1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D3B4BA-637A-4C5D-CF07-59CA34646392}"/>
              </a:ext>
            </a:extLst>
          </p:cNvPr>
          <p:cNvSpPr txBox="1"/>
          <p:nvPr/>
        </p:nvSpPr>
        <p:spPr>
          <a:xfrm>
            <a:off x="7234813" y="5295483"/>
            <a:ext cx="1738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Didn’t decrease resources</a:t>
            </a:r>
          </a:p>
        </p:txBody>
      </p:sp>
    </p:spTree>
    <p:extLst>
      <p:ext uri="{BB962C8B-B14F-4D97-AF65-F5344CB8AC3E}">
        <p14:creationId xmlns:p14="http://schemas.microsoft.com/office/powerpoint/2010/main" val="41124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Integrated System Results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765AE28-DE9E-E9E1-6C3B-635EBBDFCB86}"/>
              </a:ext>
            </a:extLst>
          </p:cNvPr>
          <p:cNvGraphicFramePr/>
          <p:nvPr/>
        </p:nvGraphicFramePr>
        <p:xfrm>
          <a:off x="1524000" y="1948544"/>
          <a:ext cx="6096000" cy="803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EB1E030-1DAA-D86D-2F7E-E101ABF70EB1}"/>
              </a:ext>
            </a:extLst>
          </p:cNvPr>
          <p:cNvSpPr txBox="1"/>
          <p:nvPr/>
        </p:nvSpPr>
        <p:spPr>
          <a:xfrm>
            <a:off x="457200" y="2847911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Encountered one key problem that was interesting to solve.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ACF070-9D7B-1444-3E8B-C419C5C1B370}"/>
                  </a:ext>
                </a:extLst>
              </p:cNvPr>
              <p:cNvSpPr txBox="1"/>
              <p:nvPr/>
            </p:nvSpPr>
            <p:spPr>
              <a:xfrm>
                <a:off x="1631182" y="3640758"/>
                <a:ext cx="6039060" cy="1229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ACF070-9D7B-1444-3E8B-C419C5C1B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182" y="3640758"/>
                <a:ext cx="6039060" cy="12291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A542DD-B243-69F7-014C-61004FB955D0}"/>
              </a:ext>
            </a:extLst>
          </p:cNvPr>
          <p:cNvSpPr txBox="1"/>
          <p:nvPr/>
        </p:nvSpPr>
        <p:spPr>
          <a:xfrm>
            <a:off x="457200" y="5293456"/>
            <a:ext cx="7817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allocation is large enough, the gradient term will not outweigh the allocation and the action will stay positive ultimately pushing the algo towards infinite allocation</a:t>
            </a:r>
          </a:p>
        </p:txBody>
      </p:sp>
    </p:spTree>
    <p:extLst>
      <p:ext uri="{BB962C8B-B14F-4D97-AF65-F5344CB8AC3E}">
        <p14:creationId xmlns:p14="http://schemas.microsoft.com/office/powerpoint/2010/main" val="149718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Integrated System Results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765AE28-DE9E-E9E1-6C3B-635EBBDFCB86}"/>
              </a:ext>
            </a:extLst>
          </p:cNvPr>
          <p:cNvGraphicFramePr/>
          <p:nvPr/>
        </p:nvGraphicFramePr>
        <p:xfrm>
          <a:off x="1524000" y="1948544"/>
          <a:ext cx="6096000" cy="803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1489466-A93A-9E23-E9FE-773673D2AE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3300" y="2847911"/>
            <a:ext cx="4584700" cy="276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3CC445-991E-1099-2BBD-78563CA74BEE}"/>
              </a:ext>
            </a:extLst>
          </p:cNvPr>
          <p:cNvSpPr txBox="1"/>
          <p:nvPr/>
        </p:nvSpPr>
        <p:spPr>
          <a:xfrm>
            <a:off x="5650524" y="5064370"/>
            <a:ext cx="11120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Red</a:t>
            </a:r>
            <a:r>
              <a:rPr lang="en-US" sz="1050" dirty="0"/>
              <a:t>: Allocation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Blue</a:t>
            </a:r>
            <a:r>
              <a:rPr lang="en-US" sz="1050" dirty="0"/>
              <a:t>: Reward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1E030-1DAA-D86D-2F7E-E101ABF70EB1}"/>
              </a:ext>
            </a:extLst>
          </p:cNvPr>
          <p:cNvSpPr txBox="1"/>
          <p:nvPr/>
        </p:nvSpPr>
        <p:spPr>
          <a:xfrm>
            <a:off x="542611" y="5938576"/>
            <a:ext cx="757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microservice approach. Working on extending this to multiple microservices (vectors) before demo</a:t>
            </a:r>
          </a:p>
        </p:txBody>
      </p:sp>
    </p:spTree>
    <p:extLst>
      <p:ext uri="{BB962C8B-B14F-4D97-AF65-F5344CB8AC3E}">
        <p14:creationId xmlns:p14="http://schemas.microsoft.com/office/powerpoint/2010/main" val="1248576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Integrated System Results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765AE28-DE9E-E9E1-6C3B-635EBBDFCB86}"/>
              </a:ext>
            </a:extLst>
          </p:cNvPr>
          <p:cNvGraphicFramePr/>
          <p:nvPr/>
        </p:nvGraphicFramePr>
        <p:xfrm>
          <a:off x="1524000" y="1948544"/>
          <a:ext cx="6096000" cy="803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EB1E030-1DAA-D86D-2F7E-E101ABF70EB1}"/>
              </a:ext>
            </a:extLst>
          </p:cNvPr>
          <p:cNvSpPr txBox="1"/>
          <p:nvPr/>
        </p:nvSpPr>
        <p:spPr>
          <a:xfrm>
            <a:off x="542611" y="5938576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data. MS began w/ 5 resources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3AFFE71-BD64-4592-E854-BC2624F3AE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890155"/>
              </p:ext>
            </p:extLst>
          </p:nvPr>
        </p:nvGraphicFramePr>
        <p:xfrm>
          <a:off x="4453932" y="300422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8444994-9CB3-6EF5-B663-BC8E30E1C3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288853"/>
              </p:ext>
            </p:extLst>
          </p:nvPr>
        </p:nvGraphicFramePr>
        <p:xfrm>
          <a:off x="118068" y="300422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4251145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37280"/>
          </a:xfrm>
        </p:spPr>
        <p:txBody>
          <a:bodyPr>
            <a:normAutofit/>
          </a:bodyPr>
          <a:lstStyle/>
          <a:p>
            <a:r>
              <a:rPr lang="en-US" dirty="0"/>
              <a:t>Exciting to be moving into the gradient descent/online convex optimization path</a:t>
            </a:r>
          </a:p>
          <a:p>
            <a:r>
              <a:rPr lang="en-US" dirty="0"/>
              <a:t>Current status: 1 MS approach implemented</a:t>
            </a:r>
          </a:p>
          <a:p>
            <a:r>
              <a:rPr lang="en-US" dirty="0"/>
              <a:t>Next: extend to multiple MS, clean up code</a:t>
            </a:r>
          </a:p>
        </p:txBody>
      </p:sp>
    </p:spTree>
    <p:extLst>
      <p:ext uri="{BB962C8B-B14F-4D97-AF65-F5344CB8AC3E}">
        <p14:creationId xmlns:p14="http://schemas.microsoft.com/office/powerpoint/2010/main" val="3743926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7122"/>
            <a:ext cx="8229600" cy="803756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501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Overview</a:t>
            </a:r>
          </a:p>
        </p:txBody>
      </p:sp>
      <p:pic>
        <p:nvPicPr>
          <p:cNvPr id="3" name="Picture 2" descr="microservices architecture">
            <a:extLst>
              <a:ext uri="{FF2B5EF4-FFF2-40B4-BE49-F238E27FC236}">
                <a16:creationId xmlns:a16="http://schemas.microsoft.com/office/drawing/2014/main" id="{849031B1-35EB-0565-BCAB-85B83D643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2465499"/>
            <a:ext cx="4038600" cy="253422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9CC01B-23AA-57B7-B2DF-D94F2DCDFD27}"/>
              </a:ext>
            </a:extLst>
          </p:cNvPr>
          <p:cNvSpPr txBox="1">
            <a:spLocks/>
          </p:cNvSpPr>
          <p:nvPr/>
        </p:nvSpPr>
        <p:spPr>
          <a:xfrm>
            <a:off x="533400" y="1852933"/>
            <a:ext cx="4038600" cy="41505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- Microservices are becoming increasingly common</a:t>
            </a:r>
          </a:p>
          <a:p>
            <a:pPr marL="0" indent="0">
              <a:buFont typeface="Arial"/>
              <a:buNone/>
            </a:pPr>
            <a:r>
              <a:rPr lang="en-US" dirty="0"/>
              <a:t>- How can we effectively and autonomously scale these?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B3BDE-588C-3A51-12E1-97CE1D29D5C3}"/>
              </a:ext>
            </a:extLst>
          </p:cNvPr>
          <p:cNvSpPr txBox="1"/>
          <p:nvPr/>
        </p:nvSpPr>
        <p:spPr>
          <a:xfrm>
            <a:off x="0" y="6530209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www.krasamo.com</a:t>
            </a:r>
            <a:r>
              <a:rPr lang="en-US" sz="1200" dirty="0"/>
              <a:t>/microservices-architecture-for-real-world-business-needs/</a:t>
            </a:r>
          </a:p>
        </p:txBody>
      </p:sp>
    </p:spTree>
    <p:extLst>
      <p:ext uri="{BB962C8B-B14F-4D97-AF65-F5344CB8AC3E}">
        <p14:creationId xmlns:p14="http://schemas.microsoft.com/office/powerpoint/2010/main" val="429285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Integrated Project Diagram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765AE28-DE9E-E9E1-6C3B-635EBBDFCB86}"/>
              </a:ext>
            </a:extLst>
          </p:cNvPr>
          <p:cNvGraphicFramePr/>
          <p:nvPr/>
        </p:nvGraphicFramePr>
        <p:xfrm>
          <a:off x="1524000" y="198482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C52A8B-B09D-1114-501D-F63FDDD2A447}"/>
              </a:ext>
            </a:extLst>
          </p:cNvPr>
          <p:cNvSpPr txBox="1"/>
          <p:nvPr/>
        </p:nvSpPr>
        <p:spPr>
          <a:xfrm>
            <a:off x="241161" y="6361595"/>
            <a:ext cx="491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Abbreviation: Microservice=MS</a:t>
            </a:r>
          </a:p>
        </p:txBody>
      </p:sp>
    </p:spTree>
    <p:extLst>
      <p:ext uri="{BB962C8B-B14F-4D97-AF65-F5344CB8AC3E}">
        <p14:creationId xmlns:p14="http://schemas.microsoft.com/office/powerpoint/2010/main" val="394208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Integrated Project Diagram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765AE28-DE9E-E9E1-6C3B-635EBBDFCB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9918354"/>
              </p:ext>
            </p:extLst>
          </p:nvPr>
        </p:nvGraphicFramePr>
        <p:xfrm>
          <a:off x="1524000" y="1948544"/>
          <a:ext cx="6096000" cy="803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77C535B-C383-7718-D125-AA1C7F5D9238}"/>
              </a:ext>
            </a:extLst>
          </p:cNvPr>
          <p:cNvSpPr txBox="1"/>
          <p:nvPr/>
        </p:nvSpPr>
        <p:spPr>
          <a:xfrm>
            <a:off x="576943" y="3080657"/>
            <a:ext cx="788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Written in python to explore the simulator and control </a:t>
            </a:r>
            <a:r>
              <a:rPr lang="en-US" dirty="0" err="1"/>
              <a:t>OpenAI</a:t>
            </a:r>
            <a:r>
              <a:rPr lang="en-US" dirty="0"/>
              <a:t> gym</a:t>
            </a:r>
          </a:p>
          <a:p>
            <a:r>
              <a:rPr lang="en-US" dirty="0"/>
              <a:t>- Presented during project update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F3B810-E468-BD7F-E072-96E62E5E7C1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8549"/>
          <a:stretch/>
        </p:blipFill>
        <p:spPr>
          <a:xfrm>
            <a:off x="632621" y="4549650"/>
            <a:ext cx="7878759" cy="91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6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Integrated Project Diagram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765AE28-DE9E-E9E1-6C3B-635EBBDFCB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3892970"/>
              </p:ext>
            </p:extLst>
          </p:nvPr>
        </p:nvGraphicFramePr>
        <p:xfrm>
          <a:off x="1524000" y="1948544"/>
          <a:ext cx="6096000" cy="803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7C535B-C383-7718-D125-AA1C7F5D9238}"/>
                  </a:ext>
                </a:extLst>
              </p:cNvPr>
              <p:cNvSpPr txBox="1"/>
              <p:nvPr/>
            </p:nvSpPr>
            <p:spPr>
              <a:xfrm>
                <a:off x="576943" y="3080657"/>
                <a:ext cx="788125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- Goal: minimize Cost (cost relates to reward, so in essence is maximizing reward)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a is action 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unknown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Model is basically learning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as it goes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7C535B-C383-7718-D125-AA1C7F5D9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3" y="3080657"/>
                <a:ext cx="7881257" cy="2031325"/>
              </a:xfrm>
              <a:prstGeom prst="rect">
                <a:avLst/>
              </a:prstGeom>
              <a:blipFill>
                <a:blip r:embed="rId7"/>
                <a:stretch>
                  <a:fillRect l="-643" t="-1242" b="-3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9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Integrated Project Diagram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765AE28-DE9E-E9E1-6C3B-635EBBDFCB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3614060"/>
              </p:ext>
            </p:extLst>
          </p:nvPr>
        </p:nvGraphicFramePr>
        <p:xfrm>
          <a:off x="1524000" y="1948544"/>
          <a:ext cx="6096000" cy="803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77C535B-C383-7718-D125-AA1C7F5D9238}"/>
              </a:ext>
            </a:extLst>
          </p:cNvPr>
          <p:cNvSpPr txBox="1"/>
          <p:nvPr/>
        </p:nvSpPr>
        <p:spPr>
          <a:xfrm>
            <a:off x="576943" y="3080657"/>
            <a:ext cx="788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Get ready for math!</a:t>
            </a:r>
          </a:p>
          <a:p>
            <a:pPr marL="285750" indent="-285750">
              <a:buFontTx/>
              <a:buChar char="-"/>
            </a:pPr>
            <a:r>
              <a:rPr lang="en-US" dirty="0"/>
              <a:t>As verified by my work with Jaeger traces, MS behave like queues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3A9913F-F4A0-3F4E-16EA-705FE91FADE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7494"/>
          <a:stretch/>
        </p:blipFill>
        <p:spPr>
          <a:xfrm>
            <a:off x="2079171" y="4287058"/>
            <a:ext cx="4876800" cy="197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3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Integrated Project Diagram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765AE28-DE9E-E9E1-6C3B-635EBBDFCB86}"/>
              </a:ext>
            </a:extLst>
          </p:cNvPr>
          <p:cNvGraphicFramePr/>
          <p:nvPr/>
        </p:nvGraphicFramePr>
        <p:xfrm>
          <a:off x="1524000" y="1948544"/>
          <a:ext cx="6096000" cy="803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77C535B-C383-7718-D125-AA1C7F5D9238}"/>
              </a:ext>
            </a:extLst>
          </p:cNvPr>
          <p:cNvSpPr txBox="1"/>
          <p:nvPr/>
        </p:nvSpPr>
        <p:spPr>
          <a:xfrm>
            <a:off x="576943" y="3080657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As verified by my work with Jaeger traces, MS behave like queues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3C0175-34AF-00B9-CF4B-1899A4945990}"/>
              </a:ext>
            </a:extLst>
          </p:cNvPr>
          <p:cNvGrpSpPr/>
          <p:nvPr/>
        </p:nvGrpSpPr>
        <p:grpSpPr>
          <a:xfrm>
            <a:off x="962668" y="3726988"/>
            <a:ext cx="7318690" cy="2431036"/>
            <a:chOff x="962668" y="3726988"/>
            <a:chExt cx="7318690" cy="24310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16E494-3B6B-51F8-E022-9911CEC0BCE9}"/>
                </a:ext>
              </a:extLst>
            </p:cNvPr>
            <p:cNvGrpSpPr/>
            <p:nvPr/>
          </p:nvGrpSpPr>
          <p:grpSpPr>
            <a:xfrm>
              <a:off x="962668" y="5166071"/>
              <a:ext cx="2090056" cy="381000"/>
              <a:chOff x="772887" y="4071257"/>
              <a:chExt cx="2090056" cy="38100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73F84A8-FE51-E1A4-4DCE-531917FCEC16}"/>
                  </a:ext>
                </a:extLst>
              </p:cNvPr>
              <p:cNvGrpSpPr/>
              <p:nvPr/>
            </p:nvGrpSpPr>
            <p:grpSpPr>
              <a:xfrm>
                <a:off x="772887" y="4071257"/>
                <a:ext cx="1055914" cy="381000"/>
                <a:chOff x="772887" y="4071257"/>
                <a:chExt cx="1055914" cy="38100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4C9732B-8653-135E-6704-8D8277AF9B58}"/>
                    </a:ext>
                  </a:extLst>
                </p:cNvPr>
                <p:cNvSpPr/>
                <p:nvPr/>
              </p:nvSpPr>
              <p:spPr>
                <a:xfrm>
                  <a:off x="772887" y="4071257"/>
                  <a:ext cx="141514" cy="381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47A1DAD-383D-DBA1-239B-A2AF5B3EA3E9}"/>
                    </a:ext>
                  </a:extLst>
                </p:cNvPr>
                <p:cNvSpPr/>
                <p:nvPr/>
              </p:nvSpPr>
              <p:spPr>
                <a:xfrm>
                  <a:off x="925287" y="4071257"/>
                  <a:ext cx="141514" cy="381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DA54C3D-0624-CCD6-D5FF-A85F9126A2AE}"/>
                    </a:ext>
                  </a:extLst>
                </p:cNvPr>
                <p:cNvSpPr/>
                <p:nvPr/>
              </p:nvSpPr>
              <p:spPr>
                <a:xfrm>
                  <a:off x="1077687" y="4071257"/>
                  <a:ext cx="141514" cy="381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E53AADB-DABC-15A8-D862-D315E1E3AFF1}"/>
                    </a:ext>
                  </a:extLst>
                </p:cNvPr>
                <p:cNvSpPr/>
                <p:nvPr/>
              </p:nvSpPr>
              <p:spPr>
                <a:xfrm>
                  <a:off x="1230087" y="4071257"/>
                  <a:ext cx="141514" cy="381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0CE2C2A-65E9-4AEE-1F96-68750F3720DF}"/>
                    </a:ext>
                  </a:extLst>
                </p:cNvPr>
                <p:cNvSpPr/>
                <p:nvPr/>
              </p:nvSpPr>
              <p:spPr>
                <a:xfrm>
                  <a:off x="1382487" y="4071257"/>
                  <a:ext cx="141514" cy="381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66A08B37-48EA-9F83-E3C6-BDF71D4FC2D3}"/>
                    </a:ext>
                  </a:extLst>
                </p:cNvPr>
                <p:cNvSpPr/>
                <p:nvPr/>
              </p:nvSpPr>
              <p:spPr>
                <a:xfrm>
                  <a:off x="1534887" y="4071257"/>
                  <a:ext cx="141514" cy="381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CB53B88-7D51-369E-7D06-771F5AB5E2AC}"/>
                    </a:ext>
                  </a:extLst>
                </p:cNvPr>
                <p:cNvSpPr/>
                <p:nvPr/>
              </p:nvSpPr>
              <p:spPr>
                <a:xfrm>
                  <a:off x="1687287" y="4071257"/>
                  <a:ext cx="141514" cy="381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D27AB13-FE79-0155-1CED-B98E3930E1AE}"/>
                  </a:ext>
                </a:extLst>
              </p:cNvPr>
              <p:cNvSpPr/>
              <p:nvPr/>
            </p:nvSpPr>
            <p:spPr>
              <a:xfrm>
                <a:off x="2079171" y="4071257"/>
                <a:ext cx="381000" cy="381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5D6FCEC-DCAD-0046-3C74-E8A81E66907A}"/>
                  </a:ext>
                </a:extLst>
              </p:cNvPr>
              <p:cNvCxnSpPr>
                <a:stCxn id="26" idx="3"/>
                <a:endCxn id="16" idx="2"/>
              </p:cNvCxnSpPr>
              <p:nvPr/>
            </p:nvCxnSpPr>
            <p:spPr>
              <a:xfrm>
                <a:off x="1828801" y="4261757"/>
                <a:ext cx="25037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8A51C2-EA85-CE83-93A6-B7C77C986E77}"/>
                  </a:ext>
                </a:extLst>
              </p:cNvPr>
              <p:cNvSpPr txBox="1"/>
              <p:nvPr/>
            </p:nvSpPr>
            <p:spPr>
              <a:xfrm>
                <a:off x="1001487" y="4082141"/>
                <a:ext cx="772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Jobs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E68D03-4999-4C20-DCBD-E00E796C2440}"/>
                  </a:ext>
                </a:extLst>
              </p:cNvPr>
              <p:cNvSpPr txBox="1"/>
              <p:nvPr/>
            </p:nvSpPr>
            <p:spPr>
              <a:xfrm>
                <a:off x="1866900" y="4082141"/>
                <a:ext cx="996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Server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6F456FF-FD42-2CCB-DBC8-B376E77CA5E6}"/>
                </a:ext>
              </a:extLst>
            </p:cNvPr>
            <p:cNvGrpSpPr/>
            <p:nvPr/>
          </p:nvGrpSpPr>
          <p:grpSpPr>
            <a:xfrm>
              <a:off x="3679763" y="3726988"/>
              <a:ext cx="2419114" cy="2431036"/>
              <a:chOff x="3489982" y="3045129"/>
              <a:chExt cx="2419114" cy="24310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F17C07B-A4D3-E7EB-1C34-E050753EFDD0}"/>
                  </a:ext>
                </a:extLst>
              </p:cNvPr>
              <p:cNvSpPr/>
              <p:nvPr/>
            </p:nvSpPr>
            <p:spPr>
              <a:xfrm rot="10800000">
                <a:off x="4037164" y="3045129"/>
                <a:ext cx="1871932" cy="1871932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E060ED4-D7ED-F27E-058E-F3EF628A25CE}"/>
                  </a:ext>
                </a:extLst>
              </p:cNvPr>
              <p:cNvGrpSpPr/>
              <p:nvPr/>
            </p:nvGrpSpPr>
            <p:grpSpPr>
              <a:xfrm>
                <a:off x="3489982" y="3873260"/>
                <a:ext cx="1737626" cy="1602905"/>
                <a:chOff x="3489982" y="3873260"/>
                <a:chExt cx="1737626" cy="1602905"/>
              </a:xfrm>
            </p:grpSpPr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2595FB85-6876-E704-E04C-82F41AB335FF}"/>
                    </a:ext>
                  </a:extLst>
                </p:cNvPr>
                <p:cNvCxnSpPr/>
                <p:nvPr/>
              </p:nvCxnSpPr>
              <p:spPr>
                <a:xfrm flipV="1">
                  <a:off x="3925019" y="3873260"/>
                  <a:ext cx="0" cy="13543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7C903338-E85B-E2E7-55B8-E836A89CAEBE}"/>
                    </a:ext>
                  </a:extLst>
                </p:cNvPr>
                <p:cNvCxnSpPr/>
                <p:nvPr/>
              </p:nvCxnSpPr>
              <p:spPr>
                <a:xfrm>
                  <a:off x="3597215" y="5011947"/>
                  <a:ext cx="163039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0989657-8A5B-6B9F-7198-D862E1EE4A4C}"/>
                    </a:ext>
                  </a:extLst>
                </p:cNvPr>
                <p:cNvSpPr txBox="1"/>
                <p:nvPr/>
              </p:nvSpPr>
              <p:spPr>
                <a:xfrm rot="16200000">
                  <a:off x="3288205" y="4257121"/>
                  <a:ext cx="7728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delay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2C5A164-0991-0E6C-9606-C83D56B7AB64}"/>
                    </a:ext>
                  </a:extLst>
                </p:cNvPr>
                <p:cNvSpPr txBox="1"/>
                <p:nvPr/>
              </p:nvSpPr>
              <p:spPr>
                <a:xfrm>
                  <a:off x="4175389" y="5106833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 -&gt;</a:t>
                  </a:r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1998CF-3A0F-A3DA-B5E7-A29AE9C444B9}"/>
                </a:ext>
              </a:extLst>
            </p:cNvPr>
            <p:cNvSpPr txBox="1"/>
            <p:nvPr/>
          </p:nvSpPr>
          <p:spPr>
            <a:xfrm>
              <a:off x="6098877" y="5099068"/>
              <a:ext cx="2182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delay function: f(a)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326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Integrated Project Diagram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765AE28-DE9E-E9E1-6C3B-635EBBDFCB86}"/>
              </a:ext>
            </a:extLst>
          </p:cNvPr>
          <p:cNvGraphicFramePr/>
          <p:nvPr/>
        </p:nvGraphicFramePr>
        <p:xfrm>
          <a:off x="1524000" y="1948544"/>
          <a:ext cx="6096000" cy="803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1C40CE98-2241-6638-645D-407B45321D83}"/>
              </a:ext>
            </a:extLst>
          </p:cNvPr>
          <p:cNvGrpSpPr/>
          <p:nvPr/>
        </p:nvGrpSpPr>
        <p:grpSpPr>
          <a:xfrm>
            <a:off x="750499" y="3434114"/>
            <a:ext cx="7643002" cy="793630"/>
            <a:chOff x="750499" y="3032185"/>
            <a:chExt cx="7643002" cy="79363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DAC0BE7-0CED-1C3B-4F38-4574B7ADF3B5}"/>
                </a:ext>
              </a:extLst>
            </p:cNvPr>
            <p:cNvGrpSpPr/>
            <p:nvPr/>
          </p:nvGrpSpPr>
          <p:grpSpPr>
            <a:xfrm>
              <a:off x="1595887" y="3032185"/>
              <a:ext cx="5952226" cy="793630"/>
              <a:chOff x="1371600" y="4136366"/>
              <a:chExt cx="5952226" cy="79363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ACD9A37-CF43-2409-DA33-17DC423635AC}"/>
                  </a:ext>
                </a:extLst>
              </p:cNvPr>
              <p:cNvSpPr/>
              <p:nvPr/>
            </p:nvSpPr>
            <p:spPr>
              <a:xfrm>
                <a:off x="1371600" y="4136366"/>
                <a:ext cx="793630" cy="79363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f</a:t>
                </a:r>
                <a:r>
                  <a:rPr lang="en-US" sz="1200" baseline="-25000" dirty="0"/>
                  <a:t>1</a:t>
                </a:r>
                <a:r>
                  <a:rPr lang="en-US" sz="1200" dirty="0"/>
                  <a:t>(a</a:t>
                </a:r>
                <a:r>
                  <a:rPr lang="en-US" sz="1200" baseline="-25000" dirty="0"/>
                  <a:t>1</a:t>
                </a:r>
                <a:r>
                  <a:rPr lang="en-US" sz="1200" dirty="0"/>
                  <a:t>)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A3E35B5-B59F-C7C8-2738-7E6A74333E46}"/>
                  </a:ext>
                </a:extLst>
              </p:cNvPr>
              <p:cNvSpPr/>
              <p:nvPr/>
            </p:nvSpPr>
            <p:spPr>
              <a:xfrm>
                <a:off x="3091132" y="4136366"/>
                <a:ext cx="793630" cy="79363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f</a:t>
                </a:r>
                <a:r>
                  <a:rPr lang="en-US" sz="1200" baseline="-25000" dirty="0"/>
                  <a:t>2</a:t>
                </a:r>
                <a:r>
                  <a:rPr lang="en-US" sz="1200" dirty="0"/>
                  <a:t>(a</a:t>
                </a:r>
                <a:r>
                  <a:rPr lang="en-US" sz="1200" baseline="-25000" dirty="0"/>
                  <a:t>2</a:t>
                </a:r>
                <a:r>
                  <a:rPr lang="en-US" sz="1200" dirty="0"/>
                  <a:t>)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CD768B6-40F1-2A7B-DD11-3DD04C2CB64A}"/>
                  </a:ext>
                </a:extLst>
              </p:cNvPr>
              <p:cNvSpPr/>
              <p:nvPr/>
            </p:nvSpPr>
            <p:spPr>
              <a:xfrm>
                <a:off x="4810664" y="4136366"/>
                <a:ext cx="793630" cy="79363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f</a:t>
                </a:r>
                <a:r>
                  <a:rPr lang="en-US" sz="1200" baseline="-25000" dirty="0"/>
                  <a:t>3</a:t>
                </a:r>
                <a:r>
                  <a:rPr lang="en-US" sz="1200" dirty="0"/>
                  <a:t>(a</a:t>
                </a:r>
                <a:r>
                  <a:rPr lang="en-US" sz="1200" baseline="-25000" dirty="0"/>
                  <a:t>3</a:t>
                </a:r>
                <a:r>
                  <a:rPr lang="en-US" sz="1200" dirty="0"/>
                  <a:t>)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090ECD9-0C1A-5519-7E85-6DEE831FBA26}"/>
                  </a:ext>
                </a:extLst>
              </p:cNvPr>
              <p:cNvSpPr/>
              <p:nvPr/>
            </p:nvSpPr>
            <p:spPr>
              <a:xfrm>
                <a:off x="6530196" y="4136366"/>
                <a:ext cx="793630" cy="79363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f</a:t>
                </a:r>
                <a:r>
                  <a:rPr lang="en-US" sz="1200" baseline="-25000" dirty="0"/>
                  <a:t>4</a:t>
                </a:r>
                <a:r>
                  <a:rPr lang="en-US" sz="1200" dirty="0"/>
                  <a:t>(a</a:t>
                </a:r>
                <a:r>
                  <a:rPr lang="en-US" sz="1200" baseline="-25000" dirty="0"/>
                  <a:t>4</a:t>
                </a:r>
                <a:r>
                  <a:rPr lang="en-US" sz="1200" dirty="0"/>
                  <a:t>)</a:t>
                </a:r>
              </a:p>
            </p:txBody>
          </p:sp>
        </p:grp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B010433-EA51-1D74-AA42-6702A7E29DDE}"/>
                </a:ext>
              </a:extLst>
            </p:cNvPr>
            <p:cNvSpPr/>
            <p:nvPr/>
          </p:nvSpPr>
          <p:spPr>
            <a:xfrm>
              <a:off x="750499" y="3252159"/>
              <a:ext cx="836762" cy="41447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B6679A1-E952-9DA7-6EFB-8B35F8F972D8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389517" y="3429000"/>
              <a:ext cx="925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BA2CF63-DCDF-0C44-1C57-FA29076621B5}"/>
                </a:ext>
              </a:extLst>
            </p:cNvPr>
            <p:cNvCxnSpPr/>
            <p:nvPr/>
          </p:nvCxnSpPr>
          <p:spPr>
            <a:xfrm>
              <a:off x="4109049" y="3469458"/>
              <a:ext cx="925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0D5F5D-4F1D-911C-5CB2-6961DF0B9F0D}"/>
                </a:ext>
              </a:extLst>
            </p:cNvPr>
            <p:cNvCxnSpPr/>
            <p:nvPr/>
          </p:nvCxnSpPr>
          <p:spPr>
            <a:xfrm>
              <a:off x="5828581" y="3443579"/>
              <a:ext cx="925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6C2F6B85-F3C3-2E43-1BE7-5936E61E4E5A}"/>
                </a:ext>
              </a:extLst>
            </p:cNvPr>
            <p:cNvSpPr/>
            <p:nvPr/>
          </p:nvSpPr>
          <p:spPr>
            <a:xfrm>
              <a:off x="7556739" y="3221764"/>
              <a:ext cx="836762" cy="41447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85B68FD-CA21-A611-B37A-93F6C2BAE351}"/>
              </a:ext>
            </a:extLst>
          </p:cNvPr>
          <p:cNvSpPr txBox="1"/>
          <p:nvPr/>
        </p:nvSpPr>
        <p:spPr>
          <a:xfrm>
            <a:off x="603848" y="4525355"/>
            <a:ext cx="5512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Now: f(a) = </a:t>
            </a:r>
            <a:r>
              <a:rPr lang="en-US" sz="1800" dirty="0"/>
              <a:t>f</a:t>
            </a:r>
            <a:r>
              <a:rPr lang="en-US" sz="1800" baseline="-25000" dirty="0"/>
              <a:t>1</a:t>
            </a:r>
            <a:r>
              <a:rPr lang="en-US" sz="1800" dirty="0"/>
              <a:t>(a</a:t>
            </a:r>
            <a:r>
              <a:rPr lang="en-US" sz="1800" baseline="-25000" dirty="0"/>
              <a:t>1</a:t>
            </a:r>
            <a:r>
              <a:rPr lang="en-US" sz="1800" dirty="0"/>
              <a:t>) + f</a:t>
            </a:r>
            <a:r>
              <a:rPr lang="en-US" baseline="-25000" dirty="0"/>
              <a:t>2</a:t>
            </a:r>
            <a:r>
              <a:rPr lang="en-US" sz="1800" dirty="0"/>
              <a:t>(a</a:t>
            </a:r>
            <a:r>
              <a:rPr lang="en-US" baseline="-25000" dirty="0"/>
              <a:t>2</a:t>
            </a:r>
            <a:r>
              <a:rPr lang="en-US" sz="1800" dirty="0"/>
              <a:t>)</a:t>
            </a:r>
            <a:r>
              <a:rPr lang="en-US" dirty="0"/>
              <a:t> + </a:t>
            </a:r>
            <a:r>
              <a:rPr lang="en-US" sz="1800" dirty="0"/>
              <a:t>f</a:t>
            </a:r>
            <a:r>
              <a:rPr lang="en-US" baseline="-25000" dirty="0"/>
              <a:t>2</a:t>
            </a:r>
            <a:r>
              <a:rPr lang="en-US" sz="1800" dirty="0"/>
              <a:t>(a</a:t>
            </a:r>
            <a:r>
              <a:rPr lang="en-US" baseline="-25000" dirty="0"/>
              <a:t>2</a:t>
            </a:r>
            <a:r>
              <a:rPr lang="en-US" sz="1800" dirty="0"/>
              <a:t>)</a:t>
            </a:r>
            <a:r>
              <a:rPr lang="en-US" dirty="0"/>
              <a:t> + </a:t>
            </a:r>
            <a:r>
              <a:rPr lang="en-US" sz="1800" dirty="0"/>
              <a:t>f</a:t>
            </a:r>
            <a:r>
              <a:rPr lang="en-US" baseline="-25000" dirty="0"/>
              <a:t>2</a:t>
            </a:r>
            <a:r>
              <a:rPr lang="en-US" sz="1800" dirty="0"/>
              <a:t>(a</a:t>
            </a:r>
            <a:r>
              <a:rPr lang="en-US" baseline="-25000" dirty="0"/>
              <a:t>2</a:t>
            </a:r>
            <a:r>
              <a:rPr lang="en-US" sz="1800" dirty="0"/>
              <a:t>)</a:t>
            </a:r>
          </a:p>
          <a:p>
            <a:r>
              <a:rPr lang="en-US" dirty="0"/>
              <a:t>With the goal being to minimize f(a) (total delay)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3600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Integrated Project Diagram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765AE28-DE9E-E9E1-6C3B-635EBBDFCB86}"/>
              </a:ext>
            </a:extLst>
          </p:cNvPr>
          <p:cNvGraphicFramePr/>
          <p:nvPr/>
        </p:nvGraphicFramePr>
        <p:xfrm>
          <a:off x="1524000" y="1948544"/>
          <a:ext cx="6096000" cy="803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7C535B-C383-7718-D125-AA1C7F5D9238}"/>
                  </a:ext>
                </a:extLst>
              </p:cNvPr>
              <p:cNvSpPr txBox="1"/>
              <p:nvPr/>
            </p:nvSpPr>
            <p:spPr>
              <a:xfrm>
                <a:off x="576943" y="3080657"/>
                <a:ext cx="788125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/>
                  <a:t>How to minimize f(a)?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Take a gradient descent approach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dirty="0"/>
                  <a:t>Why can we do this?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dirty="0"/>
                  <a:t>Convex function math</a:t>
                </a:r>
              </a:p>
              <a:p>
                <a:pPr marL="1200150" lvl="2" indent="-285750">
                  <a:buFontTx/>
                  <a:buChar char="-"/>
                </a:pPr>
                <a:endParaRPr lang="en-US" dirty="0"/>
              </a:p>
              <a:p>
                <a:pPr marL="1200150" lvl="2" indent="-285750">
                  <a:buFontTx/>
                  <a:buChar char="-"/>
                </a:pPr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r>
                  <a:rPr lang="en-US" dirty="0"/>
                  <a:t>- But wait! We don’t know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7C535B-C383-7718-D125-AA1C7F5D9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3" y="3080657"/>
                <a:ext cx="7881257" cy="2585323"/>
              </a:xfrm>
              <a:prstGeom prst="rect">
                <a:avLst/>
              </a:prstGeom>
              <a:blipFill>
                <a:blip r:embed="rId7"/>
                <a:stretch>
                  <a:fillRect l="-643" t="-980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21013</TotalTime>
  <Words>603</Words>
  <Application>Microsoft Macintosh PowerPoint</Application>
  <PresentationFormat>On-screen Show (4:3)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ECEN 404 Final Presentation Microservices Management Elizabeth Weichel Souryendu Das Dr. Shakkottai</vt:lpstr>
      <vt:lpstr>Problem Overview</vt:lpstr>
      <vt:lpstr>Integrated Project Diagram</vt:lpstr>
      <vt:lpstr>Integrated Project Diagram</vt:lpstr>
      <vt:lpstr>Integrated Project Diagram</vt:lpstr>
      <vt:lpstr>Integrated Project Diagram</vt:lpstr>
      <vt:lpstr>Integrated Project Diagram</vt:lpstr>
      <vt:lpstr>Integrated Project Diagram</vt:lpstr>
      <vt:lpstr>Integrated Project Diagram</vt:lpstr>
      <vt:lpstr>Integrated Project Diagram</vt:lpstr>
      <vt:lpstr>Integrated Project Diagram</vt:lpstr>
      <vt:lpstr>Engineering Design Accomplishments</vt:lpstr>
      <vt:lpstr>Integrated System Results</vt:lpstr>
      <vt:lpstr>Integrated System Results</vt:lpstr>
      <vt:lpstr>Integrated System Results</vt:lpstr>
      <vt:lpstr>Integrated System Results</vt:lpstr>
      <vt:lpstr>Integrated System Results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Gardner</dc:creator>
  <cp:lastModifiedBy>Weichel, Elizabeth G</cp:lastModifiedBy>
  <cp:revision>69</cp:revision>
  <dcterms:created xsi:type="dcterms:W3CDTF">2013-06-18T16:37:55Z</dcterms:created>
  <dcterms:modified xsi:type="dcterms:W3CDTF">2023-04-12T16:35:16Z</dcterms:modified>
</cp:coreProperties>
</file>