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6371"/>
  </p:normalViewPr>
  <p:slideViewPr>
    <p:cSldViewPr snapToGrid="0" snapToObjects="1">
      <p:cViewPr>
        <p:scale>
          <a:sx n="131" d="100"/>
          <a:sy n="131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DE48-B191-E548-87F9-F3FE8A3B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C8FB-147B-C449-8836-83AFCE71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3495-81E1-864A-B2DA-FB9E9242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60FC-E219-FF44-8903-3E649179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4F1D-EB4D-264D-A1FA-6C053BC7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F6A9-C917-4641-A667-5F59FA7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37455-59FC-5E45-9BFB-0ADED486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EDAC-BA9C-DB4C-B856-02E81C2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A549-BF2A-3A4A-B8C6-4A45AA2F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8A3A-FF4F-B045-984F-401AF9DA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9E4D5-9C62-6042-8C45-2B46A7EC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522AF-8FAD-DA43-BF54-928F30F30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95BF-04BD-4841-BFE7-4543200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7345-A302-9246-90E8-ED1AA3A5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631B-C3F1-054D-882E-ABB4771C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D6B7-4899-6D45-98A9-56D1F079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C638-A9D4-774E-8735-F0D6D6BF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E12E-A3B6-624C-87CC-EFA80B99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0825-56EE-444E-B869-3EEE1B78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1C92-A1AB-3842-AD77-F0563623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162A-95FA-8D4C-9085-0DD1563A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A86E-D3CC-0847-AFA0-D701B381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B12D-8970-4B49-8EF6-AB280E68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2911-9E85-5646-94CB-B39FE6C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B6B7-FA0E-9542-AD27-0976141B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CC10-C4E7-794F-8A67-3C2B652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7A05-D035-734D-9430-0E39B107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65F9-1291-E84C-9936-05F19A43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3BCE6-4F5C-794E-93F3-8D781627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6BC0-59AC-1540-9EA3-B96E3347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46851-6F2D-FC41-BA09-59DE1BD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624-7EEB-8647-850D-AEAD019B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0192-130E-2B4E-B855-2BDCCF4E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4E36-F64C-ED4C-B8C7-15A43831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D22E1-22FA-574D-BD90-700CB1CB4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04359-F859-9547-B3CD-BAFA14D5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6ECF5-44CF-8A46-BD46-E6208EF3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EE5BA-6836-C247-8F5E-F546E9F1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1239-E381-9F45-B6B1-B6D2EDC5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631-44D0-BE4B-B907-00E1390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2499D-D1C4-004E-80C6-BD65E2E7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201D2-6C3C-124D-BED7-1B989EAB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2A718-D6E8-FA4B-9D99-E27939C1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171BE-5810-7A47-BD92-C1B0DF45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DEE6A-C9BD-EF4D-AA78-589B7481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FAF87-97A6-A34F-9DEB-BD8D4A78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1AC7-9312-B346-A8CB-A3E56516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E193-6E93-2745-B19E-E5CF983A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A4AC7-18A6-DA42-BC88-7829F7A9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E0F4-C83C-9940-ACE2-A293F5B8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28CB-1DBD-5249-B186-68ADE673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29FEA-844D-4A40-ABE5-7C1B769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03E3-D740-ED49-889C-0336A904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E40F6-D9DA-1840-837F-26AE73B69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4D261-E9D9-3744-B32D-8B731201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B9EE-9BE6-F546-885A-48632C2D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9C1B-F76A-9C4E-BDC9-04887339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D6F4-F54A-DE47-9EB6-34E56DE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08C30-6C38-284B-A29B-B6DD38A3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0A6A-EF1F-4445-A5B7-E32E9339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CE83-D3C4-EA4D-981A-9613F9FB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5693-6086-924E-9BAA-8C5ACE5AB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3905-C091-FE4D-AD4D-FEF623A3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8157A9-2AFF-FF44-8F5F-8638C7582B69}"/>
              </a:ext>
            </a:extLst>
          </p:cNvPr>
          <p:cNvGrpSpPr/>
          <p:nvPr/>
        </p:nvGrpSpPr>
        <p:grpSpPr>
          <a:xfrm>
            <a:off x="3614817" y="42319"/>
            <a:ext cx="4937760" cy="1554480"/>
            <a:chOff x="3637615" y="1676"/>
            <a:chExt cx="4916768" cy="135240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714DCE-B959-E943-A859-A1AE1A475DE9}"/>
                </a:ext>
              </a:extLst>
            </p:cNvPr>
            <p:cNvSpPr/>
            <p:nvPr/>
          </p:nvSpPr>
          <p:spPr>
            <a:xfrm>
              <a:off x="3637615" y="1676"/>
              <a:ext cx="4916768" cy="1352401"/>
            </a:xfrm>
            <a:prstGeom prst="roundRect">
              <a:avLst/>
            </a:prstGeom>
            <a:solidFill>
              <a:schemeClr val="accent2">
                <a:hueOff val="0"/>
                <a:satOff val="0"/>
                <a:lumOff val="0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CEA65DF5-ED0C-8241-ACA8-BB7CBFDA8991}"/>
                </a:ext>
              </a:extLst>
            </p:cNvPr>
            <p:cNvSpPr txBox="1"/>
            <p:nvPr/>
          </p:nvSpPr>
          <p:spPr>
            <a:xfrm>
              <a:off x="3703634" y="67695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>
                  <a:solidFill>
                    <a:schemeClr val="tx1"/>
                  </a:solidFill>
                </a:rPr>
                <a:t>What is the physics governing a given oceanic phenomenon?</a:t>
              </a:r>
            </a:p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i="1" dirty="0">
                  <a:solidFill>
                    <a:schemeClr val="tx1"/>
                  </a:solidFill>
                </a:rPr>
                <a:t>Ex: How do dense gravity currents emanating from the Arctic shelves influence stratification?</a:t>
              </a:r>
              <a:endParaRPr lang="en-US" sz="16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F0AEBF-F90A-AB44-A831-4491B4A0DDC3}"/>
              </a:ext>
            </a:extLst>
          </p:cNvPr>
          <p:cNvGrpSpPr/>
          <p:nvPr/>
        </p:nvGrpSpPr>
        <p:grpSpPr>
          <a:xfrm>
            <a:off x="7423" y="2507073"/>
            <a:ext cx="4206240" cy="1828800"/>
            <a:chOff x="0" y="2284987"/>
            <a:chExt cx="4916768" cy="135240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0374CB1-75E2-3044-922E-C8211940E90C}"/>
                </a:ext>
              </a:extLst>
            </p:cNvPr>
            <p:cNvSpPr/>
            <p:nvPr/>
          </p:nvSpPr>
          <p:spPr>
            <a:xfrm>
              <a:off x="0" y="2284987"/>
              <a:ext cx="4916768" cy="1352401"/>
            </a:xfrm>
            <a:prstGeom prst="roundRect">
              <a:avLst/>
            </a:prstGeom>
            <a:solidFill>
              <a:schemeClr val="accent2">
                <a:hueOff val="-1455363"/>
                <a:satOff val="-83928"/>
                <a:lumOff val="8628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B7140130-3100-C348-870E-7536432F4183}"/>
                </a:ext>
              </a:extLst>
            </p:cNvPr>
            <p:cNvSpPr txBox="1"/>
            <p:nvPr/>
          </p:nvSpPr>
          <p:spPr>
            <a:xfrm>
              <a:off x="66019" y="2351006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>
                  <a:solidFill>
                    <a:schemeClr val="tx1"/>
                  </a:solidFill>
                </a:rPr>
                <a:t>Analyze observational and model data, develop a new question regarding a phenomenon.</a:t>
              </a:r>
            </a:p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Why are the abyssal layers of the Arctic becoming fresher?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ED0428-1837-AF47-B7ED-2E55CE3BC86F}"/>
              </a:ext>
            </a:extLst>
          </p:cNvPr>
          <p:cNvGrpSpPr/>
          <p:nvPr/>
        </p:nvGrpSpPr>
        <p:grpSpPr>
          <a:xfrm>
            <a:off x="7967599" y="2507073"/>
            <a:ext cx="4206240" cy="1828800"/>
            <a:chOff x="7275231" y="2283806"/>
            <a:chExt cx="4916768" cy="135240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9BDC436-3D90-B34E-8B66-B040D7DF1245}"/>
                </a:ext>
              </a:extLst>
            </p:cNvPr>
            <p:cNvSpPr/>
            <p:nvPr/>
          </p:nvSpPr>
          <p:spPr>
            <a:xfrm>
              <a:off x="7275231" y="2283806"/>
              <a:ext cx="4916768" cy="1352401"/>
            </a:xfrm>
            <a:prstGeom prst="roundRect">
              <a:avLst/>
            </a:prstGeom>
            <a:solidFill>
              <a:schemeClr val="accent2">
                <a:hueOff val="-485121"/>
                <a:satOff val="-27976"/>
                <a:lumOff val="2876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5276B3D3-A11A-0F4C-B130-5EB66C5A6862}"/>
                </a:ext>
              </a:extLst>
            </p:cNvPr>
            <p:cNvSpPr txBox="1"/>
            <p:nvPr/>
          </p:nvSpPr>
          <p:spPr>
            <a:xfrm>
              <a:off x="7341250" y="2349825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>
                  <a:solidFill>
                    <a:schemeClr val="tx1"/>
                  </a:solidFill>
                </a:rPr>
                <a:t>How can we represent this phenomenon’s influences in a global ocean model?</a:t>
              </a:r>
            </a:p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i="1" kern="1200" dirty="0">
                  <a:solidFill>
                    <a:schemeClr val="tx1"/>
                  </a:solidFill>
                </a:rPr>
                <a:t>Ex: Parameterization of </a:t>
              </a:r>
              <a:r>
                <a:rPr lang="en-US" sz="1600" i="1" kern="1200" dirty="0" err="1">
                  <a:solidFill>
                    <a:schemeClr val="tx1"/>
                  </a:solidFill>
                </a:rPr>
                <a:t>submesoscale</a:t>
              </a:r>
              <a:r>
                <a:rPr lang="en-US" sz="1600" i="1" kern="1200" dirty="0">
                  <a:solidFill>
                    <a:schemeClr val="tx1"/>
                  </a:solidFill>
                </a:rPr>
                <a:t> symmetric instability in dense flows along topography.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133BE1-5181-564E-81FE-9E3330403488}"/>
              </a:ext>
            </a:extLst>
          </p:cNvPr>
          <p:cNvGrpSpPr/>
          <p:nvPr/>
        </p:nvGrpSpPr>
        <p:grpSpPr>
          <a:xfrm>
            <a:off x="3614817" y="5254608"/>
            <a:ext cx="4937760" cy="1554480"/>
            <a:chOff x="3637615" y="4468945"/>
            <a:chExt cx="4916768" cy="13524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9B7568D-C75D-B941-BBF9-A0089931FE1F}"/>
                </a:ext>
              </a:extLst>
            </p:cNvPr>
            <p:cNvSpPr/>
            <p:nvPr/>
          </p:nvSpPr>
          <p:spPr>
            <a:xfrm>
              <a:off x="3637615" y="4468945"/>
              <a:ext cx="4916768" cy="1352401"/>
            </a:xfrm>
            <a:prstGeom prst="roundRect">
              <a:avLst/>
            </a:prstGeom>
            <a:solidFill>
              <a:schemeClr val="accent2">
                <a:hueOff val="-970242"/>
                <a:satOff val="-55952"/>
                <a:lumOff val="5752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7A569B1A-2082-F14E-B224-E9654E51596C}"/>
                </a:ext>
              </a:extLst>
            </p:cNvPr>
            <p:cNvSpPr txBox="1"/>
            <p:nvPr/>
          </p:nvSpPr>
          <p:spPr>
            <a:xfrm>
              <a:off x="3703634" y="4534964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>
                  <a:solidFill>
                    <a:schemeClr val="tx1"/>
                  </a:solidFill>
                </a:rPr>
                <a:t>What is the role of this phenomenon in the large-scale ocean circulation and climate?</a:t>
              </a:r>
            </a:p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How will generation and mixing of dense Arctic flows change as the climate warms?</a:t>
              </a:r>
            </a:p>
          </p:txBody>
        </p:sp>
      </p:grpSp>
      <p:sp>
        <p:nvSpPr>
          <p:cNvPr id="19" name="Straight Connector 3">
            <a:extLst>
              <a:ext uri="{FF2B5EF4-FFF2-40B4-BE49-F238E27FC236}">
                <a16:creationId xmlns:a16="http://schemas.microsoft.com/office/drawing/2014/main" id="{F080EECB-7172-3C4F-8CD2-923E007AF8D9}"/>
              </a:ext>
            </a:extLst>
          </p:cNvPr>
          <p:cNvSpPr/>
          <p:nvPr/>
        </p:nvSpPr>
        <p:spPr>
          <a:xfrm>
            <a:off x="5779306" y="1568266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24720" y="109599"/>
                </a:moveTo>
                <a:arcTo wR="2233634" hR="2233634" stAng="17281384" swAng="1689581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Straight Connector 4">
            <a:extLst>
              <a:ext uri="{FF2B5EF4-FFF2-40B4-BE49-F238E27FC236}">
                <a16:creationId xmlns:a16="http://schemas.microsoft.com/office/drawing/2014/main" id="{76166F4E-8985-5C41-A3F9-C4B1C5A3D393}"/>
              </a:ext>
            </a:extLst>
          </p:cNvPr>
          <p:cNvSpPr/>
          <p:nvPr/>
        </p:nvSpPr>
        <p:spPr>
          <a:xfrm>
            <a:off x="1868114" y="1568266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21217" y="687919"/>
                </a:moveTo>
                <a:arcTo wR="2233634" hR="2233634" stAng="13427402" swAng="1691244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-1455363"/>
              <a:satOff val="-83928"/>
              <a:lumOff val="8628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id="{961A0CEE-0DA8-CE4F-A955-9A79729512D0}"/>
              </a:ext>
            </a:extLst>
          </p:cNvPr>
          <p:cNvSpPr/>
          <p:nvPr/>
        </p:nvSpPr>
        <p:spPr>
          <a:xfrm>
            <a:off x="5798762" y="819559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83006" y="3842537"/>
                </a:moveTo>
                <a:arcTo wR="2233634" hR="2233634" stAng="2764790" swAng="1551198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-485121"/>
              <a:satOff val="-27976"/>
              <a:lumOff val="2876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id="{B0048496-67C0-4C4C-A633-19FFDF4AE57A}"/>
              </a:ext>
            </a:extLst>
          </p:cNvPr>
          <p:cNvSpPr/>
          <p:nvPr/>
        </p:nvSpPr>
        <p:spPr>
          <a:xfrm>
            <a:off x="1887570" y="819559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40903" y="4357133"/>
                </a:moveTo>
                <a:arcTo wR="2233634" hR="2233634" stAng="6484046" swAng="1549488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-970242"/>
              <a:satOff val="-55952"/>
              <a:lumOff val="5752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00F279-FDDA-D742-A049-0B735A90FE7B}"/>
              </a:ext>
            </a:extLst>
          </p:cNvPr>
          <p:cNvGrpSpPr/>
          <p:nvPr/>
        </p:nvGrpSpPr>
        <p:grpSpPr>
          <a:xfrm>
            <a:off x="4297491" y="1638393"/>
            <a:ext cx="3609678" cy="3576918"/>
            <a:chOff x="4241461" y="1658998"/>
            <a:chExt cx="3609678" cy="35769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81C166-D8CB-0E4D-8E07-351F3BED6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41461" y="1658998"/>
              <a:ext cx="3609678" cy="3576918"/>
              <a:chOff x="3817359" y="1153023"/>
              <a:chExt cx="4607620" cy="456580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8CB0E44-B55A-3F40-B944-3C45CABDCA13}"/>
                  </a:ext>
                </a:extLst>
              </p:cNvPr>
              <p:cNvGrpSpPr/>
              <p:nvPr/>
            </p:nvGrpSpPr>
            <p:grpSpPr>
              <a:xfrm rot="18000000">
                <a:off x="3845329" y="1139177"/>
                <a:ext cx="4551680" cy="4607620"/>
                <a:chOff x="1621687" y="550384"/>
                <a:chExt cx="4551680" cy="4607620"/>
              </a:xfrm>
            </p:grpSpPr>
            <p:sp>
              <p:nvSpPr>
                <p:cNvPr id="43" name="Pie 42">
                  <a:extLst>
                    <a:ext uri="{FF2B5EF4-FFF2-40B4-BE49-F238E27FC236}">
                      <a16:creationId xmlns:a16="http://schemas.microsoft.com/office/drawing/2014/main" id="{DF7A69C7-8EF4-0349-AC81-1C3AAA79A078}"/>
                    </a:ext>
                  </a:extLst>
                </p:cNvPr>
                <p:cNvSpPr/>
                <p:nvPr/>
              </p:nvSpPr>
              <p:spPr>
                <a:xfrm>
                  <a:off x="1621687" y="550384"/>
                  <a:ext cx="4551680" cy="4551680"/>
                </a:xfrm>
                <a:prstGeom prst="pie">
                  <a:avLst>
                    <a:gd name="adj1" fmla="val 1800000"/>
                    <a:gd name="adj2" fmla="val 9000000"/>
                  </a:avLst>
                </a:prstGeom>
                <a:solidFill>
                  <a:schemeClr val="accent2">
                    <a:hueOff val="-727682"/>
                    <a:satOff val="-41964"/>
                    <a:lumOff val="4314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-727682"/>
                    <a:satOff val="-41964"/>
                    <a:lumOff val="4314"/>
                    <a:alphaOff val="0"/>
                  </a:schemeClr>
                </a:fillRef>
                <a:effectRef idx="0">
                  <a:schemeClr val="accent2">
                    <a:hueOff val="-727682"/>
                    <a:satOff val="-41964"/>
                    <a:lumOff val="431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Pie 4">
                  <a:extLst>
                    <a:ext uri="{FF2B5EF4-FFF2-40B4-BE49-F238E27FC236}">
                      <a16:creationId xmlns:a16="http://schemas.microsoft.com/office/drawing/2014/main" id="{FEF9243E-D2DA-9D41-B90B-5EDBD5D48282}"/>
                    </a:ext>
                  </a:extLst>
                </p:cNvPr>
                <p:cNvSpPr txBox="1"/>
                <p:nvPr/>
              </p:nvSpPr>
              <p:spPr>
                <a:xfrm rot="3600000">
                  <a:off x="2996280" y="3305121"/>
                  <a:ext cx="2296911" cy="14088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b="1" kern="1200" dirty="0">
                      <a:solidFill>
                        <a:schemeClr val="tx1"/>
                      </a:solidFill>
                    </a:rPr>
                    <a:t>Climate model development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A745BD8-227F-BF40-A0BE-D2CBEF2B8D7A}"/>
                  </a:ext>
                </a:extLst>
              </p:cNvPr>
              <p:cNvGrpSpPr/>
              <p:nvPr/>
            </p:nvGrpSpPr>
            <p:grpSpPr>
              <a:xfrm rot="18000000">
                <a:off x="3821104" y="1153160"/>
                <a:ext cx="4551680" cy="4551680"/>
                <a:chOff x="1650323" y="536947"/>
                <a:chExt cx="4551680" cy="4551680"/>
              </a:xfrm>
            </p:grpSpPr>
            <p:sp>
              <p:nvSpPr>
                <p:cNvPr id="41" name="Pie 40">
                  <a:extLst>
                    <a:ext uri="{FF2B5EF4-FFF2-40B4-BE49-F238E27FC236}">
                      <a16:creationId xmlns:a16="http://schemas.microsoft.com/office/drawing/2014/main" id="{7A361089-8770-E349-9AA3-5ED65E6B31B3}"/>
                    </a:ext>
                  </a:extLst>
                </p:cNvPr>
                <p:cNvSpPr/>
                <p:nvPr/>
              </p:nvSpPr>
              <p:spPr>
                <a:xfrm>
                  <a:off x="1650323" y="536947"/>
                  <a:ext cx="4551680" cy="4551680"/>
                </a:xfrm>
                <a:prstGeom prst="pie">
                  <a:avLst>
                    <a:gd name="adj1" fmla="val 16200000"/>
                    <a:gd name="adj2" fmla="val 1800000"/>
                  </a:avLst>
                </a:prstGeom>
                <a:solidFill>
                  <a:schemeClr val="accent2">
                    <a:hueOff val="0"/>
                    <a:satOff val="0"/>
                    <a:lumOff val="0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Pie 4">
                  <a:extLst>
                    <a:ext uri="{FF2B5EF4-FFF2-40B4-BE49-F238E27FC236}">
                      <a16:creationId xmlns:a16="http://schemas.microsoft.com/office/drawing/2014/main" id="{544B7F5D-BC59-D542-87AE-4CDA451B60E8}"/>
                    </a:ext>
                  </a:extLst>
                </p:cNvPr>
                <p:cNvSpPr txBox="1"/>
                <p:nvPr/>
              </p:nvSpPr>
              <p:spPr>
                <a:xfrm rot="3600000">
                  <a:off x="3371074" y="1532196"/>
                  <a:ext cx="2918119" cy="15172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b="1" kern="1200" dirty="0">
                      <a:solidFill>
                        <a:schemeClr val="tx1"/>
                      </a:solidFill>
                    </a:rPr>
                    <a:t>High-resolution process studies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C5087D4-44D1-6145-9E2A-1B2BC849CAEC}"/>
                  </a:ext>
                </a:extLst>
              </p:cNvPr>
              <p:cNvGrpSpPr/>
              <p:nvPr/>
            </p:nvGrpSpPr>
            <p:grpSpPr>
              <a:xfrm rot="18000000">
                <a:off x="3821119" y="1153023"/>
                <a:ext cx="4551759" cy="4551759"/>
                <a:chOff x="1611856" y="530722"/>
                <a:chExt cx="4551759" cy="4551759"/>
              </a:xfrm>
            </p:grpSpPr>
            <p:sp>
              <p:nvSpPr>
                <p:cNvPr id="39" name="Pie 38">
                  <a:extLst>
                    <a:ext uri="{FF2B5EF4-FFF2-40B4-BE49-F238E27FC236}">
                      <a16:creationId xmlns:a16="http://schemas.microsoft.com/office/drawing/2014/main" id="{76516387-8FAE-D849-8A9E-010BD52E4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11856" y="530722"/>
                  <a:ext cx="4551759" cy="4551759"/>
                </a:xfrm>
                <a:prstGeom prst="pie">
                  <a:avLst>
                    <a:gd name="adj1" fmla="val 9000000"/>
                    <a:gd name="adj2" fmla="val 16200000"/>
                  </a:avLst>
                </a:prstGeom>
                <a:solidFill>
                  <a:schemeClr val="accent2">
                    <a:hueOff val="-1455363"/>
                    <a:satOff val="-83928"/>
                    <a:lumOff val="8628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-1455363"/>
                    <a:satOff val="-83928"/>
                    <a:lumOff val="8628"/>
                    <a:alphaOff val="0"/>
                  </a:schemeClr>
                </a:fillRef>
                <a:effectRef idx="0">
                  <a:schemeClr val="accent2">
                    <a:hueOff val="-1455363"/>
                    <a:satOff val="-83928"/>
                    <a:lumOff val="8628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Pie 4">
                  <a:extLst>
                    <a:ext uri="{FF2B5EF4-FFF2-40B4-BE49-F238E27FC236}">
                      <a16:creationId xmlns:a16="http://schemas.microsoft.com/office/drawing/2014/main" id="{A3D28737-3E4A-9744-A6E6-6732FE6038C0}"/>
                    </a:ext>
                  </a:extLst>
                </p:cNvPr>
                <p:cNvSpPr txBox="1"/>
                <p:nvPr/>
              </p:nvSpPr>
              <p:spPr>
                <a:xfrm rot="3600000">
                  <a:off x="1831189" y="1694685"/>
                  <a:ext cx="2370446" cy="71617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b="1" kern="1200" dirty="0">
                      <a:solidFill>
                        <a:schemeClr val="tx1"/>
                      </a:solidFill>
                    </a:rPr>
                    <a:t>Observational data &amp; climate</a:t>
                  </a: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53F00E-258B-D648-9D0F-69A4FEE01579}"/>
                </a:ext>
              </a:extLst>
            </p:cNvPr>
            <p:cNvSpPr/>
            <p:nvPr/>
          </p:nvSpPr>
          <p:spPr>
            <a:xfrm>
              <a:off x="4620717" y="3945735"/>
              <a:ext cx="110780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/>
                <a:t>model </a:t>
              </a:r>
            </a:p>
            <a:p>
              <a:r>
                <a:rPr lang="en-US" sz="2200" b="1" dirty="0"/>
                <a:t>analysis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46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Yankovsky</dc:creator>
  <cp:lastModifiedBy>Elizabeth Yankovsky</cp:lastModifiedBy>
  <cp:revision>12</cp:revision>
  <dcterms:created xsi:type="dcterms:W3CDTF">2022-08-27T22:40:44Z</dcterms:created>
  <dcterms:modified xsi:type="dcterms:W3CDTF">2022-08-29T16:35:46Z</dcterms:modified>
</cp:coreProperties>
</file>