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77" userDrawn="1">
          <p15:clr>
            <a:srgbClr val="A4A3A4"/>
          </p15:clr>
        </p15:guide>
        <p15:guide id="2" pos="293" userDrawn="1">
          <p15:clr>
            <a:srgbClr val="A4A3A4"/>
          </p15:clr>
        </p15:guide>
        <p15:guide id="3" orient="horz" pos="294" userDrawn="1">
          <p15:clr>
            <a:srgbClr val="A4A3A4"/>
          </p15:clr>
        </p15:guide>
        <p15:guide id="4" orient="horz" pos="4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D4C"/>
    <a:srgbClr val="65C7C6"/>
    <a:srgbClr val="FF99CC"/>
    <a:srgbClr val="FFFFFF"/>
    <a:srgbClr val="9C7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2534" y="86"/>
      </p:cViewPr>
      <p:guideLst>
        <p:guide pos="3077"/>
        <p:guide pos="293"/>
        <p:guide orient="horz" pos="294"/>
        <p:guide orient="horz" pos="4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A583A-7B73-496D-8328-7197F7EDF22F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B5754-5596-4605-A923-EBF986C8A030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20AB5-C337-4F00-BC7B-1E9270451573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4D0E9-9542-4D8A-8EF1-1984B211F31D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252E8-C07C-4B64-B2AC-C8A742EB02CA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3A422C-8BF5-41B1-A6A1-B00E6BB57056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6C1D8-0463-4AB7-A5AF-E25F6ED30765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3FF80-763F-4190-98FC-B14C223D83DA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2C677-8378-402F-A39B-329AAF5B95F7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B70C90-5F89-4C3D-9B64-6B57D7A8CB96}"/>
              </a:ext>
            </a:extLst>
          </p:cNvPr>
          <p:cNvSpPr txBox="1"/>
          <p:nvPr/>
        </p:nvSpPr>
        <p:spPr>
          <a:xfrm rot="16200000">
            <a:off x="-332011" y="6298975"/>
            <a:ext cx="133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PRINT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455799-0EE2-4CBC-A987-A14B37C74795}"/>
              </a:ext>
            </a:extLst>
          </p:cNvPr>
          <p:cNvSpPr txBox="1"/>
          <p:nvPr/>
        </p:nvSpPr>
        <p:spPr>
          <a:xfrm rot="20331205">
            <a:off x="288309" y="5352838"/>
            <a:ext cx="13839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cs typeface="Courier New" panose="02070309020205020404" pitchFamily="49" charset="0"/>
              </a:rPr>
              <a:t>ROCKAWAYS</a:t>
            </a:r>
            <a:endParaRPr lang="en-US" sz="2200" b="1" dirty="0">
              <a:solidFill>
                <a:schemeClr val="bg1"/>
              </a:solidFill>
              <a:effectLst/>
              <a:latin typeface="Bahnschrift SemiBold Condensed" panose="020B0502040204020203" pitchFamily="34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C4E953D-40FF-4545-99F1-696D378F4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1" r="18939"/>
          <a:stretch/>
        </p:blipFill>
        <p:spPr>
          <a:xfrm>
            <a:off x="465137" y="475309"/>
            <a:ext cx="4426373" cy="66346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7FBC914-CF37-460C-B03E-D1D1A4BCF90D}"/>
              </a:ext>
            </a:extLst>
          </p:cNvPr>
          <p:cNvSpPr txBox="1"/>
          <p:nvPr/>
        </p:nvSpPr>
        <p:spPr>
          <a:xfrm>
            <a:off x="458365" y="6288382"/>
            <a:ext cx="44263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4500" b="1" i="0" u="none" strike="noStrike" spc="600">
                <a:solidFill>
                  <a:srgbClr val="1C4D4C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LOST TO SEA</a:t>
            </a:r>
            <a:endParaRPr lang="en-US" sz="4500" b="1" spc="600" dirty="0">
              <a:solidFill>
                <a:srgbClr val="1C4D4C"/>
              </a:solidFill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8C8494-A695-4DF7-A4A9-A7059B7C0EF3}"/>
              </a:ext>
            </a:extLst>
          </p:cNvPr>
          <p:cNvSpPr txBox="1"/>
          <p:nvPr/>
        </p:nvSpPr>
        <p:spPr>
          <a:xfrm>
            <a:off x="-1956000" y="3324837"/>
            <a:ext cx="44263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FFFFFF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JAMAICA BAY</a:t>
            </a:r>
            <a:endParaRPr lang="en-US" sz="2200" b="1" dirty="0">
              <a:solidFill>
                <a:srgbClr val="FFFFFF"/>
              </a:solidFill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C41109-31C0-4157-8DB7-D4A3927DFD97}"/>
              </a:ext>
            </a:extLst>
          </p:cNvPr>
          <p:cNvSpPr/>
          <p:nvPr/>
        </p:nvSpPr>
        <p:spPr>
          <a:xfrm>
            <a:off x="4495638" y="6077836"/>
            <a:ext cx="395868" cy="345266"/>
          </a:xfrm>
          <a:prstGeom prst="rect">
            <a:avLst/>
          </a:prstGeom>
          <a:solidFill>
            <a:srgbClr val="65C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A981A39-2BEA-47E1-BCAF-F6F6F8C08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4" b="10701"/>
          <a:stretch/>
        </p:blipFill>
        <p:spPr>
          <a:xfrm>
            <a:off x="473498" y="465788"/>
            <a:ext cx="4418011" cy="24967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965D91-200E-432F-85E7-C3627185025F}"/>
              </a:ext>
            </a:extLst>
          </p:cNvPr>
          <p:cNvSpPr txBox="1"/>
          <p:nvPr/>
        </p:nvSpPr>
        <p:spPr>
          <a:xfrm>
            <a:off x="1758018" y="2061596"/>
            <a:ext cx="3058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1C4D4C"/>
                </a:solidFill>
                <a:latin typeface="UCSMercury"/>
              </a:rPr>
              <a:t> FLOODING PROBLEMS</a:t>
            </a:r>
            <a:endParaRPr lang="en-US" sz="1400" b="1" i="0" dirty="0">
              <a:solidFill>
                <a:srgbClr val="1C4D4C"/>
              </a:solidFill>
              <a:effectLst/>
              <a:latin typeface="UCSMercury"/>
            </a:endParaRPr>
          </a:p>
          <a:p>
            <a:pPr algn="ctr"/>
            <a:r>
              <a:rPr lang="en-US" sz="1400" b="0" i="0" dirty="0">
                <a:solidFill>
                  <a:srgbClr val="1C4D4C"/>
                </a:solidFill>
                <a:effectLst/>
                <a:latin typeface="UCSMercury"/>
              </a:rPr>
              <a:t>Jamaica Bay’s low elevation with rising seas makes this highly urbanized area vulnerable to floods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2641E-F275-4EBB-BC73-497017EF0568}"/>
              </a:ext>
            </a:extLst>
          </p:cNvPr>
          <p:cNvSpPr txBox="1"/>
          <p:nvPr/>
        </p:nvSpPr>
        <p:spPr>
          <a:xfrm>
            <a:off x="643277" y="3999124"/>
            <a:ext cx="3948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D4C"/>
                </a:solidFill>
              </a:rPr>
              <a:t>The bay acts as a barrier to floods for NYC. </a:t>
            </a:r>
          </a:p>
          <a:p>
            <a:endParaRPr lang="en-US" sz="1400" dirty="0">
              <a:solidFill>
                <a:srgbClr val="1C4D4C"/>
              </a:solidFill>
            </a:endParaRPr>
          </a:p>
          <a:p>
            <a:r>
              <a:rPr lang="en-US" sz="1400" dirty="0">
                <a:solidFill>
                  <a:srgbClr val="1C4D4C"/>
                </a:solidFill>
              </a:rPr>
              <a:t>However, we are losing this natural barrier due to:</a:t>
            </a:r>
          </a:p>
          <a:p>
            <a:endParaRPr lang="en-US" sz="1400" dirty="0">
              <a:solidFill>
                <a:srgbClr val="1C4D4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4D4C"/>
                </a:solidFill>
              </a:rPr>
              <a:t>Sea level 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4D4C"/>
                </a:solidFill>
              </a:rPr>
              <a:t>Dredging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4D4C"/>
                </a:solidFill>
              </a:rPr>
              <a:t>Sewage dumping</a:t>
            </a:r>
          </a:p>
          <a:p>
            <a:endParaRPr lang="en-US" sz="1400" dirty="0">
              <a:solidFill>
                <a:srgbClr val="1C4D4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C18F4-ED45-444A-B1A7-982683936BA2}"/>
              </a:ext>
            </a:extLst>
          </p:cNvPr>
          <p:cNvSpPr txBox="1"/>
          <p:nvPr/>
        </p:nvSpPr>
        <p:spPr>
          <a:xfrm>
            <a:off x="668669" y="6126327"/>
            <a:ext cx="41476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C4D4C"/>
                </a:solidFill>
                <a:latin typeface="UCSMercury"/>
              </a:rPr>
              <a:t>SEWAGE RUNOFF </a:t>
            </a:r>
            <a:r>
              <a:rPr lang="en-US" sz="1400" dirty="0">
                <a:solidFill>
                  <a:srgbClr val="1C4D4C"/>
                </a:solidFill>
                <a:latin typeface="UCSMercury"/>
              </a:rPr>
              <a:t>causes major erosion of the marshes by destabilizing the root structures of vegetation which holds the soil together.</a:t>
            </a:r>
          </a:p>
          <a:p>
            <a:endParaRPr lang="en-US" sz="1400" b="0" i="0" dirty="0">
              <a:solidFill>
                <a:srgbClr val="1C4D4C"/>
              </a:solidFill>
              <a:effectLst/>
              <a:latin typeface="UCSMercury"/>
            </a:endParaRPr>
          </a:p>
          <a:p>
            <a:endParaRPr lang="en-US" sz="1400" b="0" i="0" dirty="0">
              <a:solidFill>
                <a:srgbClr val="1C4D4C"/>
              </a:solidFill>
              <a:effectLst/>
              <a:latin typeface="UCSMercury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9638D1-7515-479A-A973-31FAD0F9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61" y="4907065"/>
            <a:ext cx="1133972" cy="10004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5229BCC-1FE3-4452-890B-A65014EE3B72}"/>
              </a:ext>
            </a:extLst>
          </p:cNvPr>
          <p:cNvSpPr txBox="1"/>
          <p:nvPr/>
        </p:nvSpPr>
        <p:spPr>
          <a:xfrm>
            <a:off x="643277" y="3308441"/>
            <a:ext cx="4173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C4D4C"/>
                </a:solidFill>
                <a:effectLst/>
                <a:latin typeface="UCSMercury"/>
              </a:rPr>
              <a:t>Major flooding </a:t>
            </a:r>
            <a:r>
              <a:rPr lang="en-US" sz="1400" dirty="0">
                <a:solidFill>
                  <a:srgbClr val="1C4D4C"/>
                </a:solidFill>
                <a:latin typeface="UCSMercury"/>
              </a:rPr>
              <a:t>from </a:t>
            </a:r>
            <a:r>
              <a:rPr lang="en-US" sz="1400" b="0" i="0" dirty="0">
                <a:solidFill>
                  <a:srgbClr val="1C4D4C"/>
                </a:solidFill>
                <a:effectLst/>
                <a:latin typeface="UCSMercury"/>
              </a:rPr>
              <a:t>Hurricane Sandy devasted local communities and breached narrow lands in the bay. </a:t>
            </a:r>
          </a:p>
        </p:txBody>
      </p:sp>
    </p:spTree>
    <p:extLst>
      <p:ext uri="{BB962C8B-B14F-4D97-AF65-F5344CB8AC3E}">
        <p14:creationId xmlns:p14="http://schemas.microsoft.com/office/powerpoint/2010/main" val="4888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C14A11C-01C7-417E-BE7F-A866F86F0221}"/>
              </a:ext>
            </a:extLst>
          </p:cNvPr>
          <p:cNvSpPr txBox="1"/>
          <p:nvPr/>
        </p:nvSpPr>
        <p:spPr>
          <a:xfrm>
            <a:off x="2225094" y="3627536"/>
            <a:ext cx="4147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C4D4C"/>
                </a:solidFill>
                <a:effectLst/>
                <a:latin typeface="UCSMercury"/>
              </a:rPr>
              <a:t>3</a:t>
            </a:r>
            <a:r>
              <a:rPr lang="en-US" sz="1400" i="0" baseline="30000" dirty="0">
                <a:solidFill>
                  <a:srgbClr val="1C4D4C"/>
                </a:solidFill>
                <a:effectLst/>
                <a:latin typeface="UCSMercury"/>
              </a:rPr>
              <a:t>rd</a:t>
            </a:r>
            <a:r>
              <a:rPr lang="en-US" sz="1400" i="0" dirty="0">
                <a:solidFill>
                  <a:srgbClr val="1C4D4C"/>
                </a:solidFill>
                <a:effectLst/>
                <a:latin typeface="UCSMercury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79982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C31E66D-8084-4B0F-85A0-26E4AB57A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1" r="18939"/>
          <a:stretch/>
        </p:blipFill>
        <p:spPr>
          <a:xfrm>
            <a:off x="465137" y="475309"/>
            <a:ext cx="4426373" cy="6634636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6DFBCB40-E336-454F-9425-758DDDAB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1" y="465579"/>
            <a:ext cx="4427731" cy="662939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C77815E-177A-4382-8138-D361A56FC14D}"/>
              </a:ext>
            </a:extLst>
          </p:cNvPr>
          <p:cNvSpPr/>
          <p:nvPr/>
        </p:nvSpPr>
        <p:spPr>
          <a:xfrm>
            <a:off x="4495638" y="6077836"/>
            <a:ext cx="395868" cy="345266"/>
          </a:xfrm>
          <a:prstGeom prst="rect">
            <a:avLst/>
          </a:prstGeom>
          <a:solidFill>
            <a:srgbClr val="65C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7D681583-6DE7-4A39-A80A-3DAF6295297D}"/>
              </a:ext>
            </a:extLst>
          </p:cNvPr>
          <p:cNvGrpSpPr/>
          <p:nvPr/>
        </p:nvGrpSpPr>
        <p:grpSpPr>
          <a:xfrm>
            <a:off x="972160" y="6532142"/>
            <a:ext cx="3869425" cy="377912"/>
            <a:chOff x="1216759" y="6585173"/>
            <a:chExt cx="3869425" cy="377912"/>
          </a:xfrm>
        </p:grpSpPr>
        <p:sp>
          <p:nvSpPr>
            <p:cNvPr id="2054" name="TextBox 2053">
              <a:extLst>
                <a:ext uri="{FF2B5EF4-FFF2-40B4-BE49-F238E27FC236}">
                  <a16:creationId xmlns:a16="http://schemas.microsoft.com/office/drawing/2014/main" id="{2B2A09D7-0886-4203-B100-24DB469B04C4}"/>
                </a:ext>
              </a:extLst>
            </p:cNvPr>
            <p:cNvSpPr txBox="1"/>
            <p:nvPr/>
          </p:nvSpPr>
          <p:spPr>
            <a:xfrm>
              <a:off x="1216759" y="6585173"/>
              <a:ext cx="1205890" cy="369332"/>
            </a:xfrm>
            <a:prstGeom prst="rect">
              <a:avLst/>
            </a:prstGeom>
            <a:solidFill>
              <a:srgbClr val="1C4D4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Land lost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4E32D9-0AD7-4819-86D2-18321FEBC82B}"/>
                </a:ext>
              </a:extLst>
            </p:cNvPr>
            <p:cNvSpPr txBox="1"/>
            <p:nvPr/>
          </p:nvSpPr>
          <p:spPr>
            <a:xfrm>
              <a:off x="2196664" y="6593753"/>
              <a:ext cx="288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C4D4C"/>
                  </a:solidFill>
                </a:rPr>
                <a:t>to 6 feet of sea level rise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D37EFA-4EB3-42C5-A80E-51187BB799B4}"/>
              </a:ext>
            </a:extLst>
          </p:cNvPr>
          <p:cNvSpPr txBox="1"/>
          <p:nvPr/>
        </p:nvSpPr>
        <p:spPr>
          <a:xfrm>
            <a:off x="871920" y="2104336"/>
            <a:ext cx="191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D4C"/>
                </a:solidFill>
              </a:rPr>
              <a:t>Visit Jamaica Bay’s </a:t>
            </a:r>
            <a:r>
              <a:rPr lang="en-US" sz="1400" b="1" dirty="0">
                <a:solidFill>
                  <a:srgbClr val="1C4D4C"/>
                </a:solidFill>
              </a:rPr>
              <a:t>Wildlife Refuge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22D9A0-05AF-4F64-85DB-D02029A11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649" y="3337169"/>
            <a:ext cx="272867" cy="2722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94F195-A114-4C86-81EF-C1ACC6B2A298}"/>
              </a:ext>
            </a:extLst>
          </p:cNvPr>
          <p:cNvSpPr txBox="1"/>
          <p:nvPr/>
        </p:nvSpPr>
        <p:spPr>
          <a:xfrm>
            <a:off x="3388122" y="2634532"/>
            <a:ext cx="26751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1C4D4C"/>
              </a:solidFill>
            </a:endParaRPr>
          </a:p>
          <a:p>
            <a:r>
              <a:rPr lang="en-US" sz="1400" dirty="0">
                <a:solidFill>
                  <a:srgbClr val="1C4D4C"/>
                </a:solidFill>
              </a:rPr>
              <a:t>subway stop</a:t>
            </a:r>
          </a:p>
          <a:p>
            <a:r>
              <a:rPr lang="en-US" sz="1400" b="1" dirty="0">
                <a:solidFill>
                  <a:srgbClr val="1C4D4C"/>
                </a:solidFill>
              </a:rPr>
              <a:t>Broad Channel</a:t>
            </a:r>
            <a:r>
              <a:rPr lang="en-US" sz="1400" dirty="0">
                <a:solidFill>
                  <a:srgbClr val="1C4D4C"/>
                </a:solidFill>
              </a:rPr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012F9-23E5-4A76-9D9D-9AB1DA2127A2}"/>
              </a:ext>
            </a:extLst>
          </p:cNvPr>
          <p:cNvCxnSpPr>
            <a:cxnSpLocks/>
          </p:cNvCxnSpPr>
          <p:nvPr/>
        </p:nvCxnSpPr>
        <p:spPr>
          <a:xfrm flipH="1">
            <a:off x="3138408" y="3454832"/>
            <a:ext cx="258417" cy="0"/>
          </a:xfrm>
          <a:prstGeom prst="straightConnector1">
            <a:avLst/>
          </a:prstGeom>
          <a:ln w="38100">
            <a:solidFill>
              <a:srgbClr val="1C4D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4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160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SemiBold</vt:lpstr>
      <vt:lpstr>Bahnschrift SemiBold Condensed</vt:lpstr>
      <vt:lpstr>Calibri</vt:lpstr>
      <vt:lpstr>Calibri Light</vt:lpstr>
      <vt:lpstr>UCSMercury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5</cp:revision>
  <dcterms:created xsi:type="dcterms:W3CDTF">2022-03-23T20:36:57Z</dcterms:created>
  <dcterms:modified xsi:type="dcterms:W3CDTF">2022-03-23T23:03:50Z</dcterms:modified>
</cp:coreProperties>
</file>