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itchFamily="2" charset="77"/>
      <p:regular r:id="rId20"/>
      <p:bold r:id="rId21"/>
    </p:embeddedFont>
    <p:embeddedFont>
      <p:font typeface="Nunito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a15b613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a15b613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a15b613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a15b613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9a14ebf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9a14ebf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using log and user-defined normalize function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9a14ebf6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9a14ebf6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9a14ebf6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9a14ebf6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a15b613e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a15b613e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9018b3d02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9018b3d02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a15b61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a15b61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018b3d0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018b3d0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9018b3d02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9018b3d02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9018b3d02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9018b3d02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9018b3d02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9018b3d02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a0f58a8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a0f58a8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9018b3d02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9018b3d02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a0f58a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a0f58a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9a14ebf6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9a14ebf6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Analysis for White Wine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Elizabeth Do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Harper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Visuals (Volatile Acid)</a:t>
            </a:r>
            <a:endParaRPr sz="2500"/>
          </a:p>
        </p:txBody>
      </p:sp>
      <p:sp>
        <p:nvSpPr>
          <p:cNvPr id="350" name="Google Shape;350;p22"/>
          <p:cNvSpPr txBox="1">
            <a:spLocks noGrp="1"/>
          </p:cNvSpPr>
          <p:nvPr>
            <p:ph type="body" idx="1"/>
          </p:nvPr>
        </p:nvSpPr>
        <p:spPr>
          <a:xfrm>
            <a:off x="954425" y="1664863"/>
            <a:ext cx="3364200" cy="28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Boxplot to show distributions between wine quality and volatile acidity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Wine quality 5 &amp; 6 shows more outliers compared to the other wine quality categories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Volatile acidity ranges more closely within the different wine quality ranges</a:t>
            </a:r>
            <a:endParaRPr sz="1400"/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25" y="1168525"/>
            <a:ext cx="3822575" cy="3822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Visuals (Chlorides)</a:t>
            </a:r>
            <a:endParaRPr sz="2500"/>
          </a:p>
        </p:txBody>
      </p:sp>
      <p:sp>
        <p:nvSpPr>
          <p:cNvPr id="357" name="Google Shape;357;p23"/>
          <p:cNvSpPr txBox="1">
            <a:spLocks noGrp="1"/>
          </p:cNvSpPr>
          <p:nvPr>
            <p:ph type="body" idx="1"/>
          </p:nvPr>
        </p:nvSpPr>
        <p:spPr>
          <a:xfrm>
            <a:off x="948475" y="1705075"/>
            <a:ext cx="3462300" cy="26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Boxplot to show distribution between wine quality and chloride levels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Wine quality 5 &amp; 6 shows more outliers compared to the other wine quality categories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Higher wine quality seems to show lower levels of chlorides</a:t>
            </a:r>
            <a:endParaRPr sz="1400"/>
          </a:p>
        </p:txBody>
      </p:sp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675" y="1222575"/>
            <a:ext cx="3804251" cy="38042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 (Alcohol)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" y="1498300"/>
            <a:ext cx="3492800" cy="349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24"/>
          <p:cNvSpPr/>
          <p:nvPr/>
        </p:nvSpPr>
        <p:spPr>
          <a:xfrm>
            <a:off x="4233475" y="3008250"/>
            <a:ext cx="7905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000" y="1489500"/>
            <a:ext cx="3510400" cy="351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11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 (Volatile Acidity)</a:t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5" y="1387600"/>
            <a:ext cx="3621026" cy="3621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3" name="Google Shape;373;p25"/>
          <p:cNvSpPr/>
          <p:nvPr/>
        </p:nvSpPr>
        <p:spPr>
          <a:xfrm>
            <a:off x="4180188" y="3134325"/>
            <a:ext cx="7905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025" y="1387600"/>
            <a:ext cx="3621026" cy="3621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 (Chlorides)</a:t>
            </a:r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75" y="1445675"/>
            <a:ext cx="3499325" cy="3499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26"/>
          <p:cNvSpPr/>
          <p:nvPr/>
        </p:nvSpPr>
        <p:spPr>
          <a:xfrm>
            <a:off x="4176750" y="3117888"/>
            <a:ext cx="7905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000" y="1423287"/>
            <a:ext cx="3544126" cy="35441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927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388" name="Google Shape;388;p27"/>
          <p:cNvSpPr txBox="1">
            <a:spLocks noGrp="1"/>
          </p:cNvSpPr>
          <p:nvPr>
            <p:ph type="body" idx="1"/>
          </p:nvPr>
        </p:nvSpPr>
        <p:spPr>
          <a:xfrm>
            <a:off x="727275" y="1694700"/>
            <a:ext cx="31809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one sided and two sided t-test models for wine qualities 5 &amp; 8 at 95% confidence level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P-Value</a:t>
            </a:r>
            <a:r>
              <a:rPr lang="en" sz="1400"/>
              <a:t>: 2.2e-16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Confidence interval</a:t>
            </a:r>
            <a:r>
              <a:rPr lang="en" sz="1400"/>
              <a:t>:   -2.022977 ~ -1.631343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Reject null hypothesis</a:t>
            </a:r>
            <a:endParaRPr sz="1400"/>
          </a:p>
        </p:txBody>
      </p:sp>
      <p:pic>
        <p:nvPicPr>
          <p:cNvPr id="389" name="Google Shape;389;p27"/>
          <p:cNvPicPr preferRelativeResize="0"/>
          <p:nvPr/>
        </p:nvPicPr>
        <p:blipFill rotWithShape="1">
          <a:blip r:embed="rId3">
            <a:alphaModFix/>
          </a:blip>
          <a:srcRect r="17177"/>
          <a:stretch/>
        </p:blipFill>
        <p:spPr>
          <a:xfrm>
            <a:off x="4064600" y="1912762"/>
            <a:ext cx="4974227" cy="20715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Models (Single Variable)</a:t>
            </a:r>
            <a:endParaRPr/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425" y="1410375"/>
            <a:ext cx="3466126" cy="34661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28"/>
          <p:cNvSpPr txBox="1"/>
          <p:nvPr/>
        </p:nvSpPr>
        <p:spPr>
          <a:xfrm>
            <a:off x="691763" y="1586575"/>
            <a:ext cx="3880312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Q-Q plot for wine quality and alcohol level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Predicting variable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Alcohol (positive effect)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Split original dataset into train (70%) and test (30%) sets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Alcohol was statistically significant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Determined alcohol is a good predictor for wine quality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Models (Multivariate)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325" y="1363325"/>
            <a:ext cx="3552849" cy="35528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p29"/>
          <p:cNvSpPr txBox="1"/>
          <p:nvPr/>
        </p:nvSpPr>
        <p:spPr>
          <a:xfrm>
            <a:off x="342075" y="1431250"/>
            <a:ext cx="4542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Predicting variables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Alcohol (positive effect)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Volatile Acidity (negative effect)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Chlorides (negative effect)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Split original dataset into train (70%) and test (30%) sets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variables were statistically significant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Q-Q plot for wine quality and alcohol level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Determined, when used together, alcohol, volatile acidity, and chlorides are good predictors of wine quality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732900" y="1685250"/>
            <a:ext cx="7678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Can the chemical properties of wine predict its quality?  </a:t>
            </a:r>
            <a:endParaRPr sz="1900" b="1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25" y="2747248"/>
            <a:ext cx="1908974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150" y="3594400"/>
            <a:ext cx="2358726" cy="146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175" y="2372925"/>
            <a:ext cx="1275762" cy="116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225" y="3145150"/>
            <a:ext cx="1275750" cy="1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565550" y="1990050"/>
            <a:ext cx="7361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What variables contribute the most to the quality of a white wine? 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Why might these variables contribute to the quality and in what way (positive or negative)?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Can these variables be used to predict the quality of future wine datasets?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86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881750" y="1537425"/>
            <a:ext cx="3117600" cy="30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.csv file from UCI Machine Learning Repository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Dataset was created using red and white wine samples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White wine variants of the Portuguese "Vinho Verde" wine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4,898 Observation &amp; 12 Variables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0 missing attribute values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All variables contain doubles/integers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5048725" y="4622025"/>
            <a:ext cx="349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https://archive.ics.uci.edu/ml/datasets/Wine+Quality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375" y="924000"/>
            <a:ext cx="4228575" cy="361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48050" y="735650"/>
            <a:ext cx="69009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Organization/Wrangling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r="18943"/>
          <a:stretch/>
        </p:blipFill>
        <p:spPr>
          <a:xfrm>
            <a:off x="269325" y="1804238"/>
            <a:ext cx="3992873" cy="31560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t="18840" r="11190" b="5067"/>
          <a:stretch/>
        </p:blipFill>
        <p:spPr>
          <a:xfrm>
            <a:off x="4518725" y="1922213"/>
            <a:ext cx="4395151" cy="29201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17"/>
          <p:cNvSpPr txBox="1"/>
          <p:nvPr/>
        </p:nvSpPr>
        <p:spPr>
          <a:xfrm>
            <a:off x="1239300" y="1380900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Original .csv file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152075" y="1380900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Clean .csv file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Exploratoration: Response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1"/>
          </p:nvPr>
        </p:nvSpPr>
        <p:spPr>
          <a:xfrm>
            <a:off x="580500" y="1533525"/>
            <a:ext cx="39915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Quality</a:t>
            </a:r>
            <a:r>
              <a:rPr lang="en" sz="1400"/>
              <a:t>: An integer score between 1-10 assigned to a wine.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Quality can be subjective and is usually determined by four key indicators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Complexity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Balance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Typicity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Finish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our dataset, the distribution of quality ranges from 3 (worst) to 9 (best) and is relatively normal</a:t>
            </a:r>
            <a:endParaRPr sz="1400"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1226400"/>
            <a:ext cx="3650401" cy="36504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>
            <a:off x="5162550" y="2414600"/>
            <a:ext cx="685800" cy="1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303800" y="563175"/>
            <a:ext cx="73977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Exploratoration: Explanatory Variables</a:t>
            </a:r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1"/>
          </p:nvPr>
        </p:nvSpPr>
        <p:spPr>
          <a:xfrm>
            <a:off x="230525" y="1680375"/>
            <a:ext cx="41553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We created a correlation plot to view the relationships between all variables and select the explanatory variables for our models</a:t>
            </a: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Found the highest correlations with Quality to be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/>
              <a:t>Alcohol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/>
              <a:t>Chlorides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/>
              <a:t>Volatile Acidity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Density</a:t>
            </a:r>
            <a:endParaRPr sz="1402" i="1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Due to Density’s strong negative correlation with Alcohol, it was dropped from consideration</a:t>
            </a:r>
            <a:endParaRPr sz="14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2"/>
          </a:p>
        </p:txBody>
      </p:sp>
      <p:grpSp>
        <p:nvGrpSpPr>
          <p:cNvPr id="326" name="Google Shape;326;p19"/>
          <p:cNvGrpSpPr/>
          <p:nvPr/>
        </p:nvGrpSpPr>
        <p:grpSpPr>
          <a:xfrm>
            <a:off x="4721925" y="1340575"/>
            <a:ext cx="4155151" cy="3691000"/>
            <a:chOff x="4740975" y="1273050"/>
            <a:chExt cx="4155151" cy="3691000"/>
          </a:xfrm>
        </p:grpSpPr>
        <p:pic>
          <p:nvPicPr>
            <p:cNvPr id="327" name="Google Shape;3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40975" y="1273050"/>
              <a:ext cx="4155151" cy="369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28" name="Google Shape;328;p19"/>
            <p:cNvSpPr/>
            <p:nvPr/>
          </p:nvSpPr>
          <p:spPr>
            <a:xfrm>
              <a:off x="8105775" y="4424375"/>
              <a:ext cx="219000" cy="2190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105775" y="3076575"/>
              <a:ext cx="219000" cy="2190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8105775" y="2414600"/>
              <a:ext cx="219000" cy="2190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886775" y="3743325"/>
              <a:ext cx="219000" cy="2190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7487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Exploratoration: Explanatory Variables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body" idx="1"/>
          </p:nvPr>
        </p:nvSpPr>
        <p:spPr>
          <a:xfrm>
            <a:off x="418575" y="1597875"/>
            <a:ext cx="8198400" cy="3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b="1"/>
              <a:t>Alcohol</a:t>
            </a:r>
            <a:r>
              <a:rPr lang="en" sz="1402"/>
              <a:t>: The percentage of alcohol present in the wine. Wines with higher alcohol percentage tend to be more favorable.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Min: 8%</a:t>
            </a:r>
            <a:endParaRPr sz="1402" i="1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Median: 10.4%</a:t>
            </a:r>
            <a:endParaRPr sz="1402" i="1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Max: 14.2%</a:t>
            </a:r>
            <a:endParaRPr sz="1402" i="1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b="1"/>
              <a:t>Chlorides</a:t>
            </a:r>
            <a:r>
              <a:rPr lang="en" sz="1402"/>
              <a:t>: The concentration of chlorides in the wine. Wines with higher concentrations of chlorides tend to be more salty. 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Min: 0.009 g/L</a:t>
            </a:r>
            <a:endParaRPr sz="1402" i="1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Median: 0.043 g/L</a:t>
            </a:r>
            <a:endParaRPr sz="1402" i="1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Max: 0.346 g/L</a:t>
            </a:r>
            <a:endParaRPr sz="1402" i="1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 b="1"/>
              <a:t>Volatile Acidity</a:t>
            </a:r>
            <a:r>
              <a:rPr lang="en" sz="1402"/>
              <a:t>: The presence of acetic acid in the wine. High concentrations of acetic acid can contribute to a vinegar-like aroma.</a:t>
            </a:r>
            <a:endParaRPr sz="1402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Min: 0.08 g/L</a:t>
            </a:r>
            <a:endParaRPr sz="1402" i="1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Median: 0.26 g/L</a:t>
            </a:r>
            <a:endParaRPr sz="1402" i="1"/>
          </a:p>
          <a:p>
            <a:pPr marL="914400" lvl="1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 i="1"/>
              <a:t>Max: 1.10 g/L</a:t>
            </a:r>
            <a:endParaRPr sz="1402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Visuals (Alcohol)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250" y="1174275"/>
            <a:ext cx="3744800" cy="374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4" name="Google Shape;344;p21"/>
          <p:cNvSpPr txBox="1"/>
          <p:nvPr/>
        </p:nvSpPr>
        <p:spPr>
          <a:xfrm>
            <a:off x="893750" y="1603500"/>
            <a:ext cx="3399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Distribution between wine quality and alcohol level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Wine quality 9 has the highest average alcohol level while wine quality 5 has the lowest average alcohol level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Wine quality 5 has the most outliers compared to all the other wine quality categories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 assume that the higher the alcohol level, the higher the wine quality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Macintosh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Maven Pro</vt:lpstr>
      <vt:lpstr>Nunito</vt:lpstr>
      <vt:lpstr>Arial</vt:lpstr>
      <vt:lpstr>Momentum</vt:lpstr>
      <vt:lpstr>Regression Analysis for White Wine </vt:lpstr>
      <vt:lpstr>Problem Statement</vt:lpstr>
      <vt:lpstr>Key Questions</vt:lpstr>
      <vt:lpstr>Data Sources</vt:lpstr>
      <vt:lpstr>Data Organization/Wrangling</vt:lpstr>
      <vt:lpstr>Data Exploratoration: Response Variable </vt:lpstr>
      <vt:lpstr>Data Exploratoration: Explanatory Variables</vt:lpstr>
      <vt:lpstr>Data Exploratoration: Explanatory Variables  </vt:lpstr>
      <vt:lpstr>Data Visuals (Alcohol) </vt:lpstr>
      <vt:lpstr>Data Visuals (Volatile Acid)</vt:lpstr>
      <vt:lpstr>Data Visuals (Chlorides)</vt:lpstr>
      <vt:lpstr>Data Normalization (Alcohol)</vt:lpstr>
      <vt:lpstr>Data Normalization (Volatile Acidity)</vt:lpstr>
      <vt:lpstr>Data Normalization (Chlorides)</vt:lpstr>
      <vt:lpstr>Hypothesis Testing</vt:lpstr>
      <vt:lpstr>Prediction Models (Single Variable)</vt:lpstr>
      <vt:lpstr>Prediction Models (Multivariate)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for White Wine </dc:title>
  <cp:lastModifiedBy>edo1</cp:lastModifiedBy>
  <cp:revision>1</cp:revision>
  <dcterms:modified xsi:type="dcterms:W3CDTF">2022-03-16T15:03:02Z</dcterms:modified>
</cp:coreProperties>
</file>