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325" r:id="rId6"/>
    <p:sldId id="302" r:id="rId7"/>
    <p:sldId id="312" r:id="rId8"/>
    <p:sldId id="303" r:id="rId9"/>
    <p:sldId id="313" r:id="rId10"/>
    <p:sldId id="314" r:id="rId11"/>
    <p:sldId id="326" r:id="rId12"/>
    <p:sldId id="329" r:id="rId13"/>
    <p:sldId id="328" r:id="rId14"/>
    <p:sldId id="318" r:id="rId15"/>
    <p:sldId id="330" r:id="rId16"/>
    <p:sldId id="319" r:id="rId17"/>
    <p:sldId id="327" r:id="rId18"/>
    <p:sldId id="331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9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7" pos="4032" userDrawn="1">
          <p15:clr>
            <a:srgbClr val="A4A3A4"/>
          </p15:clr>
        </p15:guide>
        <p15:guide id="9" pos="3648" userDrawn="1">
          <p15:clr>
            <a:srgbClr val="A4A3A4"/>
          </p15:clr>
        </p15:guide>
        <p15:guide id="10" orient="horz" pos="1536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/>
    <p:restoredTop sz="93467" autoAdjust="0"/>
  </p:normalViewPr>
  <p:slideViewPr>
    <p:cSldViewPr>
      <p:cViewPr varScale="1">
        <p:scale>
          <a:sx n="39" d="100"/>
          <a:sy n="39" d="100"/>
        </p:scale>
        <p:origin x="28" y="492"/>
      </p:cViewPr>
      <p:guideLst>
        <p:guide pos="7296"/>
        <p:guide pos="384"/>
        <p:guide orient="horz" pos="528"/>
        <p:guide orient="horz" pos="3552"/>
        <p:guide orient="horz" pos="768"/>
        <p:guide pos="4032"/>
        <p:guide pos="3648"/>
        <p:guide orient="horz" pos="1536"/>
        <p:guide orient="horz"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88E34-8C8C-8747-BADB-40E1ACC00129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5FCA-B2DD-C941-A2C1-6389394334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9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E5FCA-B2DD-C941-A2C1-6389394334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0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734DBF-D33A-9B28-288C-C2DAB9E54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45C5D8-082A-AC27-3801-7A6EC37519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09"/>
          <a:stretch/>
        </p:blipFill>
        <p:spPr>
          <a:xfrm>
            <a:off x="0" y="0"/>
            <a:ext cx="5467552" cy="2350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31883F-9B23-B442-5F02-C2D25BB37C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1236" y="1234440"/>
            <a:ext cx="4950764" cy="562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3127248"/>
            <a:ext cx="2029968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4378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43784" y="3127248"/>
            <a:ext cx="2029968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406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84064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43F725B-A33F-7FB2-E5C4-96EA1546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5200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D9DD0DA7-5A1E-5312-178F-13561EF7C2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15200" y="3127248"/>
            <a:ext cx="2029968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FBC3880-98AC-466C-7AD1-FDC8B39587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6336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24965100-8EF5-0264-CEE5-BD5BF19016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546336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C3D06-2435-B655-8AA5-11CCBBEF1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5907" y="3072704"/>
            <a:ext cx="1783080" cy="512064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BABAF8-5220-1E24-CE43-927FCCA269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6218" y="2432434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2196136" y="4517644"/>
            <a:ext cx="1783080" cy="512064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4C4BFA3E-7B57-DCDD-4EA6-16C64A3756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83307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4418179" y="3067943"/>
            <a:ext cx="1783080" cy="512064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25927394-D1A0-C084-C689-F7A4EEE924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9586" y="2432435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6640222" y="4517644"/>
            <a:ext cx="1783080" cy="512064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6" name="Text Placeholder 40">
            <a:extLst>
              <a:ext uri="{FF2B5EF4-FFF2-40B4-BE49-F238E27FC236}">
                <a16:creationId xmlns:a16="http://schemas.microsoft.com/office/drawing/2014/main" id="{B322E7EB-0174-5A8C-5BE3-F501B5670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27392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8862264" y="3072704"/>
            <a:ext cx="1783080" cy="512064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6B7327B-EA3B-790D-AB08-0ED1D2FB40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35230" y="2437196"/>
            <a:ext cx="1796654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070F102-837A-486A-0CD4-E957B66B8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9FAF77-1797-C11F-A1A9-B351E30B3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5157787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5157787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438400"/>
            <a:ext cx="5183188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800" y="2871216"/>
            <a:ext cx="5183188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E1E66A3-7FD1-08A5-8B20-36C5331DC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4B067-71A6-CB30-BD46-5499FAAE0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740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740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3880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3880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F45936-2436-D9FD-A05D-F3C70F90FD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58530"/>
            <a:ext cx="4700016" cy="3099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862D5-CF3B-E45B-934F-ACEF42B35B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148072" cy="343627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AFB71-7F33-280E-7877-06F4AFFF0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8386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35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DEDC48-AA67-6FC9-FF0E-CD3CB49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1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4AE8D-13E4-BDDA-7C36-A9E08FD0A0E8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E37136-8479-8CDC-7EEB-030C1A8151EF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6EFE9-BD9C-6124-823A-BD1C488321D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53473-DF27-C657-627F-ED66976E076B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D3B0F0-DE71-18AB-7957-4CFA29C3A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770F-E995-EF98-B4D1-9F13733E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24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328C38-4E83-27EA-9D01-DDDF734988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0576" y="3428234"/>
            <a:ext cx="6821424" cy="3429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70B91D-A39E-3D53-DBBB-DF836D19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654518" cy="523951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C1861-1570-5A6A-D3BA-4A17F008A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37D9B2-AE86-9092-7072-0F717E3CA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55535"/>
            <a:ext cx="4727448" cy="3202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7E0A5-7E8E-4A90-B415-12984C7A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245" y="0"/>
            <a:ext cx="5643755" cy="231343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A7995-D0F4-05F2-CDF1-463407E3B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1909" y="0"/>
            <a:ext cx="5160091" cy="4041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D768B-E662-B315-7576-313DFCE2A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27248"/>
            <a:ext cx="4162200" cy="3730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441448"/>
            <a:ext cx="10972800" cy="304495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9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303F0-A6CC-605A-D08C-4E4ED07C2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4458FB-E7BB-F476-4A31-9C5AA406E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2680" y="4079057"/>
            <a:ext cx="5989320" cy="277894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0" y="2651760"/>
            <a:ext cx="6309360" cy="1580714"/>
          </a:xfrm>
        </p:spPr>
        <p:txBody>
          <a:bodyPr lIns="91440" rIns="91440" anchor="t"/>
          <a:lstStyle>
            <a:lvl1pPr algn="l">
              <a:lnSpc>
                <a:spcPct val="100000"/>
              </a:lnSpc>
              <a:defRPr sz="2800" cap="none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4138E8D-4D76-2023-4B97-8ACB8894C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3240" y="4232475"/>
            <a:ext cx="5775960" cy="333945"/>
          </a:xfrm>
        </p:spPr>
        <p:txBody>
          <a:bodyPr/>
          <a:lstStyle>
            <a:lvl1pPr marL="0" indent="0">
              <a:buNone/>
              <a:defRPr sz="1800" spc="2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”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308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6FB24-160F-388E-8450-E5C970E2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AF7F25-1C65-DB7F-9FA3-300318BD4B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085" y="0"/>
            <a:ext cx="2929915" cy="2752344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0120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956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956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30752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29588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9588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4808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3644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644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8864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700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700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6A3FD7E-DF96-B9E4-8D70-DA62CC339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6265"/>
            <a:ext cx="5358384" cy="509173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739AFCF1-55F0-974F-0F5C-34444B290B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7CF7DE5-8E6D-2C2C-A514-BAB6D4B6FF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993392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3">
            <a:extLst>
              <a:ext uri="{FF2B5EF4-FFF2-40B4-BE49-F238E27FC236}">
                <a16:creationId xmlns:a16="http://schemas.microsoft.com/office/drawing/2014/main" id="{DBA744D6-401F-C995-EF58-BD24A0DD8581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993392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18688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18688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B1201CED-247A-16CA-9F03-BF32393D3B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18688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2D5FA954-036C-191F-7040-1848AB2BE3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18688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745736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23">
            <a:extLst>
              <a:ext uri="{FF2B5EF4-FFF2-40B4-BE49-F238E27FC236}">
                <a16:creationId xmlns:a16="http://schemas.microsoft.com/office/drawing/2014/main" id="{8CFBAF86-D36B-F789-2C9C-78C6830B13C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745736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6787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6787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6E32CE61-2D9B-C245-0D18-C33760B085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66787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E4068D0A-21CD-897C-9CC1-0BFDAABBD4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6787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498080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110D526-1AE4-5106-E956-0B2ED3A4D4B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7498080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3252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3252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858F91A-46AA-AF23-2716-3B2B678BB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3252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EBC002F6-7435-833F-0E8B-30A53B075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3252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250424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2CBF8435-BD05-F386-4E6E-F2B6F6894FD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0250424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020D11E-3FF2-1E7F-038B-4F9534916FE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0127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104752"/>
            <a:ext cx="114300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&lt;##&gt;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1" r:id="rId4"/>
    <p:sldLayoutId id="2147483662" r:id="rId5"/>
    <p:sldLayoutId id="2147483665" r:id="rId6"/>
    <p:sldLayoutId id="2147483669" r:id="rId7"/>
    <p:sldLayoutId id="2147483658" r:id="rId8"/>
    <p:sldLayoutId id="2147483666" r:id="rId9"/>
    <p:sldLayoutId id="2147483668" r:id="rId10"/>
    <p:sldLayoutId id="2147483670" r:id="rId11"/>
    <p:sldLayoutId id="2147483653" r:id="rId12"/>
    <p:sldLayoutId id="2147483667" r:id="rId13"/>
    <p:sldLayoutId id="2147483661" r:id="rId14"/>
    <p:sldLayoutId id="2147483660" r:id="rId15"/>
    <p:sldLayoutId id="2147483655" r:id="rId16"/>
    <p:sldLayoutId id="2147483659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spc="4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56816"/>
            <a:ext cx="12192000" cy="2387600"/>
          </a:xfrm>
        </p:spPr>
        <p:txBody>
          <a:bodyPr/>
          <a:lstStyle/>
          <a:p>
            <a:r>
              <a:rPr lang="en-GB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GT Walsheim LC" pitchFamily="2" charset="0"/>
                <a:cs typeface="GT Walsheim LC" pitchFamily="2" charset="0"/>
              </a:rPr>
              <a:t>AIRCRAFT RISK ANALYSIS</a:t>
            </a:r>
            <a:endParaRPr lang="en-US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GT Walsheim LC" pitchFamily="2" charset="0"/>
              <a:cs typeface="GT Walsheim L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A6A62-8FBF-887D-0560-47FF98E2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GT Walsheim LC" pitchFamily="2" charset="0"/>
                <a:cs typeface="GT Walsheim LC" pitchFamily="2" charset="0"/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GT Walsheim LC" pitchFamily="2" charset="0"/>
                <a:cs typeface="GT Walsheim LC" pitchFamily="2" charset="0"/>
              </a:rPr>
              <a:t>Top 12 countries with the lowest number of aircraft accidents.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latin typeface="GT Walsheim LC" pitchFamily="2" charset="0"/>
              <a:cs typeface="GT Walsheim LC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 smtClean="0">
              <a:latin typeface="GT Walsheim LC" pitchFamily="2" charset="0"/>
              <a:cs typeface="GT Walsheim LC" pitchFamily="2" charset="0"/>
            </a:endParaRPr>
          </a:p>
          <a:p>
            <a:r>
              <a:rPr lang="en-GB" dirty="0" smtClean="0">
                <a:latin typeface="GT Walsheim LC" pitchFamily="2" charset="0"/>
                <a:cs typeface="GT Walsheim LC" pitchFamily="2" charset="0"/>
              </a:rPr>
              <a:t>Conclusion: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These countries have a low likelihood of aircraft accidents occurring</a:t>
            </a:r>
            <a:endParaRPr lang="en-GB" dirty="0" smtClean="0">
              <a:latin typeface="GT Walsheim LC" pitchFamily="2" charset="0"/>
              <a:cs typeface="GT Walsheim LC" pitchFamily="2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685800"/>
            <a:ext cx="3962400" cy="917448"/>
          </a:xfrm>
        </p:spPr>
        <p:txBody>
          <a:bodyPr/>
          <a:lstStyle/>
          <a:p>
            <a:pPr algn="l"/>
            <a:r>
              <a:rPr lang="en-GB" sz="1600" cap="none" dirty="0" smtClean="0">
                <a:latin typeface="GT Walsheim LC" pitchFamily="2" charset="0"/>
                <a:cs typeface="GT Walsheim LC" pitchFamily="2" charset="0"/>
              </a:rPr>
              <a:t>Countries with the lowest accident count</a:t>
            </a:r>
            <a:endParaRPr lang="en-US" sz="1600" cap="none" dirty="0">
              <a:latin typeface="GT Walsheim LC" pitchFamily="2" charset="0"/>
              <a:cs typeface="GT Walsheim L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990600"/>
            <a:ext cx="7154273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A6A62-8FBF-887D-0560-47FF98E2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505" y="838200"/>
            <a:ext cx="119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GT Walsheim LC" pitchFamily="2" charset="0"/>
                <a:cs typeface="GT Walsheim LC" pitchFamily="2" charset="0"/>
              </a:rPr>
              <a:t>Aircraft accidents over time </a:t>
            </a:r>
            <a:endParaRPr lang="en-GB" dirty="0">
              <a:latin typeface="GT Walsheim LC" pitchFamily="2" charset="0"/>
              <a:cs typeface="GT Walsheim LC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143000"/>
            <a:ext cx="7772400" cy="5123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1600200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GT Walsheim LC" pitchFamily="2" charset="0"/>
                <a:cs typeface="GT Walsheim LC" pitchFamily="2" charset="0"/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GT Walsheim LC" pitchFamily="2" charset="0"/>
                <a:cs typeface="GT Walsheim LC" pitchFamily="2" charset="0"/>
              </a:rPr>
              <a:t>There was a sharp rise od accidents around 1881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GT Walsheim LC" pitchFamily="2" charset="0"/>
                <a:cs typeface="GT Walsheim LC" pitchFamily="2" charset="0"/>
              </a:rPr>
              <a:t>There has been a steady decline in accidents since then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latin typeface="GT Walsheim LC" pitchFamily="2" charset="0"/>
              <a:cs typeface="GT Walsheim LC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 smtClean="0">
              <a:latin typeface="GT Walsheim LC" pitchFamily="2" charset="0"/>
              <a:cs typeface="GT Walsheim LC" pitchFamily="2" charset="0"/>
            </a:endParaRPr>
          </a:p>
          <a:p>
            <a:r>
              <a:rPr lang="en-GB" dirty="0" smtClean="0">
                <a:latin typeface="GT Walsheim LC" pitchFamily="2" charset="0"/>
                <a:cs typeface="GT Walsheim LC" pitchFamily="2" charset="0"/>
              </a:rPr>
              <a:t>Conclusion: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GT Walsheim LC" pitchFamily="2" charset="0"/>
                <a:cs typeface="GT Walsheim LC" pitchFamily="2" charset="0"/>
              </a:rPr>
              <a:t>Aviation safety has improved over time</a:t>
            </a:r>
            <a:endParaRPr lang="en-US" dirty="0">
              <a:latin typeface="GT Walsheim LC" pitchFamily="2" charset="0"/>
              <a:cs typeface="GT Walsheim L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F687D-905D-5940-E92B-664E8ED0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38200"/>
            <a:ext cx="4800600" cy="533400"/>
          </a:xfrm>
        </p:spPr>
        <p:txBody>
          <a:bodyPr/>
          <a:lstStyle/>
          <a:p>
            <a:pPr algn="l"/>
            <a:r>
              <a:rPr lang="en-GB" sz="1800" dirty="0" smtClean="0">
                <a:latin typeface="GT Walsheim LC" pitchFamily="2" charset="0"/>
                <a:cs typeface="GT Walsheim LC" pitchFamily="2" charset="0"/>
              </a:rPr>
              <a:t>  </a:t>
            </a:r>
            <a:r>
              <a:rPr lang="en-GB" sz="1600" cap="none" dirty="0" smtClean="0">
                <a:latin typeface="GT Walsheim LC" pitchFamily="2" charset="0"/>
                <a:cs typeface="GT Walsheim LC" pitchFamily="2" charset="0"/>
              </a:rPr>
              <a:t>Damage STATE OF AIRCRAFTS</a:t>
            </a:r>
            <a:endParaRPr lang="en-US" sz="1600" cap="none" dirty="0">
              <a:latin typeface="GT Walsheim LC" pitchFamily="2" charset="0"/>
              <a:cs typeface="GT Walsheim LC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A6A62-8FBF-887D-0560-47FF98E2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411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GT Walsheim LC" pitchFamily="2" charset="0"/>
                <a:cs typeface="GT Walsheim LC" pitchFamily="2" charset="0"/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GT Walsheim LC" pitchFamily="2" charset="0"/>
                <a:cs typeface="GT Walsheim LC" pitchFamily="2" charset="0"/>
              </a:rPr>
              <a:t>When accidents occur, most aircraft sustain substantial damage, followed by total destruction, with minor damage being the least common.</a:t>
            </a:r>
            <a:endParaRPr lang="en-GB" dirty="0">
              <a:latin typeface="GT Walsheim LC" pitchFamily="2" charset="0"/>
              <a:cs typeface="GT Walsheim LC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 smtClean="0">
              <a:latin typeface="GT Walsheim LC" pitchFamily="2" charset="0"/>
              <a:cs typeface="GT Walsheim LC" pitchFamily="2" charset="0"/>
            </a:endParaRPr>
          </a:p>
          <a:p>
            <a:r>
              <a:rPr lang="en-GB" dirty="0" smtClean="0">
                <a:latin typeface="GT Walsheim LC" pitchFamily="2" charset="0"/>
                <a:cs typeface="GT Walsheim LC" pitchFamily="2" charset="0"/>
              </a:rPr>
              <a:t>Conclusion: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GT Walsheim LC" pitchFamily="2" charset="0"/>
                <a:cs typeface="GT Walsheim LC" pitchFamily="2" charset="0"/>
              </a:rPr>
              <a:t>Most aircraft accidents result in substantial damage rather than total destruction or minor harm, indicating that while </a:t>
            </a:r>
            <a:r>
              <a:rPr lang="en-US" dirty="0" smtClean="0">
                <a:latin typeface="GT Walsheim LC" pitchFamily="2" charset="0"/>
                <a:cs typeface="GT Walsheim LC" pitchFamily="2" charset="0"/>
              </a:rPr>
              <a:t>there are accidents, </a:t>
            </a:r>
            <a:r>
              <a:rPr lang="en-US" dirty="0">
                <a:latin typeface="GT Walsheim LC" pitchFamily="2" charset="0"/>
                <a:cs typeface="GT Walsheim LC" pitchFamily="2" charset="0"/>
              </a:rPr>
              <a:t>they are often not catastrophic</a:t>
            </a:r>
            <a:endParaRPr lang="en-GB" dirty="0" smtClean="0">
              <a:latin typeface="GT Walsheim LC" pitchFamily="2" charset="0"/>
              <a:cs typeface="GT Walsheim L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990601"/>
            <a:ext cx="592523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10725912" cy="4191000"/>
          </a:xfrm>
        </p:spPr>
        <p:txBody>
          <a:bodyPr anchor="t">
            <a:noAutofit/>
          </a:bodyPr>
          <a:lstStyle/>
          <a:p>
            <a:pPr algn="ctr"/>
            <a:r>
              <a:rPr lang="en-GB" sz="8000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GT Walsheim LC" pitchFamily="2" charset="0"/>
                <a:cs typeface="GT Walsheim LC" pitchFamily="2" charset="0"/>
              </a:rPr>
              <a:t>RECOMMENDATION</a:t>
            </a:r>
            <a:endParaRPr lang="en-US" sz="8000" spc="300" dirty="0">
              <a:ln w="28575">
                <a:solidFill>
                  <a:schemeClr val="tx1"/>
                </a:solidFill>
              </a:ln>
              <a:noFill/>
              <a:latin typeface="GT Walsheim LC" pitchFamily="2" charset="0"/>
              <a:cs typeface="GT Walsheim L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A6A62-8FBF-887D-0560-47FF98E2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1028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GT Walsheim LC" pitchFamily="2" charset="0"/>
                <a:cs typeface="GT Walsheim LC" pitchFamily="2" charset="0"/>
              </a:rPr>
              <a:t>Based on Analysis performed the following has been noted: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GT Walsheim LC" pitchFamily="2" charset="0"/>
                <a:cs typeface="GT Walsheim LC" pitchFamily="2" charset="0"/>
              </a:rPr>
              <a:t>The safety in the aviation field has been improving over the years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GT Walsheim LC" pitchFamily="2" charset="0"/>
                <a:cs typeface="GT Walsheim LC" pitchFamily="2" charset="0"/>
              </a:rPr>
              <a:t>Re</a:t>
            </a:r>
            <a:r>
              <a:rPr lang="en-US" dirty="0" smtClean="0">
                <a:latin typeface="GT Walsheim LC" pitchFamily="2" charset="0"/>
                <a:cs typeface="GT Walsheim LC" pitchFamily="2" charset="0"/>
              </a:rPr>
              <a:t>commended Low-Risk Aircraft for the Company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T Walsheim LC" pitchFamily="2" charset="0"/>
                <a:cs typeface="GT Walsheim LC" pitchFamily="2" charset="0"/>
              </a:rPr>
              <a:t>Cessna Series – Models 172 and 182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T Walsheim LC" pitchFamily="2" charset="0"/>
                <a:cs typeface="GT Walsheim LC" pitchFamily="2" charset="0"/>
              </a:rPr>
              <a:t>Piper Series – Models Pa28 and Pa18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T Walsheim LC" pitchFamily="2" charset="0"/>
                <a:cs typeface="GT Walsheim LC" pitchFamily="2" charset="0"/>
              </a:rPr>
              <a:t>Robinson Helicopters – R44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T Walsheim LC" pitchFamily="2" charset="0"/>
                <a:cs typeface="GT Walsheim LC" pitchFamily="2" charset="0"/>
              </a:rPr>
              <a:t> Boeing 737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T Walsheim LC" pitchFamily="2" charset="0"/>
                <a:cs typeface="GT Walsheim LC" pitchFamily="2" charset="0"/>
              </a:rPr>
              <a:t> Beech A36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GT Walsheim LC" pitchFamily="2" charset="0"/>
                <a:cs typeface="GT Walsheim LC" pitchFamily="2" charset="0"/>
              </a:rPr>
              <a:t>Aviation Company Limited should expand operations in African countries, as the majority show a low risk of aircraft accidents based on historical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GT Walsheim LC" pitchFamily="2" charset="0"/>
                <a:cs typeface="GT Walsheim LC" pitchFamily="2" charset="0"/>
              </a:rPr>
              <a:t>In cases where an accident might occur, there is a high probability the aircraft will be deemed </a:t>
            </a:r>
            <a:r>
              <a:rPr lang="en-GB" dirty="0" err="1" smtClean="0">
                <a:latin typeface="GT Walsheim LC" pitchFamily="2" charset="0"/>
                <a:cs typeface="GT Walsheim LC" pitchFamily="2" charset="0"/>
              </a:rPr>
              <a:t>substancial</a:t>
            </a:r>
            <a:r>
              <a:rPr lang="en-GB" dirty="0" smtClean="0">
                <a:latin typeface="GT Walsheim LC" pitchFamily="2" charset="0"/>
                <a:cs typeface="GT Walsheim LC" pitchFamily="2" charset="0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 smtClean="0">
              <a:latin typeface="GT Walsheim LC" pitchFamily="2" charset="0"/>
              <a:cs typeface="GT Walsheim LC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 smtClean="0">
              <a:latin typeface="GT Walsheim LC" pitchFamily="2" charset="0"/>
              <a:cs typeface="GT Walsheim L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3D63D4-BE2E-43C8-8270-A132A8B5C06F}"/>
              </a:ext>
            </a:extLst>
          </p:cNvPr>
          <p:cNvGrpSpPr/>
          <p:nvPr/>
        </p:nvGrpSpPr>
        <p:grpSpPr>
          <a:xfrm>
            <a:off x="990600" y="1371600"/>
            <a:ext cx="10210800" cy="5105400"/>
            <a:chOff x="3277000" y="988927"/>
            <a:chExt cx="5404237" cy="5018287"/>
          </a:xfrm>
        </p:grpSpPr>
        <p:sp>
          <p:nvSpPr>
            <p:cNvPr id="6" name="Freeform: Shape 7">
              <a:extLst>
                <a:ext uri="{FF2B5EF4-FFF2-40B4-BE49-F238E27FC236}">
                  <a16:creationId xmlns:a16="http://schemas.microsoft.com/office/drawing/2014/main" id="{56F23921-CFA6-4AC3-8A4F-5164D3D9A1B7}"/>
                </a:ext>
              </a:extLst>
            </p:cNvPr>
            <p:cNvSpPr/>
            <p:nvPr/>
          </p:nvSpPr>
          <p:spPr>
            <a:xfrm>
              <a:off x="4154474" y="1033249"/>
              <a:ext cx="4335807" cy="4788773"/>
            </a:xfrm>
            <a:custGeom>
              <a:avLst/>
              <a:gdLst>
                <a:gd name="connsiteX0" fmla="*/ 1941526 w 4335807"/>
                <a:gd name="connsiteY0" fmla="*/ 0 h 4788773"/>
                <a:gd name="connsiteX1" fmla="*/ 89054 w 4335807"/>
                <a:gd name="connsiteY1" fmla="*/ 880136 h 4788773"/>
                <a:gd name="connsiteX2" fmla="*/ 151973 w 4335807"/>
                <a:gd name="connsiteY2" fmla="*/ 880136 h 4788773"/>
                <a:gd name="connsiteX3" fmla="*/ 3460069 w 4335807"/>
                <a:gd name="connsiteY3" fmla="*/ 603262 h 4788773"/>
                <a:gd name="connsiteX4" fmla="*/ 3736935 w 4335807"/>
                <a:gd name="connsiteY4" fmla="*/ 3911341 h 4788773"/>
                <a:gd name="connsiteX5" fmla="*/ 428847 w 4335807"/>
                <a:gd name="connsiteY5" fmla="*/ 4188232 h 4788773"/>
                <a:gd name="connsiteX6" fmla="*/ 60257 w 4335807"/>
                <a:gd name="connsiteY6" fmla="*/ 3795692 h 4788773"/>
                <a:gd name="connsiteX7" fmla="*/ 0 w 4335807"/>
                <a:gd name="connsiteY7" fmla="*/ 3795692 h 4788773"/>
                <a:gd name="connsiteX8" fmla="*/ 3342725 w 4335807"/>
                <a:gd name="connsiteY8" fmla="*/ 4335631 h 4788773"/>
                <a:gd name="connsiteX9" fmla="*/ 3882665 w 4335807"/>
                <a:gd name="connsiteY9" fmla="*/ 992905 h 4788773"/>
                <a:gd name="connsiteX10" fmla="*/ 1941526 w 4335807"/>
                <a:gd name="connsiteY10" fmla="*/ 0 h 478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35807" h="4788773">
                  <a:moveTo>
                    <a:pt x="1941526" y="0"/>
                  </a:moveTo>
                  <a:cubicBezTo>
                    <a:pt x="1223164" y="157"/>
                    <a:pt x="542950" y="323337"/>
                    <a:pt x="89054" y="880136"/>
                  </a:cubicBezTo>
                  <a:lnTo>
                    <a:pt x="151973" y="880136"/>
                  </a:lnTo>
                  <a:cubicBezTo>
                    <a:pt x="989009" y="-109825"/>
                    <a:pt x="2470091" y="-233787"/>
                    <a:pt x="3460069" y="603262"/>
                  </a:cubicBezTo>
                  <a:cubicBezTo>
                    <a:pt x="4450022" y="1440306"/>
                    <a:pt x="4573996" y="2921388"/>
                    <a:pt x="3736935" y="3911341"/>
                  </a:cubicBezTo>
                  <a:cubicBezTo>
                    <a:pt x="2899899" y="4901318"/>
                    <a:pt x="1418817" y="5025269"/>
                    <a:pt x="428847" y="4188232"/>
                  </a:cubicBezTo>
                  <a:cubicBezTo>
                    <a:pt x="291333" y="4071953"/>
                    <a:pt x="167656" y="3940235"/>
                    <a:pt x="60257" y="3795692"/>
                  </a:cubicBezTo>
                  <a:lnTo>
                    <a:pt x="0" y="3795692"/>
                  </a:lnTo>
                  <a:cubicBezTo>
                    <a:pt x="773968" y="4867851"/>
                    <a:pt x="2270567" y="5109603"/>
                    <a:pt x="3342725" y="4335631"/>
                  </a:cubicBezTo>
                  <a:cubicBezTo>
                    <a:pt x="4414884" y="3561658"/>
                    <a:pt x="4656637" y="2065065"/>
                    <a:pt x="3882665" y="992905"/>
                  </a:cubicBezTo>
                  <a:cubicBezTo>
                    <a:pt x="3432602" y="369434"/>
                    <a:pt x="2710465" y="63"/>
                    <a:pt x="1941526" y="0"/>
                  </a:cubicBezTo>
                  <a:close/>
                </a:path>
              </a:pathLst>
            </a:custGeom>
            <a:solidFill>
              <a:srgbClr val="FF2424"/>
            </a:solidFill>
            <a:ln w="241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8">
              <a:extLst>
                <a:ext uri="{FF2B5EF4-FFF2-40B4-BE49-F238E27FC236}">
                  <a16:creationId xmlns:a16="http://schemas.microsoft.com/office/drawing/2014/main" id="{1A49310F-9F91-410E-9C9D-BFF6755E1950}"/>
                </a:ext>
              </a:extLst>
            </p:cNvPr>
            <p:cNvSpPr/>
            <p:nvPr/>
          </p:nvSpPr>
          <p:spPr>
            <a:xfrm>
              <a:off x="3511009" y="988927"/>
              <a:ext cx="5170228" cy="5018287"/>
            </a:xfrm>
            <a:custGeom>
              <a:avLst/>
              <a:gdLst>
                <a:gd name="connsiteX0" fmla="*/ 2401074 w 5170228"/>
                <a:gd name="connsiteY0" fmla="*/ 5018288 h 5018287"/>
                <a:gd name="connsiteX1" fmla="*/ 2399381 w 5170228"/>
                <a:gd name="connsiteY1" fmla="*/ 5018288 h 5018287"/>
                <a:gd name="connsiteX2" fmla="*/ 2394541 w 5170228"/>
                <a:gd name="connsiteY2" fmla="*/ 5018288 h 5018287"/>
                <a:gd name="connsiteX3" fmla="*/ 898286 w 5170228"/>
                <a:gd name="connsiteY3" fmla="*/ 4398781 h 5018287"/>
                <a:gd name="connsiteX4" fmla="*/ 892795 w 5170228"/>
                <a:gd name="connsiteY4" fmla="*/ 4364998 h 5018287"/>
                <a:gd name="connsiteX5" fmla="*/ 926575 w 5170228"/>
                <a:gd name="connsiteY5" fmla="*/ 4359505 h 5018287"/>
                <a:gd name="connsiteX6" fmla="*/ 929745 w 5170228"/>
                <a:gd name="connsiteY6" fmla="*/ 4362239 h 5018287"/>
                <a:gd name="connsiteX7" fmla="*/ 2398171 w 5170228"/>
                <a:gd name="connsiteY7" fmla="*/ 4969647 h 5018287"/>
                <a:gd name="connsiteX8" fmla="*/ 2403010 w 5170228"/>
                <a:gd name="connsiteY8" fmla="*/ 4969647 h 5018287"/>
                <a:gd name="connsiteX9" fmla="*/ 2426242 w 5170228"/>
                <a:gd name="connsiteY9" fmla="*/ 4994815 h 5018287"/>
                <a:gd name="connsiteX10" fmla="*/ 2401074 w 5170228"/>
                <a:gd name="connsiteY10" fmla="*/ 5018046 h 5018287"/>
                <a:gd name="connsiteX11" fmla="*/ 3322834 w 5170228"/>
                <a:gd name="connsiteY11" fmla="*/ 4916892 h 5018287"/>
                <a:gd name="connsiteX12" fmla="*/ 3298634 w 5170228"/>
                <a:gd name="connsiteY12" fmla="*/ 4899710 h 5018287"/>
                <a:gd name="connsiteX13" fmla="*/ 3314848 w 5170228"/>
                <a:gd name="connsiteY13" fmla="*/ 4869703 h 5018287"/>
                <a:gd name="connsiteX14" fmla="*/ 4133759 w 5170228"/>
                <a:gd name="connsiteY14" fmla="*/ 4448632 h 5018287"/>
                <a:gd name="connsiteX15" fmla="*/ 4167372 w 5170228"/>
                <a:gd name="connsiteY15" fmla="*/ 4455069 h 5018287"/>
                <a:gd name="connsiteX16" fmla="*/ 4163282 w 5170228"/>
                <a:gd name="connsiteY16" fmla="*/ 4486867 h 5018287"/>
                <a:gd name="connsiteX17" fmla="*/ 3330819 w 5170228"/>
                <a:gd name="connsiteY17" fmla="*/ 4914956 h 5018287"/>
                <a:gd name="connsiteX18" fmla="*/ 3322834 w 5170228"/>
                <a:gd name="connsiteY18" fmla="*/ 4916892 h 5018287"/>
                <a:gd name="connsiteX19" fmla="*/ 5101739 w 5170228"/>
                <a:gd name="connsiteY19" fmla="*/ 2938341 h 5018287"/>
                <a:gd name="connsiteX20" fmla="*/ 5097383 w 5170228"/>
                <a:gd name="connsiteY20" fmla="*/ 2938341 h 5018287"/>
                <a:gd name="connsiteX21" fmla="*/ 5077999 w 5170228"/>
                <a:gd name="connsiteY21" fmla="*/ 2910124 h 5018287"/>
                <a:gd name="connsiteX22" fmla="*/ 5078023 w 5170228"/>
                <a:gd name="connsiteY22" fmla="*/ 2910027 h 5018287"/>
                <a:gd name="connsiteX23" fmla="*/ 5114806 w 5170228"/>
                <a:gd name="connsiteY23" fmla="*/ 2627377 h 5018287"/>
                <a:gd name="connsiteX24" fmla="*/ 5121824 w 5170228"/>
                <a:gd name="connsiteY24" fmla="*/ 2437895 h 5018287"/>
                <a:gd name="connsiteX25" fmla="*/ 4868456 w 5170228"/>
                <a:gd name="connsiteY25" fmla="*/ 1334882 h 5018287"/>
                <a:gd name="connsiteX26" fmla="*/ 4879588 w 5170228"/>
                <a:gd name="connsiteY26" fmla="*/ 1302455 h 5018287"/>
                <a:gd name="connsiteX27" fmla="*/ 4912015 w 5170228"/>
                <a:gd name="connsiteY27" fmla="*/ 1313586 h 5018287"/>
                <a:gd name="connsiteX28" fmla="*/ 5170223 w 5170228"/>
                <a:gd name="connsiteY28" fmla="*/ 2437895 h 5018287"/>
                <a:gd name="connsiteX29" fmla="*/ 5162964 w 5170228"/>
                <a:gd name="connsiteY29" fmla="*/ 2631491 h 5018287"/>
                <a:gd name="connsiteX30" fmla="*/ 5125696 w 5170228"/>
                <a:gd name="connsiteY30" fmla="*/ 2919465 h 5018287"/>
                <a:gd name="connsiteX31" fmla="*/ 5101739 w 5170228"/>
                <a:gd name="connsiteY31" fmla="*/ 2938341 h 5018287"/>
                <a:gd name="connsiteX32" fmla="*/ 46221 w 5170228"/>
                <a:gd name="connsiteY32" fmla="*/ 2800404 h 5018287"/>
                <a:gd name="connsiteX33" fmla="*/ 22022 w 5170228"/>
                <a:gd name="connsiteY33" fmla="*/ 2779350 h 5018287"/>
                <a:gd name="connsiteX34" fmla="*/ 0 w 5170228"/>
                <a:gd name="connsiteY34" fmla="*/ 2442735 h 5018287"/>
                <a:gd name="connsiteX35" fmla="*/ 7260 w 5170228"/>
                <a:gd name="connsiteY35" fmla="*/ 2249139 h 5018287"/>
                <a:gd name="connsiteX36" fmla="*/ 69453 w 5170228"/>
                <a:gd name="connsiteY36" fmla="*/ 1843797 h 5018287"/>
                <a:gd name="connsiteX37" fmla="*/ 97079 w 5170228"/>
                <a:gd name="connsiteY37" fmla="*/ 1823591 h 5018287"/>
                <a:gd name="connsiteX38" fmla="*/ 117278 w 5170228"/>
                <a:gd name="connsiteY38" fmla="*/ 1851227 h 5018287"/>
                <a:gd name="connsiteX39" fmla="*/ 116400 w 5170228"/>
                <a:gd name="connsiteY39" fmla="*/ 1854929 h 5018287"/>
                <a:gd name="connsiteX40" fmla="*/ 55417 w 5170228"/>
                <a:gd name="connsiteY40" fmla="*/ 2252769 h 5018287"/>
                <a:gd name="connsiteX41" fmla="*/ 48399 w 5170228"/>
                <a:gd name="connsiteY41" fmla="*/ 2442251 h 5018287"/>
                <a:gd name="connsiteX42" fmla="*/ 69937 w 5170228"/>
                <a:gd name="connsiteY42" fmla="*/ 2772574 h 5018287"/>
                <a:gd name="connsiteX43" fmla="*/ 49125 w 5170228"/>
                <a:gd name="connsiteY43" fmla="*/ 2799678 h 5018287"/>
                <a:gd name="connsiteX44" fmla="*/ 466324 w 5170228"/>
                <a:gd name="connsiteY44" fmla="*/ 1025370 h 5018287"/>
                <a:gd name="connsiteX45" fmla="*/ 452773 w 5170228"/>
                <a:gd name="connsiteY45" fmla="*/ 1021014 h 5018287"/>
                <a:gd name="connsiteX46" fmla="*/ 446481 w 5170228"/>
                <a:gd name="connsiteY46" fmla="*/ 988103 h 5018287"/>
                <a:gd name="connsiteX47" fmla="*/ 1730506 w 5170228"/>
                <a:gd name="connsiteY47" fmla="*/ 763 h 5018287"/>
                <a:gd name="connsiteX48" fmla="*/ 1759957 w 5170228"/>
                <a:gd name="connsiteY48" fmla="*/ 18197 h 5018287"/>
                <a:gd name="connsiteX49" fmla="*/ 1746478 w 5170228"/>
                <a:gd name="connsiteY49" fmla="*/ 46259 h 5018287"/>
                <a:gd name="connsiteX50" fmla="*/ 486410 w 5170228"/>
                <a:gd name="connsiteY50" fmla="*/ 1014722 h 5018287"/>
                <a:gd name="connsiteX51" fmla="*/ 466324 w 5170228"/>
                <a:gd name="connsiteY51" fmla="*/ 1025370 h 5018287"/>
                <a:gd name="connsiteX52" fmla="*/ 4340906 w 5170228"/>
                <a:gd name="connsiteY52" fmla="*/ 600911 h 5018287"/>
                <a:gd name="connsiteX53" fmla="*/ 4324209 w 5170228"/>
                <a:gd name="connsiteY53" fmla="*/ 594377 h 5018287"/>
                <a:gd name="connsiteX54" fmla="*/ 3552971 w 5170228"/>
                <a:gd name="connsiteY54" fmla="*/ 94899 h 5018287"/>
                <a:gd name="connsiteX55" fmla="*/ 3539879 w 5170228"/>
                <a:gd name="connsiteY55" fmla="*/ 63285 h 5018287"/>
                <a:gd name="connsiteX56" fmla="*/ 3539903 w 5170228"/>
                <a:gd name="connsiteY56" fmla="*/ 63198 h 5018287"/>
                <a:gd name="connsiteX57" fmla="*/ 3571362 w 5170228"/>
                <a:gd name="connsiteY57" fmla="*/ 50130 h 5018287"/>
                <a:gd name="connsiteX58" fmla="*/ 4357604 w 5170228"/>
                <a:gd name="connsiteY58" fmla="*/ 558320 h 5018287"/>
                <a:gd name="connsiteX59" fmla="*/ 4357749 w 5170228"/>
                <a:gd name="connsiteY59" fmla="*/ 592543 h 5018287"/>
                <a:gd name="connsiteX60" fmla="*/ 4357604 w 5170228"/>
                <a:gd name="connsiteY60" fmla="*/ 592683 h 5018287"/>
                <a:gd name="connsiteX61" fmla="*/ 4340906 w 5170228"/>
                <a:gd name="connsiteY61" fmla="*/ 600911 h 501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170228" h="5018287">
                  <a:moveTo>
                    <a:pt x="2401074" y="5018288"/>
                  </a:moveTo>
                  <a:lnTo>
                    <a:pt x="2399381" y="5018288"/>
                  </a:lnTo>
                  <a:lnTo>
                    <a:pt x="2394541" y="5018288"/>
                  </a:lnTo>
                  <a:cubicBezTo>
                    <a:pt x="1841945" y="4978940"/>
                    <a:pt x="1316966" y="4761580"/>
                    <a:pt x="898286" y="4398781"/>
                  </a:cubicBezTo>
                  <a:cubicBezTo>
                    <a:pt x="887442" y="4390964"/>
                    <a:pt x="884983" y="4375840"/>
                    <a:pt x="892795" y="4364998"/>
                  </a:cubicBezTo>
                  <a:cubicBezTo>
                    <a:pt x="900606" y="4354157"/>
                    <a:pt x="915728" y="4351689"/>
                    <a:pt x="926575" y="4359505"/>
                  </a:cubicBezTo>
                  <a:cubicBezTo>
                    <a:pt x="927707" y="4360328"/>
                    <a:pt x="928770" y="4361248"/>
                    <a:pt x="929745" y="4362239"/>
                  </a:cubicBezTo>
                  <a:cubicBezTo>
                    <a:pt x="1340778" y="4717972"/>
                    <a:pt x="1855932" y="4931073"/>
                    <a:pt x="2398171" y="4969647"/>
                  </a:cubicBezTo>
                  <a:lnTo>
                    <a:pt x="2403010" y="4969647"/>
                  </a:lnTo>
                  <a:cubicBezTo>
                    <a:pt x="2416369" y="4970179"/>
                    <a:pt x="2426775" y="4981456"/>
                    <a:pt x="2426242" y="4994815"/>
                  </a:cubicBezTo>
                  <a:cubicBezTo>
                    <a:pt x="2425710" y="5008172"/>
                    <a:pt x="2414433" y="5018578"/>
                    <a:pt x="2401074" y="5018046"/>
                  </a:cubicBezTo>
                  <a:close/>
                  <a:moveTo>
                    <a:pt x="3322834" y="4916892"/>
                  </a:moveTo>
                  <a:cubicBezTo>
                    <a:pt x="3311798" y="4917376"/>
                    <a:pt x="3301828" y="4910286"/>
                    <a:pt x="3298634" y="4899710"/>
                  </a:cubicBezTo>
                  <a:cubicBezTo>
                    <a:pt x="3294883" y="4886957"/>
                    <a:pt x="3302119" y="4873551"/>
                    <a:pt x="3314848" y="4869703"/>
                  </a:cubicBezTo>
                  <a:cubicBezTo>
                    <a:pt x="3611243" y="4780552"/>
                    <a:pt x="3888812" y="4637848"/>
                    <a:pt x="4133759" y="4448632"/>
                  </a:cubicBezTo>
                  <a:cubicBezTo>
                    <a:pt x="4144818" y="4441130"/>
                    <a:pt x="4159870" y="4444010"/>
                    <a:pt x="4167372" y="4455069"/>
                  </a:cubicBezTo>
                  <a:cubicBezTo>
                    <a:pt x="4174220" y="4465184"/>
                    <a:pt x="4172478" y="4478833"/>
                    <a:pt x="4163282" y="4486867"/>
                  </a:cubicBezTo>
                  <a:cubicBezTo>
                    <a:pt x="3914342" y="4679326"/>
                    <a:pt x="3632176" y="4824426"/>
                    <a:pt x="3330819" y="4914956"/>
                  </a:cubicBezTo>
                  <a:cubicBezTo>
                    <a:pt x="3328278" y="4916045"/>
                    <a:pt x="3325592" y="4916698"/>
                    <a:pt x="3322834" y="4916892"/>
                  </a:cubicBezTo>
                  <a:close/>
                  <a:moveTo>
                    <a:pt x="5101739" y="2938341"/>
                  </a:moveTo>
                  <a:lnTo>
                    <a:pt x="5097383" y="2938341"/>
                  </a:lnTo>
                  <a:cubicBezTo>
                    <a:pt x="5084242" y="2935897"/>
                    <a:pt x="5075555" y="2923264"/>
                    <a:pt x="5077999" y="2910124"/>
                  </a:cubicBezTo>
                  <a:cubicBezTo>
                    <a:pt x="5077999" y="2910100"/>
                    <a:pt x="5078023" y="2910052"/>
                    <a:pt x="5078023" y="2910027"/>
                  </a:cubicBezTo>
                  <a:cubicBezTo>
                    <a:pt x="5095519" y="2816569"/>
                    <a:pt x="5107813" y="2722215"/>
                    <a:pt x="5114806" y="2627377"/>
                  </a:cubicBezTo>
                  <a:cubicBezTo>
                    <a:pt x="5119404" y="2564459"/>
                    <a:pt x="5121824" y="2500814"/>
                    <a:pt x="5121824" y="2437895"/>
                  </a:cubicBezTo>
                  <a:cubicBezTo>
                    <a:pt x="5122526" y="2055713"/>
                    <a:pt x="5035868" y="1678442"/>
                    <a:pt x="4868456" y="1334882"/>
                  </a:cubicBezTo>
                  <a:cubicBezTo>
                    <a:pt x="4862575" y="1322852"/>
                    <a:pt x="4867560" y="1308335"/>
                    <a:pt x="4879588" y="1302455"/>
                  </a:cubicBezTo>
                  <a:cubicBezTo>
                    <a:pt x="4891615" y="1296574"/>
                    <a:pt x="4906134" y="1301557"/>
                    <a:pt x="4912015" y="1313586"/>
                  </a:cubicBezTo>
                  <a:cubicBezTo>
                    <a:pt x="5082694" y="1663777"/>
                    <a:pt x="5170998" y="2048331"/>
                    <a:pt x="5170223" y="2437895"/>
                  </a:cubicBezTo>
                  <a:cubicBezTo>
                    <a:pt x="5170223" y="2501782"/>
                    <a:pt x="5167803" y="2566879"/>
                    <a:pt x="5162964" y="2631491"/>
                  </a:cubicBezTo>
                  <a:cubicBezTo>
                    <a:pt x="5155921" y="2728095"/>
                    <a:pt x="5143459" y="2824240"/>
                    <a:pt x="5125696" y="2919465"/>
                  </a:cubicBezTo>
                  <a:cubicBezTo>
                    <a:pt x="5123180" y="2930621"/>
                    <a:pt x="5113185" y="2938510"/>
                    <a:pt x="5101739" y="2938341"/>
                  </a:cubicBezTo>
                  <a:close/>
                  <a:moveTo>
                    <a:pt x="46221" y="2800404"/>
                  </a:moveTo>
                  <a:cubicBezTo>
                    <a:pt x="33993" y="2800500"/>
                    <a:pt x="23611" y="2791474"/>
                    <a:pt x="22022" y="2779350"/>
                  </a:cubicBezTo>
                  <a:cubicBezTo>
                    <a:pt x="7412" y="2667742"/>
                    <a:pt x="56" y="2555287"/>
                    <a:pt x="0" y="2442735"/>
                  </a:cubicBezTo>
                  <a:cubicBezTo>
                    <a:pt x="0" y="2378848"/>
                    <a:pt x="2420" y="2313752"/>
                    <a:pt x="7260" y="2249139"/>
                  </a:cubicBezTo>
                  <a:cubicBezTo>
                    <a:pt x="17230" y="2112581"/>
                    <a:pt x="38025" y="1977064"/>
                    <a:pt x="69453" y="1843797"/>
                  </a:cubicBezTo>
                  <a:cubicBezTo>
                    <a:pt x="71502" y="1830585"/>
                    <a:pt x="83871" y="1821558"/>
                    <a:pt x="97079" y="1823591"/>
                  </a:cubicBezTo>
                  <a:cubicBezTo>
                    <a:pt x="110284" y="1825648"/>
                    <a:pt x="119328" y="1838014"/>
                    <a:pt x="117278" y="1851227"/>
                  </a:cubicBezTo>
                  <a:cubicBezTo>
                    <a:pt x="117084" y="1852485"/>
                    <a:pt x="116789" y="1853719"/>
                    <a:pt x="116400" y="1854929"/>
                  </a:cubicBezTo>
                  <a:cubicBezTo>
                    <a:pt x="85746" y="1985752"/>
                    <a:pt x="65356" y="2118777"/>
                    <a:pt x="55417" y="2252769"/>
                  </a:cubicBezTo>
                  <a:cubicBezTo>
                    <a:pt x="50819" y="2315688"/>
                    <a:pt x="48399" y="2379574"/>
                    <a:pt x="48399" y="2442251"/>
                  </a:cubicBezTo>
                  <a:cubicBezTo>
                    <a:pt x="48413" y="2552698"/>
                    <a:pt x="55608" y="2663047"/>
                    <a:pt x="69937" y="2772574"/>
                  </a:cubicBezTo>
                  <a:cubicBezTo>
                    <a:pt x="71652" y="2785811"/>
                    <a:pt x="62345" y="2797911"/>
                    <a:pt x="49125" y="2799678"/>
                  </a:cubicBezTo>
                  <a:close/>
                  <a:moveTo>
                    <a:pt x="466324" y="1025370"/>
                  </a:moveTo>
                  <a:cubicBezTo>
                    <a:pt x="461472" y="1025310"/>
                    <a:pt x="456751" y="1023792"/>
                    <a:pt x="452773" y="1021014"/>
                  </a:cubicBezTo>
                  <a:cubicBezTo>
                    <a:pt x="442190" y="1013505"/>
                    <a:pt x="439415" y="998986"/>
                    <a:pt x="446481" y="988103"/>
                  </a:cubicBezTo>
                  <a:cubicBezTo>
                    <a:pt x="758875" y="531074"/>
                    <a:pt x="1208572" y="185285"/>
                    <a:pt x="1730506" y="763"/>
                  </a:cubicBezTo>
                  <a:cubicBezTo>
                    <a:pt x="1743453" y="-2554"/>
                    <a:pt x="1756642" y="5250"/>
                    <a:pt x="1759957" y="18197"/>
                  </a:cubicBezTo>
                  <a:cubicBezTo>
                    <a:pt x="1762885" y="29583"/>
                    <a:pt x="1757198" y="41419"/>
                    <a:pt x="1746478" y="46259"/>
                  </a:cubicBezTo>
                  <a:cubicBezTo>
                    <a:pt x="1234409" y="227339"/>
                    <a:pt x="793146" y="566485"/>
                    <a:pt x="486410" y="1014722"/>
                  </a:cubicBezTo>
                  <a:cubicBezTo>
                    <a:pt x="481902" y="1021392"/>
                    <a:pt x="474373" y="1025382"/>
                    <a:pt x="466324" y="1025370"/>
                  </a:cubicBezTo>
                  <a:close/>
                  <a:moveTo>
                    <a:pt x="4340906" y="600911"/>
                  </a:moveTo>
                  <a:cubicBezTo>
                    <a:pt x="4334712" y="600952"/>
                    <a:pt x="4328734" y="598612"/>
                    <a:pt x="4324209" y="594377"/>
                  </a:cubicBezTo>
                  <a:cubicBezTo>
                    <a:pt x="4099952" y="381968"/>
                    <a:pt x="3838525" y="212654"/>
                    <a:pt x="3552971" y="94899"/>
                  </a:cubicBezTo>
                  <a:cubicBezTo>
                    <a:pt x="3540629" y="89789"/>
                    <a:pt x="3534748" y="75632"/>
                    <a:pt x="3539879" y="63285"/>
                  </a:cubicBezTo>
                  <a:cubicBezTo>
                    <a:pt x="3539879" y="63256"/>
                    <a:pt x="3539903" y="63227"/>
                    <a:pt x="3539903" y="63198"/>
                  </a:cubicBezTo>
                  <a:cubicBezTo>
                    <a:pt x="3545033" y="50948"/>
                    <a:pt x="3559069" y="45119"/>
                    <a:pt x="3571362" y="50130"/>
                  </a:cubicBezTo>
                  <a:cubicBezTo>
                    <a:pt x="3862289" y="170078"/>
                    <a:pt x="4128774" y="342318"/>
                    <a:pt x="4357604" y="558320"/>
                  </a:cubicBezTo>
                  <a:cubicBezTo>
                    <a:pt x="4367090" y="567731"/>
                    <a:pt x="4367163" y="583054"/>
                    <a:pt x="4357749" y="592543"/>
                  </a:cubicBezTo>
                  <a:cubicBezTo>
                    <a:pt x="4357701" y="592589"/>
                    <a:pt x="4357653" y="592637"/>
                    <a:pt x="4357604" y="592683"/>
                  </a:cubicBezTo>
                  <a:cubicBezTo>
                    <a:pt x="4353369" y="597542"/>
                    <a:pt x="4347344" y="600504"/>
                    <a:pt x="4340906" y="600911"/>
                  </a:cubicBezTo>
                  <a:close/>
                </a:path>
              </a:pathLst>
            </a:custGeom>
            <a:solidFill>
              <a:srgbClr val="FF2424"/>
            </a:solidFill>
            <a:ln w="241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9">
              <a:extLst>
                <a:ext uri="{FF2B5EF4-FFF2-40B4-BE49-F238E27FC236}">
                  <a16:creationId xmlns:a16="http://schemas.microsoft.com/office/drawing/2014/main" id="{A001CDC6-9848-440B-8647-F8D0CD7825F4}"/>
                </a:ext>
              </a:extLst>
            </p:cNvPr>
            <p:cNvSpPr/>
            <p:nvPr/>
          </p:nvSpPr>
          <p:spPr>
            <a:xfrm>
              <a:off x="4214591" y="1243301"/>
              <a:ext cx="3762580" cy="4371639"/>
            </a:xfrm>
            <a:custGeom>
              <a:avLst/>
              <a:gdLst>
                <a:gd name="connsiteX0" fmla="*/ 1726289 w 3762580"/>
                <a:gd name="connsiteY0" fmla="*/ 4371640 h 4371639"/>
                <a:gd name="connsiteX1" fmla="*/ 1724353 w 3762580"/>
                <a:gd name="connsiteY1" fmla="*/ 4371640 h 4371639"/>
                <a:gd name="connsiteX2" fmla="*/ 1719998 w 3762580"/>
                <a:gd name="connsiteY2" fmla="*/ 4371640 h 4371639"/>
                <a:gd name="connsiteX3" fmla="*/ 1833 w 3762580"/>
                <a:gd name="connsiteY3" fmla="*/ 3315331 h 4371639"/>
                <a:gd name="connsiteX4" fmla="*/ 14985 w 3762580"/>
                <a:gd name="connsiteY4" fmla="*/ 3283727 h 4371639"/>
                <a:gd name="connsiteX5" fmla="*/ 43214 w 3762580"/>
                <a:gd name="connsiteY5" fmla="*/ 3291132 h 4371639"/>
                <a:gd name="connsiteX6" fmla="*/ 1722417 w 3762580"/>
                <a:gd name="connsiteY6" fmla="*/ 4324209 h 4371639"/>
                <a:gd name="connsiteX7" fmla="*/ 1726773 w 3762580"/>
                <a:gd name="connsiteY7" fmla="*/ 4324209 h 4371639"/>
                <a:gd name="connsiteX8" fmla="*/ 1749037 w 3762580"/>
                <a:gd name="connsiteY8" fmla="*/ 4350102 h 4371639"/>
                <a:gd name="connsiteX9" fmla="*/ 1726289 w 3762580"/>
                <a:gd name="connsiteY9" fmla="*/ 4371640 h 4371639"/>
                <a:gd name="connsiteX10" fmla="*/ 2871894 w 3762580"/>
                <a:gd name="connsiteY10" fmla="*/ 4138114 h 4371639"/>
                <a:gd name="connsiteX11" fmla="*/ 2847597 w 3762580"/>
                <a:gd name="connsiteY11" fmla="*/ 4114012 h 4371639"/>
                <a:gd name="connsiteX12" fmla="*/ 2860762 w 3762580"/>
                <a:gd name="connsiteY12" fmla="*/ 4092377 h 4371639"/>
                <a:gd name="connsiteX13" fmla="*/ 3707744 w 3762580"/>
                <a:gd name="connsiteY13" fmla="*/ 3306136 h 4371639"/>
                <a:gd name="connsiteX14" fmla="*/ 3739349 w 3762580"/>
                <a:gd name="connsiteY14" fmla="*/ 3292996 h 4371639"/>
                <a:gd name="connsiteX15" fmla="*/ 3752489 w 3762580"/>
                <a:gd name="connsiteY15" fmla="*/ 3324576 h 4371639"/>
                <a:gd name="connsiteX16" fmla="*/ 3749125 w 3762580"/>
                <a:gd name="connsiteY16" fmla="*/ 3330335 h 4371639"/>
                <a:gd name="connsiteX17" fmla="*/ 2881815 w 3762580"/>
                <a:gd name="connsiteY17" fmla="*/ 4134243 h 4371639"/>
                <a:gd name="connsiteX18" fmla="*/ 2871894 w 3762580"/>
                <a:gd name="connsiteY18" fmla="*/ 4138114 h 4371639"/>
                <a:gd name="connsiteX19" fmla="*/ 3737994 w 3762580"/>
                <a:gd name="connsiteY19" fmla="*/ 1091397 h 4371639"/>
                <a:gd name="connsiteX20" fmla="*/ 3717182 w 3762580"/>
                <a:gd name="connsiteY20" fmla="*/ 1079540 h 4371639"/>
                <a:gd name="connsiteX21" fmla="*/ 2039189 w 3762580"/>
                <a:gd name="connsiteY21" fmla="*/ 48399 h 4371639"/>
                <a:gd name="connsiteX22" fmla="*/ 2039189 w 3762580"/>
                <a:gd name="connsiteY22" fmla="*/ 24200 h 4371639"/>
                <a:gd name="connsiteX23" fmla="*/ 2042335 w 3762580"/>
                <a:gd name="connsiteY23" fmla="*/ 0 h 4371639"/>
                <a:gd name="connsiteX24" fmla="*/ 3759047 w 3762580"/>
                <a:gd name="connsiteY24" fmla="*/ 1054614 h 4371639"/>
                <a:gd name="connsiteX25" fmla="*/ 3750965 w 3762580"/>
                <a:gd name="connsiteY25" fmla="*/ 1087869 h 4371639"/>
                <a:gd name="connsiteX26" fmla="*/ 3738236 w 3762580"/>
                <a:gd name="connsiteY26" fmla="*/ 1091397 h 4371639"/>
                <a:gd name="connsiteX27" fmla="*/ 35470 w 3762580"/>
                <a:gd name="connsiteY27" fmla="*/ 1074942 h 4371639"/>
                <a:gd name="connsiteX28" fmla="*/ 22886 w 3762580"/>
                <a:gd name="connsiteY28" fmla="*/ 1071312 h 4371639"/>
                <a:gd name="connsiteX29" fmla="*/ 14816 w 3762580"/>
                <a:gd name="connsiteY29" fmla="*/ 1038054 h 4371639"/>
                <a:gd name="connsiteX30" fmla="*/ 14901 w 3762580"/>
                <a:gd name="connsiteY30" fmla="*/ 1037917 h 4371639"/>
                <a:gd name="connsiteX31" fmla="*/ 881969 w 3762580"/>
                <a:gd name="connsiteY31" fmla="*/ 234977 h 4371639"/>
                <a:gd name="connsiteX32" fmla="*/ 914832 w 3762580"/>
                <a:gd name="connsiteY32" fmla="*/ 244541 h 4371639"/>
                <a:gd name="connsiteX33" fmla="*/ 905273 w 3762580"/>
                <a:gd name="connsiteY33" fmla="*/ 277401 h 4371639"/>
                <a:gd name="connsiteX34" fmla="*/ 903990 w 3762580"/>
                <a:gd name="connsiteY34" fmla="*/ 278052 h 4371639"/>
                <a:gd name="connsiteX35" fmla="*/ 55072 w 3762580"/>
                <a:gd name="connsiteY35" fmla="*/ 1063326 h 4371639"/>
                <a:gd name="connsiteX36" fmla="*/ 34502 w 3762580"/>
                <a:gd name="connsiteY36" fmla="*/ 1074942 h 4371639"/>
                <a:gd name="connsiteX37" fmla="*/ 2039915 w 3762580"/>
                <a:gd name="connsiteY37" fmla="*/ 24200 h 4371639"/>
                <a:gd name="connsiteX38" fmla="*/ 2041851 w 3762580"/>
                <a:gd name="connsiteY38" fmla="*/ 0 h 437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762580" h="4371639">
                  <a:moveTo>
                    <a:pt x="1726289" y="4371640"/>
                  </a:moveTo>
                  <a:lnTo>
                    <a:pt x="1724353" y="4371640"/>
                  </a:lnTo>
                  <a:lnTo>
                    <a:pt x="1719998" y="4371640"/>
                  </a:lnTo>
                  <a:cubicBezTo>
                    <a:pt x="1009911" y="4318861"/>
                    <a:pt x="369469" y="3925135"/>
                    <a:pt x="1833" y="3315331"/>
                  </a:cubicBezTo>
                  <a:cubicBezTo>
                    <a:pt x="-3261" y="3302966"/>
                    <a:pt x="2627" y="3288833"/>
                    <a:pt x="14985" y="3283727"/>
                  </a:cubicBezTo>
                  <a:cubicBezTo>
                    <a:pt x="24989" y="3279613"/>
                    <a:pt x="36516" y="3282638"/>
                    <a:pt x="43214" y="3291132"/>
                  </a:cubicBezTo>
                  <a:cubicBezTo>
                    <a:pt x="402519" y="3887214"/>
                    <a:pt x="1028376" y="4272253"/>
                    <a:pt x="1722417" y="4324209"/>
                  </a:cubicBezTo>
                  <a:lnTo>
                    <a:pt x="1726773" y="4324209"/>
                  </a:lnTo>
                  <a:cubicBezTo>
                    <a:pt x="1740059" y="4325249"/>
                    <a:pt x="1750005" y="4336817"/>
                    <a:pt x="1749037" y="4350102"/>
                  </a:cubicBezTo>
                  <a:cubicBezTo>
                    <a:pt x="1747754" y="4361888"/>
                    <a:pt x="1738123" y="4371011"/>
                    <a:pt x="1726289" y="4371640"/>
                  </a:cubicBezTo>
                  <a:close/>
                  <a:moveTo>
                    <a:pt x="2871894" y="4138114"/>
                  </a:moveTo>
                  <a:cubicBezTo>
                    <a:pt x="2858536" y="4138163"/>
                    <a:pt x="2847646" y="4127370"/>
                    <a:pt x="2847597" y="4114012"/>
                  </a:cubicBezTo>
                  <a:cubicBezTo>
                    <a:pt x="2847549" y="4104889"/>
                    <a:pt x="2852655" y="4096540"/>
                    <a:pt x="2860762" y="4092377"/>
                  </a:cubicBezTo>
                  <a:cubicBezTo>
                    <a:pt x="3209574" y="3912551"/>
                    <a:pt x="3502508" y="3640621"/>
                    <a:pt x="3707744" y="3306136"/>
                  </a:cubicBezTo>
                  <a:cubicBezTo>
                    <a:pt x="3712826" y="3293770"/>
                    <a:pt x="3726983" y="3287890"/>
                    <a:pt x="3739349" y="3292996"/>
                  </a:cubicBezTo>
                  <a:cubicBezTo>
                    <a:pt x="3751691" y="3298077"/>
                    <a:pt x="3757595" y="3312234"/>
                    <a:pt x="3752489" y="3324576"/>
                  </a:cubicBezTo>
                  <a:cubicBezTo>
                    <a:pt x="3751642" y="3326633"/>
                    <a:pt x="3750505" y="3328593"/>
                    <a:pt x="3749125" y="3330335"/>
                  </a:cubicBezTo>
                  <a:cubicBezTo>
                    <a:pt x="3538904" y="3672516"/>
                    <a:pt x="3238928" y="3950544"/>
                    <a:pt x="2881815" y="4134243"/>
                  </a:cubicBezTo>
                  <a:cubicBezTo>
                    <a:pt x="2878839" y="4136251"/>
                    <a:pt x="2875451" y="4137582"/>
                    <a:pt x="2871894" y="4138114"/>
                  </a:cubicBezTo>
                  <a:close/>
                  <a:moveTo>
                    <a:pt x="3737994" y="1091397"/>
                  </a:moveTo>
                  <a:cubicBezTo>
                    <a:pt x="3729452" y="1091395"/>
                    <a:pt x="3721538" y="1086889"/>
                    <a:pt x="3717182" y="1079540"/>
                  </a:cubicBezTo>
                  <a:cubicBezTo>
                    <a:pt x="3357674" y="484537"/>
                    <a:pt x="2732432" y="100321"/>
                    <a:pt x="2039189" y="48399"/>
                  </a:cubicBezTo>
                  <a:lnTo>
                    <a:pt x="2039189" y="24200"/>
                  </a:lnTo>
                  <a:lnTo>
                    <a:pt x="2042335" y="0"/>
                  </a:lnTo>
                  <a:cubicBezTo>
                    <a:pt x="2751525" y="53016"/>
                    <a:pt x="3391191" y="445982"/>
                    <a:pt x="3759047" y="1054614"/>
                  </a:cubicBezTo>
                  <a:cubicBezTo>
                    <a:pt x="3765993" y="1066029"/>
                    <a:pt x="3762387" y="1080919"/>
                    <a:pt x="3750965" y="1087869"/>
                  </a:cubicBezTo>
                  <a:cubicBezTo>
                    <a:pt x="3747117" y="1090202"/>
                    <a:pt x="3742713" y="1091424"/>
                    <a:pt x="3738236" y="1091397"/>
                  </a:cubicBezTo>
                  <a:close/>
                  <a:moveTo>
                    <a:pt x="35470" y="1074942"/>
                  </a:moveTo>
                  <a:cubicBezTo>
                    <a:pt x="31022" y="1074910"/>
                    <a:pt x="26669" y="1073654"/>
                    <a:pt x="22886" y="1071312"/>
                  </a:cubicBezTo>
                  <a:cubicBezTo>
                    <a:pt x="11474" y="1064357"/>
                    <a:pt x="7861" y="1049467"/>
                    <a:pt x="14816" y="1038054"/>
                  </a:cubicBezTo>
                  <a:cubicBezTo>
                    <a:pt x="14845" y="1038009"/>
                    <a:pt x="14872" y="1037963"/>
                    <a:pt x="14901" y="1037917"/>
                  </a:cubicBezTo>
                  <a:cubicBezTo>
                    <a:pt x="225313" y="696225"/>
                    <a:pt x="525147" y="418567"/>
                    <a:pt x="881969" y="234977"/>
                  </a:cubicBezTo>
                  <a:cubicBezTo>
                    <a:pt x="893681" y="228545"/>
                    <a:pt x="908395" y="232826"/>
                    <a:pt x="914832" y="244541"/>
                  </a:cubicBezTo>
                  <a:cubicBezTo>
                    <a:pt x="921269" y="256256"/>
                    <a:pt x="916985" y="270967"/>
                    <a:pt x="905273" y="277401"/>
                  </a:cubicBezTo>
                  <a:cubicBezTo>
                    <a:pt x="904837" y="277631"/>
                    <a:pt x="904426" y="277847"/>
                    <a:pt x="903990" y="278052"/>
                  </a:cubicBezTo>
                  <a:cubicBezTo>
                    <a:pt x="554721" y="457526"/>
                    <a:pt x="261167" y="729073"/>
                    <a:pt x="55072" y="1063326"/>
                  </a:cubicBezTo>
                  <a:cubicBezTo>
                    <a:pt x="50699" y="1070509"/>
                    <a:pt x="42911" y="1074906"/>
                    <a:pt x="34502" y="1074942"/>
                  </a:cubicBezTo>
                  <a:close/>
                  <a:moveTo>
                    <a:pt x="2039915" y="24200"/>
                  </a:moveTo>
                  <a:lnTo>
                    <a:pt x="2041851" y="0"/>
                  </a:lnTo>
                  <a:close/>
                </a:path>
              </a:pathLst>
            </a:custGeom>
            <a:solidFill>
              <a:srgbClr val="FF2424"/>
            </a:solidFill>
            <a:ln w="241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75">
              <a:extLst>
                <a:ext uri="{FF2B5EF4-FFF2-40B4-BE49-F238E27FC236}">
                  <a16:creationId xmlns:a16="http://schemas.microsoft.com/office/drawing/2014/main" id="{3459ECA8-0F44-491E-B90D-A99127B97128}"/>
                </a:ext>
              </a:extLst>
            </p:cNvPr>
            <p:cNvSpPr/>
            <p:nvPr/>
          </p:nvSpPr>
          <p:spPr>
            <a:xfrm>
              <a:off x="3303619" y="2120533"/>
              <a:ext cx="1536185" cy="2527397"/>
            </a:xfrm>
            <a:custGeom>
              <a:avLst/>
              <a:gdLst>
                <a:gd name="connsiteX0" fmla="*/ 1035981 w 1536185"/>
                <a:gd name="connsiteY0" fmla="*/ 1771887 h 2527397"/>
                <a:gd name="connsiteX1" fmla="*/ 503592 w 1536185"/>
                <a:gd name="connsiteY1" fmla="*/ 1771887 h 2527397"/>
                <a:gd name="connsiteX2" fmla="*/ 503592 w 1536185"/>
                <a:gd name="connsiteY2" fmla="*/ 1509565 h 2527397"/>
                <a:gd name="connsiteX3" fmla="*/ 540375 w 1536185"/>
                <a:gd name="connsiteY3" fmla="*/ 1294431 h 2527397"/>
                <a:gd name="connsiteX4" fmla="*/ 695978 w 1536185"/>
                <a:gd name="connsiteY4" fmla="*/ 1100835 h 2527397"/>
                <a:gd name="connsiteX5" fmla="*/ 933859 w 1536185"/>
                <a:gd name="connsiteY5" fmla="*/ 856178 h 2527397"/>
                <a:gd name="connsiteX6" fmla="*/ 930229 w 1536185"/>
                <a:gd name="connsiteY6" fmla="*/ 527307 h 2527397"/>
                <a:gd name="connsiteX7" fmla="*/ 783822 w 1536185"/>
                <a:gd name="connsiteY7" fmla="*/ 461484 h 2527397"/>
                <a:gd name="connsiteX8" fmla="*/ 631849 w 1536185"/>
                <a:gd name="connsiteY8" fmla="*/ 540375 h 2527397"/>
                <a:gd name="connsiteX9" fmla="*/ 556589 w 1536185"/>
                <a:gd name="connsiteY9" fmla="*/ 748491 h 2527397"/>
                <a:gd name="connsiteX10" fmla="*/ 0 w 1536185"/>
                <a:gd name="connsiteY10" fmla="*/ 748491 h 2527397"/>
                <a:gd name="connsiteX11" fmla="*/ 255305 w 1536185"/>
                <a:gd name="connsiteY11" fmla="*/ 199404 h 2527397"/>
                <a:gd name="connsiteX12" fmla="*/ 799068 w 1536185"/>
                <a:gd name="connsiteY12" fmla="*/ 0 h 2527397"/>
                <a:gd name="connsiteX13" fmla="*/ 1331456 w 1536185"/>
                <a:gd name="connsiteY13" fmla="*/ 178350 h 2527397"/>
                <a:gd name="connsiteX14" fmla="*/ 1536184 w 1536185"/>
                <a:gd name="connsiteY14" fmla="*/ 671536 h 2527397"/>
                <a:gd name="connsiteX15" fmla="*/ 1501095 w 1536185"/>
                <a:gd name="connsiteY15" fmla="*/ 879410 h 2527397"/>
                <a:gd name="connsiteX16" fmla="*/ 1452696 w 1536185"/>
                <a:gd name="connsiteY16" fmla="*/ 977418 h 2527397"/>
                <a:gd name="connsiteX17" fmla="*/ 1387357 w 1536185"/>
                <a:gd name="connsiteY17" fmla="*/ 1066472 h 2527397"/>
                <a:gd name="connsiteX18" fmla="*/ 1319357 w 1536185"/>
                <a:gd name="connsiteY18" fmla="*/ 1143426 h 2527397"/>
                <a:gd name="connsiteX19" fmla="*/ 1160124 w 1536185"/>
                <a:gd name="connsiteY19" fmla="*/ 1300723 h 2527397"/>
                <a:gd name="connsiteX20" fmla="*/ 1060422 w 1536185"/>
                <a:gd name="connsiteY20" fmla="*/ 1421721 h 2527397"/>
                <a:gd name="connsiteX21" fmla="*/ 1036223 w 1536185"/>
                <a:gd name="connsiteY21" fmla="*/ 1563530 h 2527397"/>
                <a:gd name="connsiteX22" fmla="*/ 558524 w 1536185"/>
                <a:gd name="connsiteY22" fmla="*/ 2438100 h 2527397"/>
                <a:gd name="connsiteX23" fmla="*/ 556794 w 1536185"/>
                <a:gd name="connsiteY23" fmla="*/ 2002775 h 2527397"/>
                <a:gd name="connsiteX24" fmla="*/ 776320 w 1536185"/>
                <a:gd name="connsiteY24" fmla="*/ 1911760 h 2527397"/>
                <a:gd name="connsiteX25" fmla="*/ 1083133 w 1536185"/>
                <a:gd name="connsiteY25" fmla="*/ 2220570 h 2527397"/>
                <a:gd name="connsiteX26" fmla="*/ 774316 w 1536185"/>
                <a:gd name="connsiteY26" fmla="*/ 2527396 h 2527397"/>
                <a:gd name="connsiteX27" fmla="*/ 558524 w 1536185"/>
                <a:gd name="connsiteY27" fmla="*/ 2438100 h 252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36185" h="2527397">
                  <a:moveTo>
                    <a:pt x="1035981" y="1771887"/>
                  </a:moveTo>
                  <a:lnTo>
                    <a:pt x="503592" y="1771887"/>
                  </a:lnTo>
                  <a:lnTo>
                    <a:pt x="503592" y="1509565"/>
                  </a:lnTo>
                  <a:cubicBezTo>
                    <a:pt x="503592" y="1414050"/>
                    <a:pt x="515853" y="1342346"/>
                    <a:pt x="540375" y="1294431"/>
                  </a:cubicBezTo>
                  <a:cubicBezTo>
                    <a:pt x="564896" y="1246516"/>
                    <a:pt x="616765" y="1181976"/>
                    <a:pt x="695978" y="1100835"/>
                  </a:cubicBezTo>
                  <a:lnTo>
                    <a:pt x="933859" y="856178"/>
                  </a:lnTo>
                  <a:cubicBezTo>
                    <a:pt x="1005189" y="757711"/>
                    <a:pt x="1003715" y="624178"/>
                    <a:pt x="930229" y="527307"/>
                  </a:cubicBezTo>
                  <a:cubicBezTo>
                    <a:pt x="894193" y="483966"/>
                    <a:pt x="840166" y="459670"/>
                    <a:pt x="783822" y="461484"/>
                  </a:cubicBezTo>
                  <a:cubicBezTo>
                    <a:pt x="723335" y="461460"/>
                    <a:pt x="666626" y="490887"/>
                    <a:pt x="631849" y="540375"/>
                  </a:cubicBezTo>
                  <a:cubicBezTo>
                    <a:pt x="587690" y="601285"/>
                    <a:pt x="561605" y="673424"/>
                    <a:pt x="556589" y="748491"/>
                  </a:cubicBezTo>
                  <a:lnTo>
                    <a:pt x="0" y="748491"/>
                  </a:lnTo>
                  <a:cubicBezTo>
                    <a:pt x="25651" y="515207"/>
                    <a:pt x="110754" y="332186"/>
                    <a:pt x="255305" y="199404"/>
                  </a:cubicBezTo>
                  <a:cubicBezTo>
                    <a:pt x="399856" y="66628"/>
                    <a:pt x="581110" y="162"/>
                    <a:pt x="799068" y="0"/>
                  </a:cubicBezTo>
                  <a:cubicBezTo>
                    <a:pt x="1017185" y="0"/>
                    <a:pt x="1194650" y="59451"/>
                    <a:pt x="1331456" y="178350"/>
                  </a:cubicBezTo>
                  <a:cubicBezTo>
                    <a:pt x="1468264" y="297242"/>
                    <a:pt x="1536506" y="461654"/>
                    <a:pt x="1536184" y="671536"/>
                  </a:cubicBezTo>
                  <a:cubicBezTo>
                    <a:pt x="1536184" y="764704"/>
                    <a:pt x="1524327" y="834157"/>
                    <a:pt x="1501095" y="879410"/>
                  </a:cubicBezTo>
                  <a:cubicBezTo>
                    <a:pt x="1477864" y="924663"/>
                    <a:pt x="1461408" y="957574"/>
                    <a:pt x="1452696" y="977418"/>
                  </a:cubicBezTo>
                  <a:cubicBezTo>
                    <a:pt x="1434411" y="1009506"/>
                    <a:pt x="1412486" y="1039393"/>
                    <a:pt x="1387357" y="1066472"/>
                  </a:cubicBezTo>
                  <a:cubicBezTo>
                    <a:pt x="1353720" y="1106159"/>
                    <a:pt x="1330973" y="1131569"/>
                    <a:pt x="1319357" y="1143426"/>
                  </a:cubicBezTo>
                  <a:cubicBezTo>
                    <a:pt x="1263214" y="1199400"/>
                    <a:pt x="1210137" y="1251840"/>
                    <a:pt x="1160124" y="1300723"/>
                  </a:cubicBezTo>
                  <a:cubicBezTo>
                    <a:pt x="1121100" y="1335909"/>
                    <a:pt x="1087504" y="1376685"/>
                    <a:pt x="1060422" y="1421721"/>
                  </a:cubicBezTo>
                  <a:cubicBezTo>
                    <a:pt x="1041752" y="1466562"/>
                    <a:pt x="1033478" y="1515034"/>
                    <a:pt x="1036223" y="1563530"/>
                  </a:cubicBezTo>
                  <a:close/>
                  <a:moveTo>
                    <a:pt x="558524" y="2438100"/>
                  </a:moveTo>
                  <a:cubicBezTo>
                    <a:pt x="437837" y="2318360"/>
                    <a:pt x="437062" y="2123482"/>
                    <a:pt x="556794" y="2002775"/>
                  </a:cubicBezTo>
                  <a:cubicBezTo>
                    <a:pt x="614834" y="1944285"/>
                    <a:pt x="693911" y="1911495"/>
                    <a:pt x="776320" y="1911760"/>
                  </a:cubicBezTo>
                  <a:cubicBezTo>
                    <a:pt x="946321" y="1912317"/>
                    <a:pt x="1083688" y="2050569"/>
                    <a:pt x="1083133" y="2220570"/>
                  </a:cubicBezTo>
                  <a:cubicBezTo>
                    <a:pt x="1082579" y="2390572"/>
                    <a:pt x="944318" y="2527953"/>
                    <a:pt x="774316" y="2527396"/>
                  </a:cubicBezTo>
                  <a:cubicBezTo>
                    <a:pt x="693449" y="2527130"/>
                    <a:pt x="615933" y="2495065"/>
                    <a:pt x="558524" y="2438100"/>
                  </a:cubicBezTo>
                  <a:close/>
                </a:path>
              </a:pathLst>
            </a:custGeom>
            <a:solidFill>
              <a:srgbClr val="FF2424"/>
            </a:solidFill>
            <a:ln w="24176" cap="flat">
              <a:noFill/>
              <a:prstDash val="solid"/>
              <a:miter/>
            </a:ln>
            <a:effectLst>
              <a:outerShdw blurRad="50800" dist="38100" dir="8100000" sx="102000" sy="102000" algn="tr" rotWithShape="0">
                <a:schemeClr val="bg1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76">
              <a:extLst>
                <a:ext uri="{FF2B5EF4-FFF2-40B4-BE49-F238E27FC236}">
                  <a16:creationId xmlns:a16="http://schemas.microsoft.com/office/drawing/2014/main" id="{B6BC867A-2E87-4112-9BAE-545C476C3B1F}"/>
                </a:ext>
              </a:extLst>
            </p:cNvPr>
            <p:cNvSpPr/>
            <p:nvPr/>
          </p:nvSpPr>
          <p:spPr>
            <a:xfrm>
              <a:off x="3277000" y="2096333"/>
              <a:ext cx="1586761" cy="2575606"/>
            </a:xfrm>
            <a:custGeom>
              <a:avLst/>
              <a:gdLst>
                <a:gd name="connsiteX0" fmla="*/ 803907 w 1586761"/>
                <a:gd name="connsiteY0" fmla="*/ 2575553 h 2575606"/>
                <a:gd name="connsiteX1" fmla="*/ 568204 w 1586761"/>
                <a:gd name="connsiteY1" fmla="*/ 2478755 h 2575606"/>
                <a:gd name="connsiteX2" fmla="*/ 568204 w 1586761"/>
                <a:gd name="connsiteY2" fmla="*/ 2478755 h 2575606"/>
                <a:gd name="connsiteX3" fmla="*/ 566326 w 1586761"/>
                <a:gd name="connsiteY3" fmla="*/ 2009212 h 2575606"/>
                <a:gd name="connsiteX4" fmla="*/ 803907 w 1586761"/>
                <a:gd name="connsiteY4" fmla="*/ 1911034 h 2575606"/>
                <a:gd name="connsiteX5" fmla="*/ 1144767 w 1586761"/>
                <a:gd name="connsiteY5" fmla="*/ 2233977 h 2575606"/>
                <a:gd name="connsiteX6" fmla="*/ 821832 w 1586761"/>
                <a:gd name="connsiteY6" fmla="*/ 2574827 h 2575606"/>
                <a:gd name="connsiteX7" fmla="*/ 803907 w 1586761"/>
                <a:gd name="connsiteY7" fmla="*/ 2574827 h 2575606"/>
                <a:gd name="connsiteX8" fmla="*/ 803907 w 1586761"/>
                <a:gd name="connsiteY8" fmla="*/ 1960159 h 2575606"/>
                <a:gd name="connsiteX9" fmla="*/ 521119 w 1586761"/>
                <a:gd name="connsiteY9" fmla="*/ 2247020 h 2575606"/>
                <a:gd name="connsiteX10" fmla="*/ 602326 w 1586761"/>
                <a:gd name="connsiteY10" fmla="*/ 2444149 h 2575606"/>
                <a:gd name="connsiteX11" fmla="*/ 602326 w 1586761"/>
                <a:gd name="connsiteY11" fmla="*/ 2444149 h 2575606"/>
                <a:gd name="connsiteX12" fmla="*/ 1005247 w 1586761"/>
                <a:gd name="connsiteY12" fmla="*/ 2444149 h 2575606"/>
                <a:gd name="connsiteX13" fmla="*/ 1004896 w 1586761"/>
                <a:gd name="connsiteY13" fmla="*/ 2043043 h 2575606"/>
                <a:gd name="connsiteX14" fmla="*/ 803907 w 1586761"/>
                <a:gd name="connsiteY14" fmla="*/ 1960159 h 2575606"/>
                <a:gd name="connsiteX15" fmla="*/ 1086800 w 1586761"/>
                <a:gd name="connsiteY15" fmla="*/ 1820286 h 2575606"/>
                <a:gd name="connsiteX16" fmla="*/ 506012 w 1586761"/>
                <a:gd name="connsiteY16" fmla="*/ 1820286 h 2575606"/>
                <a:gd name="connsiteX17" fmla="*/ 506012 w 1586761"/>
                <a:gd name="connsiteY17" fmla="*/ 1533764 h 2575606"/>
                <a:gd name="connsiteX18" fmla="*/ 545457 w 1586761"/>
                <a:gd name="connsiteY18" fmla="*/ 1307741 h 2575606"/>
                <a:gd name="connsiteX19" fmla="*/ 705173 w 1586761"/>
                <a:gd name="connsiteY19" fmla="*/ 1107611 h 2575606"/>
                <a:gd name="connsiteX20" fmla="*/ 943055 w 1586761"/>
                <a:gd name="connsiteY20" fmla="*/ 862954 h 2575606"/>
                <a:gd name="connsiteX21" fmla="*/ 938457 w 1586761"/>
                <a:gd name="connsiteY21" fmla="*/ 566510 h 2575606"/>
                <a:gd name="connsiteX22" fmla="*/ 810441 w 1586761"/>
                <a:gd name="connsiteY22" fmla="*/ 509883 h 2575606"/>
                <a:gd name="connsiteX23" fmla="*/ 677586 w 1586761"/>
                <a:gd name="connsiteY23" fmla="*/ 579336 h 2575606"/>
                <a:gd name="connsiteX24" fmla="*/ 607165 w 1586761"/>
                <a:gd name="connsiteY24" fmla="*/ 775110 h 2575606"/>
                <a:gd name="connsiteX25" fmla="*/ 604987 w 1586761"/>
                <a:gd name="connsiteY25" fmla="*/ 796648 h 2575606"/>
                <a:gd name="connsiteX26" fmla="*/ 0 w 1586761"/>
                <a:gd name="connsiteY26" fmla="*/ 796648 h 2575606"/>
                <a:gd name="connsiteX27" fmla="*/ 3146 w 1586761"/>
                <a:gd name="connsiteY27" fmla="*/ 770028 h 2575606"/>
                <a:gd name="connsiteX28" fmla="*/ 266194 w 1586761"/>
                <a:gd name="connsiteY28" fmla="*/ 205696 h 2575606"/>
                <a:gd name="connsiteX29" fmla="*/ 826171 w 1586761"/>
                <a:gd name="connsiteY29" fmla="*/ 0 h 2575606"/>
                <a:gd name="connsiteX30" fmla="*/ 1373806 w 1586761"/>
                <a:gd name="connsiteY30" fmla="*/ 184158 h 2575606"/>
                <a:gd name="connsiteX31" fmla="*/ 1586761 w 1586761"/>
                <a:gd name="connsiteY31" fmla="*/ 695736 h 2575606"/>
                <a:gd name="connsiteX32" fmla="*/ 1549010 w 1586761"/>
                <a:gd name="connsiteY32" fmla="*/ 914741 h 2575606"/>
                <a:gd name="connsiteX33" fmla="*/ 1500611 w 1586761"/>
                <a:gd name="connsiteY33" fmla="*/ 1011539 h 2575606"/>
                <a:gd name="connsiteX34" fmla="*/ 1432368 w 1586761"/>
                <a:gd name="connsiteY34" fmla="*/ 1106159 h 2575606"/>
                <a:gd name="connsiteX35" fmla="*/ 1362916 w 1586761"/>
                <a:gd name="connsiteY35" fmla="*/ 1184323 h 2575606"/>
                <a:gd name="connsiteX36" fmla="*/ 1203683 w 1586761"/>
                <a:gd name="connsiteY36" fmla="*/ 1341862 h 2575606"/>
                <a:gd name="connsiteX37" fmla="*/ 1108579 w 1586761"/>
                <a:gd name="connsiteY37" fmla="*/ 1456326 h 2575606"/>
                <a:gd name="connsiteX38" fmla="*/ 1086800 w 1586761"/>
                <a:gd name="connsiteY38" fmla="*/ 1587003 h 2575606"/>
                <a:gd name="connsiteX39" fmla="*/ 554411 w 1586761"/>
                <a:gd name="connsiteY39" fmla="*/ 1771887 h 2575606"/>
                <a:gd name="connsiteX40" fmla="*/ 1038401 w 1586761"/>
                <a:gd name="connsiteY40" fmla="*/ 1771887 h 2575606"/>
                <a:gd name="connsiteX41" fmla="*/ 1038401 w 1586761"/>
                <a:gd name="connsiteY41" fmla="*/ 1586277 h 2575606"/>
                <a:gd name="connsiteX42" fmla="*/ 1065504 w 1586761"/>
                <a:gd name="connsiteY42" fmla="*/ 1433337 h 2575606"/>
                <a:gd name="connsiteX43" fmla="*/ 1169804 w 1586761"/>
                <a:gd name="connsiteY43" fmla="*/ 1306531 h 2575606"/>
                <a:gd name="connsiteX44" fmla="*/ 1328795 w 1586761"/>
                <a:gd name="connsiteY44" fmla="*/ 1149476 h 2575606"/>
                <a:gd name="connsiteX45" fmla="*/ 1395585 w 1586761"/>
                <a:gd name="connsiteY45" fmla="*/ 1073974 h 2575606"/>
                <a:gd name="connsiteX46" fmla="*/ 1456810 w 1586761"/>
                <a:gd name="connsiteY46" fmla="*/ 990244 h 2575606"/>
                <a:gd name="connsiteX47" fmla="*/ 1505209 w 1586761"/>
                <a:gd name="connsiteY47" fmla="*/ 891510 h 2575606"/>
                <a:gd name="connsiteX48" fmla="*/ 1537636 w 1586761"/>
                <a:gd name="connsiteY48" fmla="*/ 694526 h 2575606"/>
                <a:gd name="connsiteX49" fmla="*/ 1341136 w 1586761"/>
                <a:gd name="connsiteY49" fmla="*/ 219489 h 2575606"/>
                <a:gd name="connsiteX50" fmla="*/ 825445 w 1586761"/>
                <a:gd name="connsiteY50" fmla="*/ 47189 h 2575606"/>
                <a:gd name="connsiteX51" fmla="*/ 298138 w 1586761"/>
                <a:gd name="connsiteY51" fmla="*/ 240785 h 2575606"/>
                <a:gd name="connsiteX52" fmla="*/ 53723 w 1586761"/>
                <a:gd name="connsiteY52" fmla="*/ 748974 h 2575606"/>
                <a:gd name="connsiteX53" fmla="*/ 561912 w 1586761"/>
                <a:gd name="connsiteY53" fmla="*/ 748974 h 2575606"/>
                <a:gd name="connsiteX54" fmla="*/ 639351 w 1586761"/>
                <a:gd name="connsiteY54" fmla="*/ 550297 h 2575606"/>
                <a:gd name="connsiteX55" fmla="*/ 810441 w 1586761"/>
                <a:gd name="connsiteY55" fmla="*/ 461484 h 2575606"/>
                <a:gd name="connsiteX56" fmla="*/ 975966 w 1586761"/>
                <a:gd name="connsiteY56" fmla="*/ 536745 h 2575606"/>
                <a:gd name="connsiteX57" fmla="*/ 979838 w 1586761"/>
                <a:gd name="connsiteY57" fmla="*/ 895382 h 2575606"/>
                <a:gd name="connsiteX58" fmla="*/ 740747 w 1586761"/>
                <a:gd name="connsiteY58" fmla="*/ 1141491 h 2575606"/>
                <a:gd name="connsiteX59" fmla="*/ 589258 w 1586761"/>
                <a:gd name="connsiteY59" fmla="*/ 1329763 h 2575606"/>
                <a:gd name="connsiteX60" fmla="*/ 555137 w 1586761"/>
                <a:gd name="connsiteY60" fmla="*/ 1533764 h 257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6761" h="2575606">
                  <a:moveTo>
                    <a:pt x="803907" y="2575553"/>
                  </a:moveTo>
                  <a:cubicBezTo>
                    <a:pt x="715352" y="2577174"/>
                    <a:pt x="630061" y="2542133"/>
                    <a:pt x="568204" y="2478755"/>
                  </a:cubicBezTo>
                  <a:lnTo>
                    <a:pt x="568204" y="2478755"/>
                  </a:lnTo>
                  <a:cubicBezTo>
                    <a:pt x="438025" y="2349602"/>
                    <a:pt x="437186" y="2139405"/>
                    <a:pt x="566326" y="2009212"/>
                  </a:cubicBezTo>
                  <a:cubicBezTo>
                    <a:pt x="629124" y="1945906"/>
                    <a:pt x="714744" y="1910526"/>
                    <a:pt x="803907" y="1911034"/>
                  </a:cubicBezTo>
                  <a:cubicBezTo>
                    <a:pt x="987209" y="1906074"/>
                    <a:pt x="1139816" y="2050666"/>
                    <a:pt x="1144767" y="2233977"/>
                  </a:cubicBezTo>
                  <a:cubicBezTo>
                    <a:pt x="1149716" y="2417264"/>
                    <a:pt x="1005134" y="2569866"/>
                    <a:pt x="821832" y="2574827"/>
                  </a:cubicBezTo>
                  <a:cubicBezTo>
                    <a:pt x="815860" y="2574996"/>
                    <a:pt x="809882" y="2574996"/>
                    <a:pt x="803907" y="2574827"/>
                  </a:cubicBezTo>
                  <a:close/>
                  <a:moveTo>
                    <a:pt x="803907" y="1960159"/>
                  </a:moveTo>
                  <a:cubicBezTo>
                    <a:pt x="646606" y="1961273"/>
                    <a:pt x="519996" y="2089700"/>
                    <a:pt x="521119" y="2247020"/>
                  </a:cubicBezTo>
                  <a:cubicBezTo>
                    <a:pt x="521644" y="2320756"/>
                    <a:pt x="550756" y="2391419"/>
                    <a:pt x="602326" y="2444149"/>
                  </a:cubicBezTo>
                  <a:lnTo>
                    <a:pt x="602326" y="2444149"/>
                  </a:lnTo>
                  <a:cubicBezTo>
                    <a:pt x="714377" y="2553483"/>
                    <a:pt x="893196" y="2553483"/>
                    <a:pt x="1005247" y="2444149"/>
                  </a:cubicBezTo>
                  <a:cubicBezTo>
                    <a:pt x="1115909" y="2333292"/>
                    <a:pt x="1115752" y="2153707"/>
                    <a:pt x="1004896" y="2043043"/>
                  </a:cubicBezTo>
                  <a:cubicBezTo>
                    <a:pt x="951570" y="1989828"/>
                    <a:pt x="879255" y="1959990"/>
                    <a:pt x="803907" y="1960159"/>
                  </a:cubicBezTo>
                  <a:close/>
                  <a:moveTo>
                    <a:pt x="1086800" y="1820286"/>
                  </a:moveTo>
                  <a:lnTo>
                    <a:pt x="506012" y="1820286"/>
                  </a:lnTo>
                  <a:lnTo>
                    <a:pt x="506012" y="1533764"/>
                  </a:lnTo>
                  <a:cubicBezTo>
                    <a:pt x="506012" y="1433337"/>
                    <a:pt x="518837" y="1359286"/>
                    <a:pt x="545457" y="1307741"/>
                  </a:cubicBezTo>
                  <a:cubicBezTo>
                    <a:pt x="572076" y="1256196"/>
                    <a:pt x="623621" y="1191825"/>
                    <a:pt x="705173" y="1107611"/>
                  </a:cubicBezTo>
                  <a:lnTo>
                    <a:pt x="943055" y="862954"/>
                  </a:lnTo>
                  <a:cubicBezTo>
                    <a:pt x="1005683" y="773513"/>
                    <a:pt x="1003827" y="653967"/>
                    <a:pt x="938457" y="566510"/>
                  </a:cubicBezTo>
                  <a:cubicBezTo>
                    <a:pt x="906813" y="528880"/>
                    <a:pt x="859566" y="507996"/>
                    <a:pt x="810441" y="509883"/>
                  </a:cubicBezTo>
                  <a:cubicBezTo>
                    <a:pt x="757430" y="509787"/>
                    <a:pt x="707753" y="535753"/>
                    <a:pt x="677586" y="579336"/>
                  </a:cubicBezTo>
                  <a:cubicBezTo>
                    <a:pt x="636411" y="636810"/>
                    <a:pt x="612030" y="704593"/>
                    <a:pt x="607165" y="775110"/>
                  </a:cubicBezTo>
                  <a:lnTo>
                    <a:pt x="604987" y="796648"/>
                  </a:lnTo>
                  <a:lnTo>
                    <a:pt x="0" y="796648"/>
                  </a:lnTo>
                  <a:lnTo>
                    <a:pt x="3146" y="770028"/>
                  </a:lnTo>
                  <a:cubicBezTo>
                    <a:pt x="29281" y="531905"/>
                    <a:pt x="117852" y="341939"/>
                    <a:pt x="266194" y="205696"/>
                  </a:cubicBezTo>
                  <a:cubicBezTo>
                    <a:pt x="414537" y="69453"/>
                    <a:pt x="603052" y="0"/>
                    <a:pt x="826171" y="0"/>
                  </a:cubicBezTo>
                  <a:cubicBezTo>
                    <a:pt x="1049290" y="0"/>
                    <a:pt x="1233449" y="61951"/>
                    <a:pt x="1373806" y="184158"/>
                  </a:cubicBezTo>
                  <a:cubicBezTo>
                    <a:pt x="1514163" y="306366"/>
                    <a:pt x="1586761" y="479392"/>
                    <a:pt x="1586761" y="695736"/>
                  </a:cubicBezTo>
                  <a:cubicBezTo>
                    <a:pt x="1586761" y="792534"/>
                    <a:pt x="1574420" y="865132"/>
                    <a:pt x="1549010" y="914741"/>
                  </a:cubicBezTo>
                  <a:cubicBezTo>
                    <a:pt x="1523601" y="964350"/>
                    <a:pt x="1509565" y="992663"/>
                    <a:pt x="1500611" y="1011539"/>
                  </a:cubicBezTo>
                  <a:cubicBezTo>
                    <a:pt x="1481685" y="1045660"/>
                    <a:pt x="1458777" y="1077434"/>
                    <a:pt x="1432368" y="1106159"/>
                  </a:cubicBezTo>
                  <a:cubicBezTo>
                    <a:pt x="1398005" y="1146330"/>
                    <a:pt x="1375258" y="1171982"/>
                    <a:pt x="1362916" y="1184323"/>
                  </a:cubicBezTo>
                  <a:cubicBezTo>
                    <a:pt x="1306935" y="1240466"/>
                    <a:pt x="1253856" y="1292979"/>
                    <a:pt x="1203683" y="1341862"/>
                  </a:cubicBezTo>
                  <a:cubicBezTo>
                    <a:pt x="1166629" y="1375234"/>
                    <a:pt x="1134596" y="1413783"/>
                    <a:pt x="1108579" y="1456326"/>
                  </a:cubicBezTo>
                  <a:cubicBezTo>
                    <a:pt x="1091586" y="1497683"/>
                    <a:pt x="1084143" y="1542355"/>
                    <a:pt x="1086800" y="1587003"/>
                  </a:cubicBezTo>
                  <a:close/>
                  <a:moveTo>
                    <a:pt x="554411" y="1771887"/>
                  </a:moveTo>
                  <a:lnTo>
                    <a:pt x="1038401" y="1771887"/>
                  </a:lnTo>
                  <a:lnTo>
                    <a:pt x="1038401" y="1586277"/>
                  </a:lnTo>
                  <a:cubicBezTo>
                    <a:pt x="1035530" y="1533885"/>
                    <a:pt x="1044806" y="1481542"/>
                    <a:pt x="1065504" y="1433337"/>
                  </a:cubicBezTo>
                  <a:cubicBezTo>
                    <a:pt x="1093810" y="1386148"/>
                    <a:pt x="1128960" y="1343411"/>
                    <a:pt x="1169804" y="1306531"/>
                  </a:cubicBezTo>
                  <a:cubicBezTo>
                    <a:pt x="1219977" y="1258132"/>
                    <a:pt x="1272974" y="1205789"/>
                    <a:pt x="1328795" y="1149476"/>
                  </a:cubicBezTo>
                  <a:cubicBezTo>
                    <a:pt x="1339926" y="1138103"/>
                    <a:pt x="1362432" y="1112693"/>
                    <a:pt x="1395585" y="1073974"/>
                  </a:cubicBezTo>
                  <a:cubicBezTo>
                    <a:pt x="1419255" y="1048613"/>
                    <a:pt x="1439810" y="1020493"/>
                    <a:pt x="1456810" y="990244"/>
                  </a:cubicBezTo>
                  <a:cubicBezTo>
                    <a:pt x="1466248" y="970400"/>
                    <a:pt x="1482219" y="937973"/>
                    <a:pt x="1505209" y="891510"/>
                  </a:cubicBezTo>
                  <a:cubicBezTo>
                    <a:pt x="1526746" y="849644"/>
                    <a:pt x="1537636" y="783338"/>
                    <a:pt x="1537636" y="694526"/>
                  </a:cubicBezTo>
                  <a:cubicBezTo>
                    <a:pt x="1537636" y="492944"/>
                    <a:pt x="1471572" y="332985"/>
                    <a:pt x="1341136" y="219489"/>
                  </a:cubicBezTo>
                  <a:cubicBezTo>
                    <a:pt x="1210701" y="105994"/>
                    <a:pt x="1036465" y="47189"/>
                    <a:pt x="825445" y="47189"/>
                  </a:cubicBezTo>
                  <a:cubicBezTo>
                    <a:pt x="614425" y="47189"/>
                    <a:pt x="438253" y="112044"/>
                    <a:pt x="298138" y="240785"/>
                  </a:cubicBezTo>
                  <a:cubicBezTo>
                    <a:pt x="164315" y="363961"/>
                    <a:pt x="82036" y="534325"/>
                    <a:pt x="53723" y="748974"/>
                  </a:cubicBezTo>
                  <a:lnTo>
                    <a:pt x="561912" y="748974"/>
                  </a:lnTo>
                  <a:cubicBezTo>
                    <a:pt x="569816" y="677102"/>
                    <a:pt x="596525" y="608569"/>
                    <a:pt x="639351" y="550297"/>
                  </a:cubicBezTo>
                  <a:cubicBezTo>
                    <a:pt x="678573" y="494662"/>
                    <a:pt x="742373" y="461557"/>
                    <a:pt x="810441" y="461484"/>
                  </a:cubicBezTo>
                  <a:cubicBezTo>
                    <a:pt x="874258" y="459766"/>
                    <a:pt x="935316" y="487523"/>
                    <a:pt x="975966" y="536745"/>
                  </a:cubicBezTo>
                  <a:cubicBezTo>
                    <a:pt x="1056337" y="642303"/>
                    <a:pt x="1057910" y="788105"/>
                    <a:pt x="979838" y="895382"/>
                  </a:cubicBezTo>
                  <a:lnTo>
                    <a:pt x="740747" y="1141491"/>
                  </a:lnTo>
                  <a:cubicBezTo>
                    <a:pt x="663550" y="1220865"/>
                    <a:pt x="612489" y="1284268"/>
                    <a:pt x="589258" y="1329763"/>
                  </a:cubicBezTo>
                  <a:cubicBezTo>
                    <a:pt x="566026" y="1375258"/>
                    <a:pt x="555137" y="1442532"/>
                    <a:pt x="555137" y="1533764"/>
                  </a:cubicBezTo>
                  <a:close/>
                </a:path>
              </a:pathLst>
            </a:custGeom>
            <a:solidFill>
              <a:srgbClr val="FFFFFF"/>
            </a:solidFill>
            <a:ln w="241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962400" y="3124200"/>
            <a:ext cx="4572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22225">
                  <a:solidFill>
                    <a:schemeClr val="accent2"/>
                  </a:solidFill>
                  <a:prstDash val="solid"/>
                </a:ln>
              </a:rPr>
              <a:t>Q&amp;A Session?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26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n-GB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GT Walsheim LC" pitchFamily="2" charset="0"/>
                <a:cs typeface="GT Walsheim LC" pitchFamily="2" charset="0"/>
              </a:rPr>
              <a:t>THANK YOU</a:t>
            </a:r>
            <a:endParaRPr lang="en-US" sz="9600" cap="none" spc="300" dirty="0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01184"/>
            <a:ext cx="12192000" cy="1280160"/>
          </a:xfrm>
        </p:spPr>
        <p:txBody>
          <a:bodyPr/>
          <a:lstStyle/>
          <a:p>
            <a:r>
              <a:rPr lang="en-GB" b="0" dirty="0" smtClean="0">
                <a:latin typeface="GT Walsheim LC" pitchFamily="2" charset="0"/>
                <a:cs typeface="GT Walsheim LC" pitchFamily="2" charset="0"/>
              </a:rPr>
              <a:t>Prepared </a:t>
            </a:r>
            <a:r>
              <a:rPr lang="en-GB" b="0" dirty="0">
                <a:latin typeface="GT Walsheim LC" pitchFamily="2" charset="0"/>
                <a:cs typeface="GT Walsheim LC" pitchFamily="2" charset="0"/>
              </a:rPr>
              <a:t>by: Elizabeth Gichure</a:t>
            </a:r>
          </a:p>
          <a:p>
            <a:r>
              <a:rPr lang="en-GB" b="0" dirty="0" smtClean="0">
                <a:latin typeface="GT Walsheim LC" pitchFamily="2" charset="0"/>
                <a:cs typeface="GT Walsheim LC" pitchFamily="2" charset="0"/>
              </a:rPr>
              <a:t>LinkedIn Profile</a:t>
            </a:r>
            <a:r>
              <a:rPr lang="en-GB" b="0" dirty="0">
                <a:latin typeface="GT Walsheim LC" pitchFamily="2" charset="0"/>
                <a:cs typeface="GT Walsheim LC" pitchFamily="2" charset="0"/>
              </a:rPr>
              <a:t>: https://www.linkedin.com/in/elizabeth-gichure</a:t>
            </a:r>
          </a:p>
        </p:txBody>
      </p:sp>
    </p:spTree>
    <p:extLst>
      <p:ext uri="{BB962C8B-B14F-4D97-AF65-F5344CB8AC3E}">
        <p14:creationId xmlns:p14="http://schemas.microsoft.com/office/powerpoint/2010/main" val="6277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7200"/>
            <a:ext cx="11183112" cy="4267200"/>
          </a:xfrm>
        </p:spPr>
        <p:txBody>
          <a:bodyPr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GT Walsheim LC" pitchFamily="2" charset="0"/>
                <a:cs typeface="GT Walsheim LC" pitchFamily="2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GT Walsheim LC" pitchFamily="2" charset="0"/>
                <a:cs typeface="GT Walsheim LC" pitchFamily="2" charset="0"/>
              </a:rPr>
            </a:br>
            <a:r>
              <a:rPr lang="en-GB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GT Walsheim LC" pitchFamily="2" charset="0"/>
                <a:cs typeface="GT Walsheim LC" pitchFamily="2" charset="0"/>
              </a:rPr>
              <a:t>INTRODUCTION</a:t>
            </a:r>
            <a:endParaRPr lang="en-US" sz="9600" cap="none" spc="300" dirty="0">
              <a:ln w="28575">
                <a:solidFill>
                  <a:schemeClr val="tx1"/>
                </a:solidFill>
              </a:ln>
              <a:solidFill>
                <a:schemeClr val="tx1"/>
              </a:solidFill>
              <a:latin typeface="GT Walsheim LC" pitchFamily="2" charset="0"/>
              <a:cs typeface="GT Walsheim L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5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4EFB8-B32B-E305-CA40-1BDEF9E3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4191000" cy="5175504"/>
          </a:xfrm>
        </p:spPr>
        <p:txBody>
          <a:bodyPr/>
          <a:lstStyle/>
          <a:p>
            <a:r>
              <a:rPr lang="en-GB" dirty="0" smtClean="0">
                <a:latin typeface="GT Walsheim LC" pitchFamily="2" charset="0"/>
                <a:cs typeface="GT Walsheim LC" pitchFamily="2" charset="0"/>
              </a:rPr>
              <a:t>Beginning </a:t>
            </a:r>
            <a:endParaRPr lang="en-US" dirty="0">
              <a:latin typeface="GT Walsheim LC" pitchFamily="2" charset="0"/>
              <a:cs typeface="GT Walsheim LC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02EF04-C343-BFD2-AB41-A620630757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600" b="0" dirty="0" smtClean="0">
                <a:latin typeface="GT Walsheim LC" pitchFamily="2" charset="0"/>
                <a:cs typeface="GT Walsheim LC" pitchFamily="2" charset="0"/>
              </a:rPr>
              <a:t>Overview: The project aims to provide insights to Aviation Limited Company on the best aircraft to purchase when entering the aviation business based on historical aviation data analysed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600" b="0" dirty="0" smtClean="0">
                <a:latin typeface="GT Walsheim LC" pitchFamily="2" charset="0"/>
                <a:cs typeface="GT Walsheim LC" pitchFamily="2" charset="0"/>
              </a:rPr>
              <a:t>Business understanding: Aviation Company Limited needs d</a:t>
            </a:r>
            <a:r>
              <a:rPr lang="en-US" sz="1600" b="0" dirty="0" err="1" smtClean="0">
                <a:latin typeface="GT Walsheim LC" pitchFamily="2" charset="0"/>
                <a:cs typeface="GT Walsheim LC" pitchFamily="2" charset="0"/>
              </a:rPr>
              <a:t>ata</a:t>
            </a:r>
            <a:r>
              <a:rPr lang="en-US" sz="1600" b="0" dirty="0" smtClean="0">
                <a:latin typeface="GT Walsheim LC" pitchFamily="2" charset="0"/>
                <a:cs typeface="GT Walsheim LC" pitchFamily="2" charset="0"/>
              </a:rPr>
              <a:t>-driven </a:t>
            </a:r>
            <a:r>
              <a:rPr lang="en-US" sz="1600" b="0" dirty="0">
                <a:latin typeface="GT Walsheim LC" pitchFamily="2" charset="0"/>
                <a:cs typeface="GT Walsheim LC" pitchFamily="2" charset="0"/>
              </a:rPr>
              <a:t>insights to select safe, reliable aircraft models for commercial and private use. Understanding which aircraft have lower accident rates will minimize operational risk and maximize return on investment.</a:t>
            </a:r>
            <a:endParaRPr lang="en-GB" sz="1600" b="0" dirty="0">
              <a:latin typeface="GT Walsheim LC" pitchFamily="2" charset="0"/>
              <a:cs typeface="GT Walsheim LC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03396-B624-401E-50C6-C0BB01AF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71600"/>
            <a:ext cx="11487912" cy="4953000"/>
          </a:xfrm>
        </p:spPr>
        <p:txBody>
          <a:bodyPr anchor="t">
            <a:noAutofit/>
          </a:bodyPr>
          <a:lstStyle/>
          <a:p>
            <a:r>
              <a:rPr lang="en-GB" dirty="0" smtClean="0">
                <a:latin typeface="GT Walsheim LC" pitchFamily="2" charset="0"/>
                <a:cs typeface="GT Walsheim LC" pitchFamily="2" charset="0"/>
              </a:rPr>
              <a:t/>
            </a:r>
            <a:br>
              <a:rPr lang="en-GB" dirty="0" smtClean="0">
                <a:latin typeface="GT Walsheim LC" pitchFamily="2" charset="0"/>
                <a:cs typeface="GT Walsheim LC" pitchFamily="2" charset="0"/>
              </a:rPr>
            </a:br>
            <a:r>
              <a:rPr lang="en-GB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GT Walsheim LC" pitchFamily="2" charset="0"/>
                <a:cs typeface="GT Walsheim LC" pitchFamily="2" charset="0"/>
              </a:rPr>
              <a:t>DATA EXPLORATION</a:t>
            </a:r>
            <a:endParaRPr lang="en-US" sz="9600" spc="300" dirty="0">
              <a:ln w="28575">
                <a:solidFill>
                  <a:schemeClr val="tx1"/>
                </a:solidFill>
              </a:ln>
              <a:noFill/>
              <a:latin typeface="GT Walsheim LC" pitchFamily="2" charset="0"/>
              <a:cs typeface="GT Walsheim L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775003-C8C2-57FA-C8D5-99577C44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00"/>
            <a:ext cx="4419600" cy="4416552"/>
          </a:xfrm>
        </p:spPr>
        <p:txBody>
          <a:bodyPr/>
          <a:lstStyle/>
          <a:p>
            <a:pPr algn="l"/>
            <a:r>
              <a:rPr lang="en-GB" dirty="0" smtClean="0">
                <a:latin typeface="GT Walsheim LC" pitchFamily="2" charset="0"/>
                <a:cs typeface="GT Walsheim LC" pitchFamily="2" charset="0"/>
              </a:rPr>
              <a:t>Fields used for analysis </a:t>
            </a:r>
            <a:endParaRPr lang="en-GB" dirty="0">
              <a:latin typeface="GT Walsheim LC" pitchFamily="2" charset="0"/>
              <a:cs typeface="GT Walsheim LC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86A75-51DF-087B-EE6E-0899D082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914400"/>
            <a:ext cx="647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96049"/>
              </p:ext>
            </p:extLst>
          </p:nvPr>
        </p:nvGraphicFramePr>
        <p:xfrm>
          <a:off x="4800600" y="1468068"/>
          <a:ext cx="7239000" cy="481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898605887"/>
                    </a:ext>
                  </a:extLst>
                </a:gridCol>
                <a:gridCol w="1642017">
                  <a:extLst>
                    <a:ext uri="{9D8B030D-6E8A-4147-A177-3AD203B41FA5}">
                      <a16:colId xmlns:a16="http://schemas.microsoft.com/office/drawing/2014/main" val="3138841730"/>
                    </a:ext>
                  </a:extLst>
                </a:gridCol>
                <a:gridCol w="1253583">
                  <a:extLst>
                    <a:ext uri="{9D8B030D-6E8A-4147-A177-3AD203B41FA5}">
                      <a16:colId xmlns:a16="http://schemas.microsoft.com/office/drawing/2014/main" val="170417738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52475125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82199825"/>
                    </a:ext>
                  </a:extLst>
                </a:gridCol>
              </a:tblGrid>
              <a:tr h="970332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Sn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Fields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Missing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values 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Handling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missing values by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64908"/>
                  </a:ext>
                </a:extLst>
              </a:tr>
              <a:tr h="553045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Aircraft Make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Categorical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Replace with Mode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284040"/>
                  </a:ext>
                </a:extLst>
              </a:tr>
              <a:tr h="553045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Aircraft</a:t>
                      </a:r>
                      <a:r>
                        <a:rPr lang="en-GB" sz="1600" baseline="0" dirty="0" smtClean="0"/>
                        <a:t> 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Categorical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1.72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Replace with Mode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228259"/>
                  </a:ext>
                </a:extLst>
              </a:tr>
              <a:tr h="553045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Risk</a:t>
                      </a:r>
                      <a:r>
                        <a:rPr lang="en-GB" sz="1600" baseline="0" dirty="0" smtClean="0"/>
                        <a:t> Score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Numerical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Replace with Mean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54053"/>
                  </a:ext>
                </a:extLst>
              </a:tr>
              <a:tr h="553045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Aircraft</a:t>
                      </a:r>
                      <a:r>
                        <a:rPr lang="en-GB" sz="1600" baseline="0" dirty="0" smtClean="0"/>
                        <a:t> damage 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Categorical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Replace with Mean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24113"/>
                  </a:ext>
                </a:extLst>
              </a:tr>
              <a:tr h="553045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Total minor</a:t>
                      </a:r>
                      <a:r>
                        <a:rPr lang="en-GB" sz="1600" baseline="0" dirty="0" smtClean="0"/>
                        <a:t> injury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Numerical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15.46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Replace with Mean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675222"/>
                  </a:ext>
                </a:extLst>
              </a:tr>
              <a:tr h="350935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Event</a:t>
                      </a:r>
                      <a:r>
                        <a:rPr lang="en-GB" sz="1600" baseline="0" dirty="0" smtClean="0"/>
                        <a:t> 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Categorical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14.82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Drop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22310"/>
                  </a:ext>
                </a:extLst>
              </a:tr>
              <a:tr h="553045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Categorical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1.81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Replace</a:t>
                      </a:r>
                      <a:r>
                        <a:rPr lang="en-GB" sz="1600" baseline="0" dirty="0" smtClean="0"/>
                        <a:t> with mode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0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5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62000"/>
            <a:ext cx="10725912" cy="5562600"/>
          </a:xfrm>
        </p:spPr>
        <p:txBody>
          <a:bodyPr anchor="t">
            <a:noAutofit/>
          </a:bodyPr>
          <a:lstStyle/>
          <a:p>
            <a:r>
              <a:rPr lang="en-GB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GT Walsheim LC" pitchFamily="2" charset="0"/>
                <a:cs typeface="GT Walsheim LC" pitchFamily="2" charset="0"/>
              </a:rPr>
              <a:t>DATA VISUALIZATION AND INSIGHTS OBTAINED</a:t>
            </a:r>
            <a:endParaRPr lang="en-US" sz="9600" cap="none" spc="300" dirty="0">
              <a:ln w="28575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8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F687D-905D-5940-E92B-664E8ED0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295400"/>
            <a:ext cx="5715000" cy="4337304"/>
          </a:xfrm>
        </p:spPr>
        <p:txBody>
          <a:bodyPr/>
          <a:lstStyle/>
          <a:p>
            <a:pPr algn="l"/>
            <a:r>
              <a:rPr lang="en-US" dirty="0" smtClean="0">
                <a:latin typeface="GT Walsheim LC" pitchFamily="2" charset="0"/>
                <a:cs typeface="GT Walsheim LC" pitchFamily="2" charset="0"/>
              </a:rPr>
              <a:t>Tableau Data visualization</a:t>
            </a:r>
            <a:endParaRPr lang="en-US" dirty="0">
              <a:latin typeface="GT Walsheim LC" pitchFamily="2" charset="0"/>
              <a:cs typeface="GT Walsheim LC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A6A62-8FBF-887D-0560-47FF98E2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57800" y="327660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on the link </a:t>
            </a:r>
            <a:r>
              <a:rPr lang="en-GB" dirty="0" smtClean="0"/>
              <a:t>to access the interactive dashboard &gt;&gt;</a:t>
            </a:r>
          </a:p>
          <a:p>
            <a:r>
              <a:rPr lang="en-GB" dirty="0" smtClean="0"/>
              <a:t> </a:t>
            </a:r>
            <a:r>
              <a:rPr lang="en-GB" dirty="0"/>
              <a:t>https://public.tableau.com/authoring/Elizabeth_Project_1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A6A62-8FBF-887D-0560-47FF98E2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86000"/>
            <a:ext cx="411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GT Walsheim LC" pitchFamily="2" charset="0"/>
                <a:cs typeface="GT Walsheim LC" pitchFamily="2" charset="0"/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 smtClean="0">
                <a:latin typeface="GT Walsheim LC" pitchFamily="2" charset="0"/>
                <a:cs typeface="GT Walsheim LC" pitchFamily="2" charset="0"/>
              </a:rPr>
              <a:t>Top 20 aircraft with the most accidents but a low risk score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600" dirty="0">
              <a:latin typeface="GT Walsheim LC" pitchFamily="2" charset="0"/>
              <a:cs typeface="GT Walsheim LC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600" dirty="0" smtClean="0">
              <a:latin typeface="GT Walsheim LC" pitchFamily="2" charset="0"/>
              <a:cs typeface="GT Walsheim LC" pitchFamily="2" charset="0"/>
            </a:endParaRPr>
          </a:p>
          <a:p>
            <a:r>
              <a:rPr lang="en-GB" sz="1600" dirty="0" smtClean="0">
                <a:latin typeface="GT Walsheim LC" pitchFamily="2" charset="0"/>
                <a:cs typeface="GT Walsheim LC" pitchFamily="2" charset="0"/>
              </a:rPr>
              <a:t>Conclusion: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 smtClean="0">
                <a:latin typeface="GT Walsheim LC" pitchFamily="2" charset="0"/>
                <a:cs typeface="GT Walsheim LC" pitchFamily="2" charset="0"/>
              </a:rPr>
              <a:t>This indicates a strong performance despite the high accidents rate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54229"/>
            <a:ext cx="7772400" cy="46369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37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20 low-risk, frequently used aircraft</a:t>
            </a:r>
          </a:p>
        </p:txBody>
      </p:sp>
    </p:spTree>
    <p:extLst>
      <p:ext uri="{BB962C8B-B14F-4D97-AF65-F5344CB8AC3E}">
        <p14:creationId xmlns:p14="http://schemas.microsoft.com/office/powerpoint/2010/main" val="42861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A6A62-8FBF-887D-0560-47FF98E2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26" y="1828800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GT Walsheim LC" pitchFamily="2" charset="0"/>
                <a:cs typeface="GT Walsheim LC" pitchFamily="2" charset="0"/>
              </a:rPr>
              <a:t>Observation: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GT Walsheim LC" pitchFamily="2" charset="0"/>
                <a:cs typeface="GT Walsheim LC" pitchFamily="2" charset="0"/>
              </a:rPr>
              <a:t>Top 20 aircraft with the most non fatal  accidents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latin typeface="GT Walsheim LC" pitchFamily="2" charset="0"/>
              <a:cs typeface="GT Walsheim LC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 smtClean="0">
              <a:latin typeface="GT Walsheim LC" pitchFamily="2" charset="0"/>
              <a:cs typeface="GT Walsheim LC" pitchFamily="2" charset="0"/>
            </a:endParaRPr>
          </a:p>
          <a:p>
            <a:r>
              <a:rPr lang="en-GB" dirty="0" smtClean="0">
                <a:latin typeface="GT Walsheim LC" pitchFamily="2" charset="0"/>
                <a:cs typeface="GT Walsheim LC" pitchFamily="2" charset="0"/>
              </a:rPr>
              <a:t>Conclusion: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GT Walsheim LC" pitchFamily="2" charset="0"/>
                <a:cs typeface="GT Walsheim LC" pitchFamily="2" charset="0"/>
              </a:rPr>
              <a:t>The graph suggests </a:t>
            </a:r>
            <a:r>
              <a:rPr lang="en-US" dirty="0">
                <a:latin typeface="GT Walsheim LC" pitchFamily="2" charset="0"/>
                <a:cs typeface="GT Walsheim LC" pitchFamily="2" charset="0"/>
              </a:rPr>
              <a:t>better survivability or minor </a:t>
            </a:r>
            <a:r>
              <a:rPr lang="en-US" dirty="0" smtClean="0">
                <a:latin typeface="GT Walsheim LC" pitchFamily="2" charset="0"/>
                <a:cs typeface="GT Walsheim LC" pitchFamily="2" charset="0"/>
              </a:rPr>
              <a:t>incidents by the make and model of the aircraft</a:t>
            </a:r>
            <a:endParaRPr lang="en-GB" dirty="0" smtClean="0">
              <a:latin typeface="GT Walsheim LC" pitchFamily="2" charset="0"/>
              <a:cs typeface="GT Walsheim LC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26" y="1295400"/>
            <a:ext cx="7949974" cy="4343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8382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Aircrafts with most non-Fatal Accidents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-Design-TM34316244_Win32_SD_v9" id="{3E0090C2-CA58-4B70-B5D1-01F921C14922}" vid="{00CD7D6A-B673-47B4-AF03-4EFC805EA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679AD41BF4BE428A6816E332DA55F6" ma:contentTypeVersion="15" ma:contentTypeDescription="Create a new document." ma:contentTypeScope="" ma:versionID="b6131cc648e99925b803471bdb876194">
  <xsd:schema xmlns:xsd="http://www.w3.org/2001/XMLSchema" xmlns:xs="http://www.w3.org/2001/XMLSchema" xmlns:p="http://schemas.microsoft.com/office/2006/metadata/properties" xmlns:ns3="7d4a7e12-d9e7-4cd6-a4fd-ce4d6ae06bce" xmlns:ns4="fa0666c2-4586-4e3f-87f4-0d864b0204c8" targetNamespace="http://schemas.microsoft.com/office/2006/metadata/properties" ma:root="true" ma:fieldsID="09e82bc59612c10a8cdab979d6824507" ns3:_="" ns4:_="">
    <xsd:import namespace="7d4a7e12-d9e7-4cd6-a4fd-ce4d6ae06bce"/>
    <xsd:import namespace="fa0666c2-4586-4e3f-87f4-0d864b0204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a7e12-d9e7-4cd6-a4fd-ce4d6ae06b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666c2-4586-4e3f-87f4-0d864b0204c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d4a7e12-d9e7-4cd6-a4fd-ce4d6ae06bce" xsi:nil="true"/>
  </documentManagement>
</p:properties>
</file>

<file path=customXml/itemProps1.xml><?xml version="1.0" encoding="utf-8"?>
<ds:datastoreItem xmlns:ds="http://schemas.openxmlformats.org/officeDocument/2006/customXml" ds:itemID="{8441F879-28B8-493E-AE7E-E245EA409B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F27FE3-BF24-483A-96F2-06685E195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4a7e12-d9e7-4cd6-a4fd-ce4d6ae06bce"/>
    <ds:schemaRef ds:uri="fa0666c2-4586-4e3f-87f4-0d864b0204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239F86-289C-4137-84E8-C0091446A9E7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fa0666c2-4586-4e3f-87f4-0d864b0204c8"/>
    <ds:schemaRef ds:uri="http://schemas.openxmlformats.org/package/2006/metadata/core-properties"/>
    <ds:schemaRef ds:uri="http://schemas.microsoft.com/office/2006/metadata/properties"/>
    <ds:schemaRef ds:uri="7d4a7e12-d9e7-4cd6-a4fd-ce4d6ae06bce"/>
    <ds:schemaRef ds:uri="http://www.w3.org/XML/1998/namespace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483</Words>
  <Application>Microsoft Office PowerPoint</Application>
  <PresentationFormat>Widescreen</PresentationFormat>
  <Paragraphs>111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GT Walsheim LC</vt:lpstr>
      <vt:lpstr>Wingdings</vt:lpstr>
      <vt:lpstr>Office Theme</vt:lpstr>
      <vt:lpstr>AIRCRAFT RISK ANALYSIS</vt:lpstr>
      <vt:lpstr> INTRODUCTION</vt:lpstr>
      <vt:lpstr>Beginning </vt:lpstr>
      <vt:lpstr> DATA EXPLORATION</vt:lpstr>
      <vt:lpstr>Fields used for analysis </vt:lpstr>
      <vt:lpstr>DATA VISUALIZATION AND INSIGHTS OBTAINED</vt:lpstr>
      <vt:lpstr>Tableau Data visualization</vt:lpstr>
      <vt:lpstr>PowerPoint Presentation</vt:lpstr>
      <vt:lpstr>PowerPoint Presentation</vt:lpstr>
      <vt:lpstr>Countries with the lowest accident count</vt:lpstr>
      <vt:lpstr>PowerPoint Presentation</vt:lpstr>
      <vt:lpstr>  Damage STATE OF AIRCRAFTS</vt:lpstr>
      <vt:lpstr>RECOMMENDATION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2022-07-23T05:42:44Z</dcterms:created>
  <dcterms:modified xsi:type="dcterms:W3CDTF">2025-07-26T06:52:28Z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0x01010027679AD41BF4BE428A6816E332DA55F6</vt:lpwstr>
  </property>
</Properties>
</file>