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">
          <p15:clr>
            <a:srgbClr val="9AA0A6"/>
          </p15:clr>
        </p15:guide>
        <p15:guide id="4" orient="horz" pos="1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7" orient="horz"/>
        <p:guide pos="1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3b203d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3b203d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3b203d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3b203d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3b203d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3b203d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3b203d1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3b203d1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3b203d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3b203d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3b203d1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3b203d1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3b203d1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3b203d1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3b203d1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3b203d1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7800" y="4680000"/>
            <a:ext cx="1787750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7800" y="4680000"/>
            <a:ext cx="1787750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7800" y="4680000"/>
            <a:ext cx="1787750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7800" y="4680000"/>
            <a:ext cx="1787750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7800" y="4680000"/>
            <a:ext cx="1787750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7800" y="4680000"/>
            <a:ext cx="1787750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cada Linha de Código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8550" l="3654" r="38705" t="5605"/>
          <a:stretch/>
        </p:blipFill>
        <p:spPr>
          <a:xfrm>
            <a:off x="3303250" y="144413"/>
            <a:ext cx="5840750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242400"/>
            <a:ext cx="2808000" cy="4386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Esta declaração define o tipo de documento que você está criando, neste caso, o navegador irá compreender que você está utilizando o HTML5.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432700" y="333275"/>
            <a:ext cx="5587800" cy="222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>
            <a:stCxn id="88" idx="1"/>
          </p:cNvCxnSpPr>
          <p:nvPr/>
        </p:nvCxnSpPr>
        <p:spPr>
          <a:xfrm rot="10800000">
            <a:off x="3032800" y="444425"/>
            <a:ext cx="39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8550" l="3654" r="38705" t="5605"/>
          <a:stretch/>
        </p:blipFill>
        <p:spPr>
          <a:xfrm>
            <a:off x="3303250" y="144413"/>
            <a:ext cx="5840750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6075" y="242400"/>
            <a:ext cx="2808000" cy="4386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tag &lt;html&gt; marca o início da página, que só encerra quando encontrar o &lt;/html&gt;.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atributo lang=”pt-br” é um atributo global que informa o idioma do conteúdo da página.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432700" y="507893"/>
            <a:ext cx="5587800" cy="222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7"/>
          <p:cNvCxnSpPr>
            <a:stCxn id="96" idx="1"/>
          </p:cNvCxnSpPr>
          <p:nvPr/>
        </p:nvCxnSpPr>
        <p:spPr>
          <a:xfrm rot="10800000">
            <a:off x="3032800" y="619043"/>
            <a:ext cx="39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8550" l="3654" r="38705" t="5605"/>
          <a:stretch/>
        </p:blipFill>
        <p:spPr>
          <a:xfrm>
            <a:off x="3303250" y="144413"/>
            <a:ext cx="5840750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26075" y="242400"/>
            <a:ext cx="2808000" cy="4386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par de tags &lt;head&gt; e &lt;/head&gt; delimita o cabeçalho do documento, reservado para inserção de informações de configuração da página, e que não são visíveis ao usuário.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Na linha 4, temos uma tag &lt;meta&gt; que define metadados (informações sobre os dados da página).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atributo charset=”UTF-8” define qual codificação binária (unicode) será utilizada para representar os caracteres  da página.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 linha 5, temos o par de tags &lt;title&gt; e &lt;/title&gt;, que definem o título que será exibido na janela ou guia do navegador.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32700" y="680940"/>
            <a:ext cx="5587800" cy="685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104" idx="1"/>
          </p:cNvCxnSpPr>
          <p:nvPr/>
        </p:nvCxnSpPr>
        <p:spPr>
          <a:xfrm rot="10800000">
            <a:off x="3032800" y="1023690"/>
            <a:ext cx="39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8550" l="3654" r="38705" t="5605"/>
          <a:stretch/>
        </p:blipFill>
        <p:spPr>
          <a:xfrm>
            <a:off x="3303250" y="144413"/>
            <a:ext cx="5840750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26075" y="242400"/>
            <a:ext cx="2808000" cy="4386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linha 7, temos o início da tag &lt;body&gt;.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Aqui é importante você saber que todo o conteúdo que será visível ao usuário, deve ficar dentro dessa tag. 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flipH="1" rot="10800000">
            <a:off x="3432700" y="1321835"/>
            <a:ext cx="5587800" cy="200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>
            <a:stCxn id="112" idx="1"/>
          </p:cNvCxnSpPr>
          <p:nvPr/>
        </p:nvCxnSpPr>
        <p:spPr>
          <a:xfrm rot="10800000">
            <a:off x="3032800" y="1421885"/>
            <a:ext cx="39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8550" l="3654" r="38705" t="5605"/>
          <a:stretch/>
        </p:blipFill>
        <p:spPr>
          <a:xfrm>
            <a:off x="3303250" y="144413"/>
            <a:ext cx="5840750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26075" y="242400"/>
            <a:ext cx="2808000" cy="4756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linha 8 a linha 10, temos um par de tags que define um cabeçalho nível 1, e o mesmo ocorre nas linhas 11 a 13, porém, com um nível mais baixo: cabeçalho nível 2.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Observe que na linha 8, a tag &lt;h1&gt; apresenta algumas informações a mais: style=”text-align”.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Outro atributo style é utilizado na tag &lt;h2&gt; na linha 11, porém, a propriedade definida refere-se a cor das letras, neste caso, azul.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432700" y="1474698"/>
            <a:ext cx="5587800" cy="980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0"/>
          <p:cNvCxnSpPr>
            <a:stCxn id="120" idx="1"/>
          </p:cNvCxnSpPr>
          <p:nvPr/>
        </p:nvCxnSpPr>
        <p:spPr>
          <a:xfrm rot="10800000">
            <a:off x="3032800" y="1964898"/>
            <a:ext cx="39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8550" l="3654" r="38705" t="5605"/>
          <a:stretch/>
        </p:blipFill>
        <p:spPr>
          <a:xfrm>
            <a:off x="3303250" y="144413"/>
            <a:ext cx="5840750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26075" y="242400"/>
            <a:ext cx="2808000" cy="4756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linha 14 à linha 21, temos dois pares de parágrafos, representados pela tag &lt;p&gt; e &lt;/p&gt;.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Ainda dentro dos parágrafos, observe que eles também trazem o atributo style, configurando algumas propriedades.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Na linha 14, o style configura font-weight: bold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Na linha 17, o style traz novamente o alinhamento do texto através da propriedade text-align: justify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432700" y="2433559"/>
            <a:ext cx="5587800" cy="1299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1"/>
          <p:cNvCxnSpPr>
            <a:stCxn id="128" idx="1"/>
          </p:cNvCxnSpPr>
          <p:nvPr/>
        </p:nvCxnSpPr>
        <p:spPr>
          <a:xfrm rot="10800000">
            <a:off x="3032800" y="3083059"/>
            <a:ext cx="39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8550" l="3654" r="38705" t="5605"/>
          <a:stretch/>
        </p:blipFill>
        <p:spPr>
          <a:xfrm>
            <a:off x="3303250" y="144413"/>
            <a:ext cx="5840750" cy="4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26075" y="242400"/>
            <a:ext cx="2808000" cy="4756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Nas linhas 22 a 27, vemos um texto simples, sem uso de tags para abrir ou fechar um bloco específico.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Mas observe que, ao final de cada linha, acrescentamos a tag &lt;br /&gt;.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Na linha 28, temos a tag de fechamento do corpo da página (&lt;/body&gt;), indicando que o conteúdo para o usuário encerrou, e a tag &lt;/html&gt;, indicando o fim do documento.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432700" y="3710432"/>
            <a:ext cx="5587800" cy="1252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2"/>
          <p:cNvCxnSpPr>
            <a:stCxn id="136" idx="1"/>
          </p:cNvCxnSpPr>
          <p:nvPr/>
        </p:nvCxnSpPr>
        <p:spPr>
          <a:xfrm rot="10800000">
            <a:off x="3032800" y="4336682"/>
            <a:ext cx="39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