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9" r:id="rId2"/>
    <p:sldId id="259" r:id="rId3"/>
    <p:sldId id="258" r:id="rId4"/>
    <p:sldId id="274" r:id="rId5"/>
    <p:sldId id="277" r:id="rId6"/>
    <p:sldId id="295" r:id="rId7"/>
    <p:sldId id="308" r:id="rId8"/>
    <p:sldId id="301" r:id="rId9"/>
    <p:sldId id="302" r:id="rId10"/>
    <p:sldId id="303" r:id="rId11"/>
    <p:sldId id="304" r:id="rId12"/>
    <p:sldId id="305" r:id="rId13"/>
    <p:sldId id="296" r:id="rId14"/>
    <p:sldId id="289" r:id="rId15"/>
    <p:sldId id="317" r:id="rId16"/>
    <p:sldId id="319" r:id="rId17"/>
    <p:sldId id="283" r:id="rId18"/>
    <p:sldId id="297" r:id="rId19"/>
    <p:sldId id="306" r:id="rId20"/>
    <p:sldId id="280" r:id="rId21"/>
    <p:sldId id="320" r:id="rId22"/>
    <p:sldId id="300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26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75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5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43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0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3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1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4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2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3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56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2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5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9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2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59081" y="-872837"/>
            <a:ext cx="8738755" cy="8603673"/>
            <a:chOff x="1659081" y="-872837"/>
            <a:chExt cx="8738755" cy="8603673"/>
          </a:xfrm>
        </p:grpSpPr>
        <p:sp>
          <p:nvSpPr>
            <p:cNvPr id="4" name="椭圆 3"/>
            <p:cNvSpPr/>
            <p:nvPr/>
          </p:nvSpPr>
          <p:spPr>
            <a:xfrm>
              <a:off x="2185669" y="-324131"/>
              <a:ext cx="7820660" cy="750626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cxnSp>
        <p:nvCxnSpPr>
          <p:cNvPr id="16" name="直接连接符 15"/>
          <p:cNvCxnSpPr/>
          <p:nvPr/>
        </p:nvCxnSpPr>
        <p:spPr>
          <a:xfrm>
            <a:off x="3216275" y="1647044"/>
            <a:ext cx="184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85097" y="1647044"/>
            <a:ext cx="184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068569" y="3526925"/>
            <a:ext cx="6538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T</a:t>
            </a:r>
            <a:r>
              <a:rPr lang="en-US" altLang="zh-CN" sz="2800" dirty="0" smtClean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HE </a:t>
            </a:r>
            <a:r>
              <a:rPr lang="en-US" altLang="zh-CN" sz="2800" dirty="0" smtClean="0"/>
              <a:t>QUERY OF GLOABAL WEATHER</a:t>
            </a:r>
            <a:endParaRPr lang="zh-CN" altLang="en-US" sz="28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806211" y="4738204"/>
            <a:ext cx="2631680" cy="886454"/>
            <a:chOff x="4806211" y="4738204"/>
            <a:chExt cx="2631680" cy="886454"/>
          </a:xfrm>
        </p:grpSpPr>
        <p:sp>
          <p:nvSpPr>
            <p:cNvPr id="25" name="流程图: 终止 24"/>
            <p:cNvSpPr/>
            <p:nvPr/>
          </p:nvSpPr>
          <p:spPr>
            <a:xfrm>
              <a:off x="4806211" y="4738204"/>
              <a:ext cx="2631680" cy="868454"/>
            </a:xfrm>
            <a:prstGeom prst="flowChartTerminato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造字工房悦黑体验版纤细体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880" y="4965139"/>
              <a:ext cx="2268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汇报</a:t>
              </a:r>
              <a:r>
                <a:rPr lang="zh-CN" altLang="en-US" sz="2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人</a:t>
              </a:r>
              <a:r>
                <a:rPr lang="en-US" altLang="zh-CN" sz="2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:</a:t>
              </a:r>
              <a:r>
                <a:rPr lang="zh-CN" altLang="en-US" sz="2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黄佳玲</a:t>
              </a:r>
              <a:endPara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98051" y="5588658"/>
              <a:ext cx="648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6096000" y="6023429"/>
            <a:ext cx="0" cy="466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CFB2B768-FD37-425D-8A77-E8461528A8CC}"/>
              </a:ext>
            </a:extLst>
          </p:cNvPr>
          <p:cNvSpPr txBox="1"/>
          <p:nvPr/>
        </p:nvSpPr>
        <p:spPr>
          <a:xfrm>
            <a:off x="4849605" y="1295647"/>
            <a:ext cx="245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Big_Data</a:t>
            </a:r>
            <a:endParaRPr lang="zh-CN" altLang="en-US" sz="36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88C59FE2-D937-410B-85AA-96AA917379D0}"/>
              </a:ext>
            </a:extLst>
          </p:cNvPr>
          <p:cNvSpPr txBox="1"/>
          <p:nvPr/>
        </p:nvSpPr>
        <p:spPr>
          <a:xfrm>
            <a:off x="1515153" y="2388220"/>
            <a:ext cx="9359900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全球天气查询</a:t>
            </a:r>
            <a:endParaRPr lang="zh-CN" altLang="en-US" sz="5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5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4" y="1514548"/>
            <a:ext cx="6447619" cy="4219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42" y="2638952"/>
            <a:ext cx="6447619" cy="421904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68443" y="319365"/>
            <a:ext cx="2749204" cy="420564"/>
            <a:chOff x="568442" y="319364"/>
            <a:chExt cx="2749204" cy="420565"/>
          </a:xfrm>
        </p:grpSpPr>
        <p:sp>
          <p:nvSpPr>
            <p:cNvPr id="5" name="文本框 23"/>
            <p:cNvSpPr txBox="1"/>
            <p:nvPr/>
          </p:nvSpPr>
          <p:spPr>
            <a:xfrm>
              <a:off x="665958" y="319364"/>
              <a:ext cx="2651688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功能二查询其他城市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52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16" y="1111904"/>
            <a:ext cx="6447619" cy="4219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502" y="1780340"/>
            <a:ext cx="6447619" cy="4219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564" y="2448776"/>
            <a:ext cx="6447619" cy="4219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68443" y="319365"/>
            <a:ext cx="3571544" cy="420564"/>
            <a:chOff x="568442" y="319364"/>
            <a:chExt cx="3571544" cy="420565"/>
          </a:xfrm>
        </p:grpSpPr>
        <p:sp>
          <p:nvSpPr>
            <p:cNvPr id="6" name="文本框 23"/>
            <p:cNvSpPr txBox="1"/>
            <p:nvPr/>
          </p:nvSpPr>
          <p:spPr>
            <a:xfrm>
              <a:off x="665958" y="319364"/>
              <a:ext cx="3474028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功能二查询指定日期的天气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6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28" y="1211530"/>
            <a:ext cx="6530344" cy="527461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82971" y="406200"/>
            <a:ext cx="2616128" cy="420564"/>
            <a:chOff x="568442" y="320855"/>
            <a:chExt cx="2616128" cy="420565"/>
          </a:xfrm>
        </p:grpSpPr>
        <p:sp>
          <p:nvSpPr>
            <p:cNvPr id="5" name="文本框 23"/>
            <p:cNvSpPr txBox="1"/>
            <p:nvPr/>
          </p:nvSpPr>
          <p:spPr>
            <a:xfrm>
              <a:off x="823539" y="320855"/>
              <a:ext cx="2361031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查询结果文档保存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27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ECC4248-487B-4D9D-8AC7-336CE63984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8243" y="2693771"/>
            <a:ext cx="793751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项目代码详解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797269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168114" y="188739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accel="4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accel="4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E36313E8-C39A-4E23-8D15-9031A57C87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2467431" y="1757881"/>
            <a:ext cx="1406863" cy="1217091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400" dirty="0" err="1" smtClean="0">
                <a:solidFill>
                  <a:srgbClr val="262626"/>
                </a:solidFill>
                <a:cs typeface="+mn-ea"/>
              </a:rPr>
              <a:t>Json</a:t>
            </a:r>
            <a:r>
              <a:rPr lang="zh-CN" altLang="en-US" sz="2400" dirty="0" smtClean="0">
                <a:solidFill>
                  <a:srgbClr val="262626"/>
                </a:solidFill>
                <a:cs typeface="+mn-ea"/>
              </a:rPr>
              <a:t>包</a:t>
            </a:r>
            <a:endParaRPr lang="en-US" altLang="zh-CN" sz="2400" dirty="0">
              <a:solidFill>
                <a:srgbClr val="262626"/>
              </a:solidFill>
              <a:cs typeface="+mn-ea"/>
            </a:endParaRP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392669" y="2420257"/>
            <a:ext cx="1406863" cy="1217092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400" dirty="0" err="1" smtClean="0">
                <a:solidFill>
                  <a:srgbClr val="262626"/>
                </a:solidFill>
                <a:cs typeface="+mn-ea"/>
              </a:rPr>
              <a:t>Urllib</a:t>
            </a:r>
            <a:r>
              <a:rPr lang="zh-CN" altLang="en-US" sz="2400" dirty="0" smtClean="0">
                <a:solidFill>
                  <a:srgbClr val="262626"/>
                </a:solidFill>
                <a:cs typeface="+mn-ea"/>
              </a:rPr>
              <a:t>包</a:t>
            </a:r>
            <a:endParaRPr lang="en-US" altLang="zh-CN" sz="2400" dirty="0">
              <a:solidFill>
                <a:srgbClr val="262626"/>
              </a:solidFill>
              <a:cs typeface="+mn-ea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467431" y="3082631"/>
            <a:ext cx="1406863" cy="1217091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srgbClr val="262626"/>
                </a:solidFill>
                <a:cs typeface="+mn-ea"/>
              </a:rPr>
              <a:t>If</a:t>
            </a:r>
            <a:r>
              <a:rPr lang="zh-CN" altLang="en-US" sz="2400" dirty="0" smtClean="0">
                <a:solidFill>
                  <a:srgbClr val="262626"/>
                </a:solidFill>
                <a:cs typeface="+mn-ea"/>
              </a:rPr>
              <a:t>语句</a:t>
            </a:r>
            <a:endParaRPr lang="en-US" altLang="zh-CN" sz="2400" dirty="0">
              <a:solidFill>
                <a:srgbClr val="262626"/>
              </a:solidFill>
              <a:cs typeface="+mn-ea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544018" y="2420257"/>
            <a:ext cx="1406863" cy="1217092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srgbClr val="262626"/>
                </a:solidFill>
                <a:cs typeface="+mn-ea"/>
              </a:rPr>
              <a:t>Time</a:t>
            </a:r>
            <a:r>
              <a:rPr lang="zh-CN" altLang="en-US" sz="2400" dirty="0" smtClean="0">
                <a:solidFill>
                  <a:srgbClr val="262626"/>
                </a:solidFill>
                <a:cs typeface="+mn-ea"/>
              </a:rPr>
              <a:t>包</a:t>
            </a:r>
            <a:endParaRPr lang="en-US" altLang="zh-CN" sz="2400" dirty="0">
              <a:solidFill>
                <a:srgbClr val="262626"/>
              </a:solidFill>
              <a:cs typeface="+mn-ea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1392669" y="3745006"/>
            <a:ext cx="1406863" cy="1217092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srgbClr val="262626"/>
                </a:solidFill>
                <a:cs typeface="+mn-ea"/>
              </a:rPr>
              <a:t>While</a:t>
            </a:r>
            <a:r>
              <a:rPr lang="zh-CN" altLang="en-US" sz="2400" dirty="0" smtClean="0">
                <a:solidFill>
                  <a:srgbClr val="262626"/>
                </a:solidFill>
                <a:cs typeface="+mn-ea"/>
              </a:rPr>
              <a:t>语句</a:t>
            </a:r>
            <a:endParaRPr lang="en-US" altLang="zh-CN" sz="2400" dirty="0">
              <a:solidFill>
                <a:srgbClr val="262626"/>
              </a:solidFill>
              <a:cs typeface="+mn-ea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500275" y="4348989"/>
            <a:ext cx="1406863" cy="1217091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srgbClr val="262626"/>
                </a:solidFill>
                <a:cs typeface="+mn-ea"/>
              </a:rPr>
              <a:t>For</a:t>
            </a:r>
            <a:r>
              <a:rPr lang="zh-CN" altLang="en-US" sz="2400" dirty="0" smtClean="0">
                <a:solidFill>
                  <a:srgbClr val="262626"/>
                </a:solidFill>
                <a:cs typeface="+mn-ea"/>
              </a:rPr>
              <a:t>语句</a:t>
            </a:r>
            <a:endParaRPr lang="en-US" altLang="zh-CN" sz="2400" dirty="0">
              <a:solidFill>
                <a:srgbClr val="262626"/>
              </a:solidFill>
              <a:cs typeface="+mn-ea"/>
            </a:endParaRP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3626131" y="3686615"/>
            <a:ext cx="1406863" cy="1217092"/>
          </a:xfrm>
          <a:prstGeom prst="hexagon">
            <a:avLst>
              <a:gd name="adj" fmla="val 28898"/>
              <a:gd name="vf" fmla="val 11547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cs typeface="+mn-ea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116931" y="4323444"/>
            <a:ext cx="2563739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  <a:cs typeface="+mn-ea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7846720" y="2916581"/>
            <a:ext cx="3145825" cy="2720665"/>
          </a:xfrm>
          <a:prstGeom prst="hexagon">
            <a:avLst>
              <a:gd name="adj" fmla="val 28907"/>
              <a:gd name="vf" fmla="val 115470"/>
            </a:avLst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2400" dirty="0" smtClean="0">
                <a:solidFill>
                  <a:srgbClr val="262626"/>
                </a:solidFill>
                <a:cs typeface="+mn-ea"/>
              </a:rPr>
              <a:t>以及一些</a:t>
            </a:r>
            <a:endParaRPr lang="en-US" altLang="zh-CN" sz="2400" dirty="0" smtClean="0">
              <a:solidFill>
                <a:srgbClr val="262626"/>
              </a:solidFill>
              <a:cs typeface="+mn-ea"/>
            </a:endParaRPr>
          </a:p>
          <a:p>
            <a:pPr algn="ctr"/>
            <a:r>
              <a:rPr lang="zh-CN" altLang="en-US" sz="2400" dirty="0" smtClean="0">
                <a:solidFill>
                  <a:srgbClr val="262626"/>
                </a:solidFill>
                <a:cs typeface="+mn-ea"/>
              </a:rPr>
              <a:t>文档读写操作</a:t>
            </a:r>
            <a:endParaRPr lang="en-US" altLang="zh-CN" sz="2400" dirty="0">
              <a:solidFill>
                <a:srgbClr val="262626"/>
              </a:solidFill>
              <a:cs typeface="+mn-ea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281157" y="3909231"/>
            <a:ext cx="2233463" cy="412388"/>
          </a:xfrm>
          <a:prstGeom prst="rect">
            <a:avLst/>
          </a:prstGeom>
          <a:noFill/>
          <a:ln w="19050"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2400" dirty="0" smtClean="0">
                <a:solidFill>
                  <a:srgbClr val="262626"/>
                </a:solidFill>
                <a:cs typeface="+mn-ea"/>
              </a:rPr>
              <a:t>保存数据</a:t>
            </a:r>
            <a:endParaRPr lang="en-US" altLang="zh-CN" sz="2400" dirty="0">
              <a:solidFill>
                <a:srgbClr val="262626"/>
              </a:solidFill>
              <a:cs typeface="+mn-ea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7020119" y="920909"/>
            <a:ext cx="4799025" cy="1074763"/>
          </a:xfrm>
          <a:prstGeom prst="rect">
            <a:avLst/>
          </a:prstGeom>
          <a:noFill/>
          <a:ln w="19050">
            <a:noFill/>
          </a:ln>
          <a:effectLst/>
          <a:extLst/>
        </p:spPr>
        <p:txBody>
          <a:bodyPr wrap="none" anchor="ctr"/>
          <a:lstStyle/>
          <a:p>
            <a:r>
              <a:rPr lang="zh-CN" altLang="en-US" sz="3200" dirty="0">
                <a:solidFill>
                  <a:schemeClr val="bg2"/>
                </a:solidFill>
                <a:latin typeface="+mn-ea"/>
                <a:cs typeface="+mn-ea"/>
              </a:rPr>
              <a:t>项目实现方式说明</a:t>
            </a:r>
            <a:endParaRPr lang="zh-CN" altLang="en-US" sz="3200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8443" y="319365"/>
            <a:ext cx="1926863" cy="420564"/>
            <a:chOff x="568442" y="319364"/>
            <a:chExt cx="1926864" cy="420565"/>
          </a:xfrm>
        </p:grpSpPr>
        <p:sp>
          <p:nvSpPr>
            <p:cNvPr id="14" name="文本框 23"/>
            <p:cNvSpPr txBox="1"/>
            <p:nvPr/>
          </p:nvSpPr>
          <p:spPr>
            <a:xfrm>
              <a:off x="665958" y="319364"/>
              <a:ext cx="1829348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项目代码分析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9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82971" y="406200"/>
            <a:ext cx="2084444" cy="420564"/>
            <a:chOff x="568442" y="320855"/>
            <a:chExt cx="2084444" cy="420565"/>
          </a:xfrm>
        </p:grpSpPr>
        <p:sp>
          <p:nvSpPr>
            <p:cNvPr id="5" name="文本框 23"/>
            <p:cNvSpPr txBox="1"/>
            <p:nvPr/>
          </p:nvSpPr>
          <p:spPr>
            <a:xfrm>
              <a:off x="823539" y="320855"/>
              <a:ext cx="1829347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部分代码展示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38068" y="1438656"/>
            <a:ext cx="9844460" cy="497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8068" y="826764"/>
            <a:ext cx="91927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while 1:</a:t>
            </a:r>
          </a:p>
          <a:p>
            <a:r>
              <a:rPr lang="en-US" altLang="zh-CN" sz="1600" dirty="0" err="1" smtClean="0"/>
              <a:t>city_p</a:t>
            </a:r>
            <a:r>
              <a:rPr lang="en-US" altLang="zh-CN" sz="1600" dirty="0" smtClean="0"/>
              <a:t>=input</a:t>
            </a:r>
            <a:r>
              <a:rPr lang="en-US" altLang="zh-CN" sz="1600" dirty="0"/>
              <a:t>("</a:t>
            </a:r>
            <a:r>
              <a:rPr lang="zh-CN" altLang="en-US" sz="1600" dirty="0"/>
              <a:t>请输入你所查询城市的拼音：</a:t>
            </a:r>
            <a:r>
              <a:rPr lang="en-US" altLang="zh-CN" sz="1600" dirty="0"/>
              <a:t>")</a:t>
            </a:r>
          </a:p>
          <a:p>
            <a:r>
              <a:rPr lang="en-US" altLang="zh-CN" sz="1600" dirty="0" smtClean="0"/>
              <a:t>info=</a:t>
            </a:r>
            <a:r>
              <a:rPr lang="en-US" altLang="zh-CN" sz="1600" dirty="0" err="1" smtClean="0"/>
              <a:t>r.urlopen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url.format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city_p</a:t>
            </a:r>
            <a:r>
              <a:rPr lang="en-US" altLang="zh-CN" sz="1600" dirty="0"/>
              <a:t>)).read().decode('utf-8','ignore</a:t>
            </a:r>
            <a:r>
              <a:rPr lang="en-US" altLang="zh-CN" sz="1600" dirty="0" smtClean="0"/>
              <a:t>')</a:t>
            </a:r>
            <a:endParaRPr lang="en-US" altLang="zh-CN" sz="1600" dirty="0"/>
          </a:p>
          <a:p>
            <a:r>
              <a:rPr lang="en-US" altLang="zh-CN" sz="1600" dirty="0" smtClean="0"/>
              <a:t>import </a:t>
            </a:r>
            <a:r>
              <a:rPr lang="en-US" altLang="zh-CN" sz="1600" dirty="0" err="1"/>
              <a:t>json</a:t>
            </a:r>
            <a:endParaRPr lang="en-US" altLang="zh-CN" sz="1600" dirty="0"/>
          </a:p>
          <a:p>
            <a:r>
              <a:rPr lang="en-US" altLang="zh-CN" sz="1600" dirty="0" err="1" smtClean="0"/>
              <a:t>sdata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json.loads</a:t>
            </a:r>
            <a:r>
              <a:rPr lang="en-US" altLang="zh-CN" sz="1600" dirty="0" smtClean="0"/>
              <a:t>(info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 smtClean="0"/>
              <a:t>number=input</a:t>
            </a:r>
            <a:r>
              <a:rPr lang="en-US" altLang="zh-CN" sz="1600" dirty="0"/>
              <a:t>("</a:t>
            </a:r>
            <a:r>
              <a:rPr lang="zh-CN" altLang="en-US" sz="1600" dirty="0"/>
              <a:t>请输入你要查询的菜单号</a:t>
            </a:r>
            <a:r>
              <a:rPr lang="en-US" altLang="zh-CN" sz="1600" dirty="0"/>
              <a:t>:1</a:t>
            </a:r>
            <a:r>
              <a:rPr lang="zh-CN" altLang="en-US" sz="1600" dirty="0"/>
              <a:t>、查看最近几天全部天气</a:t>
            </a:r>
            <a:r>
              <a:rPr lang="en-US" altLang="zh-CN" sz="1600" dirty="0"/>
              <a:t>|2</a:t>
            </a:r>
            <a:r>
              <a:rPr lang="zh-CN" altLang="en-US" sz="1600" dirty="0"/>
              <a:t>、查询其他城市天气情况</a:t>
            </a:r>
            <a:r>
              <a:rPr lang="en-US" altLang="zh-CN" sz="1600" dirty="0"/>
              <a:t>|3</a:t>
            </a:r>
            <a:r>
              <a:rPr lang="zh-CN" altLang="en-US" sz="1600" dirty="0"/>
              <a:t>、查看指定日期天气的情况</a:t>
            </a:r>
            <a:r>
              <a:rPr lang="en-US" altLang="zh-CN" sz="1600" dirty="0"/>
              <a:t>")</a:t>
            </a:r>
          </a:p>
          <a:p>
            <a:r>
              <a:rPr lang="en-US" altLang="zh-CN" sz="1600" dirty="0" smtClean="0"/>
              <a:t>   if </a:t>
            </a:r>
            <a:r>
              <a:rPr lang="en-US" altLang="zh-CN" sz="1600" dirty="0"/>
              <a:t>number=="1":</a:t>
            </a:r>
          </a:p>
          <a:p>
            <a:r>
              <a:rPr lang="en-US" altLang="zh-CN" sz="1600" dirty="0"/>
              <a:t>        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range(0,len(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["list"])):</a:t>
            </a:r>
          </a:p>
          <a:p>
            <a:r>
              <a:rPr lang="en-US" altLang="zh-CN" sz="1600" dirty="0"/>
              <a:t>            print("</a:t>
            </a:r>
            <a:r>
              <a:rPr lang="zh-CN" altLang="en-US" sz="1600" dirty="0"/>
              <a:t>当前日期：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]["</a:t>
            </a:r>
            <a:r>
              <a:rPr lang="en-US" altLang="zh-CN" sz="1600" dirty="0" err="1"/>
              <a:t>dt_txt</a:t>
            </a:r>
            <a:r>
              <a:rPr lang="en-US" altLang="zh-CN" sz="1600" dirty="0"/>
              <a:t>"])+"</a:t>
            </a:r>
            <a:r>
              <a:rPr lang="zh-CN" altLang="en-US" sz="1600" dirty="0"/>
              <a:t>当前天气：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]["weather"][0]["description"])+"</a:t>
            </a:r>
            <a:r>
              <a:rPr lang="zh-CN" altLang="en-US" sz="1600" dirty="0"/>
              <a:t>当前温度：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]["main"]["temp"])+"</a:t>
            </a:r>
            <a:r>
              <a:rPr lang="zh-CN" altLang="en-US" sz="1600" dirty="0"/>
              <a:t>当前最高温度：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]["main"]["</a:t>
            </a:r>
            <a:r>
              <a:rPr lang="en-US" altLang="zh-CN" sz="1600" dirty="0" err="1"/>
              <a:t>temp_max</a:t>
            </a:r>
            <a:r>
              <a:rPr lang="en-US" altLang="zh-CN" sz="1600" dirty="0"/>
              <a:t>"]))</a:t>
            </a:r>
          </a:p>
          <a:p>
            <a:r>
              <a:rPr lang="en-US" altLang="zh-CN" sz="1600" dirty="0"/>
              <a:t>            open('</a:t>
            </a:r>
            <a:r>
              <a:rPr lang="en-US" altLang="zh-CN" sz="1600" dirty="0" err="1"/>
              <a:t>state.txt','a</a:t>
            </a:r>
            <a:r>
              <a:rPr lang="en-US" altLang="zh-CN" sz="1600" dirty="0"/>
              <a:t>').write("</a:t>
            </a:r>
            <a:r>
              <a:rPr lang="zh-CN" altLang="en-US" sz="1600" dirty="0"/>
              <a:t>当前日期：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]["</a:t>
            </a:r>
            <a:r>
              <a:rPr lang="en-US" altLang="zh-CN" sz="1600" dirty="0" err="1"/>
              <a:t>dt_txt</a:t>
            </a:r>
            <a:r>
              <a:rPr lang="en-US" altLang="zh-CN" sz="1600" dirty="0"/>
              <a:t>"])+"</a:t>
            </a:r>
            <a:r>
              <a:rPr lang="zh-CN" altLang="en-US" sz="1600" dirty="0"/>
              <a:t>当前天气：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]["weather"][0]["description"])+"</a:t>
            </a:r>
            <a:r>
              <a:rPr lang="zh-CN" altLang="en-US" sz="1600" dirty="0"/>
              <a:t>当前温度：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]["main"]["temp"])+"</a:t>
            </a:r>
            <a:r>
              <a:rPr lang="zh-CN" altLang="en-US" sz="1600" dirty="0"/>
              <a:t>当前最高温度：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]["main"]["</a:t>
            </a:r>
            <a:r>
              <a:rPr lang="en-US" altLang="zh-CN" sz="1600" dirty="0" err="1"/>
              <a:t>temp_max</a:t>
            </a:r>
            <a:r>
              <a:rPr lang="en-US" altLang="zh-CN" sz="1600" dirty="0"/>
              <a:t>"])+'\n')</a:t>
            </a:r>
          </a:p>
          <a:p>
            <a:r>
              <a:rPr lang="en-US" altLang="zh-CN" sz="1600" dirty="0"/>
              <a:t>        break        </a:t>
            </a:r>
          </a:p>
          <a:p>
            <a:r>
              <a:rPr lang="en-US" altLang="zh-CN" sz="1600" dirty="0"/>
              <a:t>    if number=="2":</a:t>
            </a:r>
          </a:p>
          <a:p>
            <a:r>
              <a:rPr lang="en-US" altLang="zh-CN" sz="1600" dirty="0"/>
              <a:t>        print("</a:t>
            </a:r>
            <a:r>
              <a:rPr lang="zh-CN" altLang="en-US" sz="1600" dirty="0"/>
              <a:t>查看其他天气情况</a:t>
            </a:r>
            <a:r>
              <a:rPr lang="en-US" altLang="zh-CN" sz="1600" dirty="0"/>
              <a:t>")</a:t>
            </a:r>
          </a:p>
          <a:p>
            <a:r>
              <a:rPr lang="en-US" altLang="zh-CN" sz="1600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81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2064" y="406200"/>
            <a:ext cx="2084444" cy="420564"/>
            <a:chOff x="568442" y="320855"/>
            <a:chExt cx="2084444" cy="420565"/>
          </a:xfrm>
        </p:grpSpPr>
        <p:sp>
          <p:nvSpPr>
            <p:cNvPr id="5" name="文本框 23"/>
            <p:cNvSpPr txBox="1"/>
            <p:nvPr/>
          </p:nvSpPr>
          <p:spPr>
            <a:xfrm>
              <a:off x="823539" y="320855"/>
              <a:ext cx="1829347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部分代码展示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38068" y="1438656"/>
            <a:ext cx="9844460" cy="497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2064" y="826764"/>
            <a:ext cx="1114348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if number=="3":</a:t>
            </a:r>
          </a:p>
          <a:p>
            <a:r>
              <a:rPr lang="en-US" altLang="zh-CN" sz="1600" dirty="0"/>
              <a:t>        j=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(input("</a:t>
            </a:r>
            <a:r>
              <a:rPr lang="zh-CN" altLang="en-US" sz="1600" dirty="0"/>
              <a:t>请输入你查询第几天</a:t>
            </a:r>
            <a:r>
              <a:rPr lang="en-US" altLang="zh-CN" sz="1600" dirty="0"/>
              <a:t>(1-5):"))-1</a:t>
            </a:r>
          </a:p>
          <a:p>
            <a:r>
              <a:rPr lang="en-US" altLang="zh-CN" sz="1600" dirty="0"/>
              <a:t>        if j==0:</a:t>
            </a:r>
          </a:p>
          <a:p>
            <a:r>
              <a:rPr lang="en-US" altLang="zh-CN" sz="1600" dirty="0"/>
              <a:t>            k=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["list"]))-8*4</a:t>
            </a:r>
          </a:p>
          <a:p>
            <a:r>
              <a:rPr lang="en-US" altLang="zh-CN" sz="1600" dirty="0"/>
              <a:t>        else:</a:t>
            </a:r>
          </a:p>
          <a:p>
            <a:r>
              <a:rPr lang="en-US" altLang="zh-CN" sz="1600" dirty="0"/>
              <a:t>            k=8</a:t>
            </a:r>
          </a:p>
          <a:p>
            <a:r>
              <a:rPr lang="en-US" altLang="zh-CN" sz="1600" dirty="0"/>
              <a:t>        print(k)</a:t>
            </a:r>
          </a:p>
          <a:p>
            <a:r>
              <a:rPr lang="en-US" altLang="zh-CN" sz="1600" dirty="0"/>
              <a:t>        for n in range(0,k):</a:t>
            </a:r>
          </a:p>
          <a:p>
            <a:r>
              <a:rPr lang="en-US" altLang="zh-CN" sz="1600" dirty="0"/>
              <a:t>            if j==0:</a:t>
            </a:r>
          </a:p>
          <a:p>
            <a:r>
              <a:rPr lang="en-US" altLang="zh-CN" sz="1600" dirty="0"/>
              <a:t>                print("</a:t>
            </a:r>
            <a:r>
              <a:rPr lang="zh-CN" altLang="en-US" sz="1600" dirty="0"/>
              <a:t>当前日期：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["list"][n]["</a:t>
            </a:r>
            <a:r>
              <a:rPr lang="en-US" altLang="zh-CN" sz="1600" dirty="0" err="1"/>
              <a:t>dt_txt</a:t>
            </a:r>
            <a:r>
              <a:rPr lang="en-US" altLang="zh-CN" sz="1600" dirty="0"/>
              <a:t>"])+"</a:t>
            </a:r>
            <a:r>
              <a:rPr lang="zh-CN" altLang="en-US" sz="1600" dirty="0"/>
              <a:t>当前天气：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["list"][n]["weather"][0]["description"])+"</a:t>
            </a:r>
            <a:r>
              <a:rPr lang="zh-CN" altLang="en-US" sz="1600" dirty="0"/>
              <a:t>当前温度：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["list"][n]["main"]["temp"])+"</a:t>
            </a:r>
            <a:r>
              <a:rPr lang="zh-CN" altLang="en-US" sz="1600" dirty="0"/>
              <a:t>当前最高温度：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["list"][n]["main"]["</a:t>
            </a:r>
            <a:r>
              <a:rPr lang="en-US" altLang="zh-CN" sz="1600" dirty="0" err="1"/>
              <a:t>temp_max</a:t>
            </a:r>
            <a:r>
              <a:rPr lang="en-US" altLang="zh-CN" sz="1600" dirty="0"/>
              <a:t>"]))</a:t>
            </a:r>
          </a:p>
          <a:p>
            <a:r>
              <a:rPr lang="en-US" altLang="zh-CN" sz="1600" dirty="0"/>
              <a:t>                open('</a:t>
            </a:r>
            <a:r>
              <a:rPr lang="en-US" altLang="zh-CN" sz="1600" dirty="0" err="1"/>
              <a:t>tianqi.txt','a</a:t>
            </a:r>
            <a:r>
              <a:rPr lang="en-US" altLang="zh-CN" sz="1600" dirty="0"/>
              <a:t>').write("</a:t>
            </a:r>
            <a:r>
              <a:rPr lang="zh-CN" altLang="en-US" sz="1600" dirty="0"/>
              <a:t>当前日期：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["list"][n]["</a:t>
            </a:r>
            <a:r>
              <a:rPr lang="en-US" altLang="zh-CN" sz="1600" dirty="0" err="1"/>
              <a:t>dt_txt</a:t>
            </a:r>
            <a:r>
              <a:rPr lang="en-US" altLang="zh-CN" sz="1600" dirty="0"/>
              <a:t>"])+"</a:t>
            </a:r>
            <a:r>
              <a:rPr lang="zh-CN" altLang="en-US" sz="1600" dirty="0"/>
              <a:t>当前天气：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["list"][n]["weather"][0]["description"])+"</a:t>
            </a:r>
            <a:r>
              <a:rPr lang="zh-CN" altLang="en-US" sz="1600" dirty="0"/>
              <a:t>当前温度：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["list"][n]["main"]["temp"])+"</a:t>
            </a:r>
            <a:r>
              <a:rPr lang="zh-CN" altLang="en-US" sz="1600" dirty="0"/>
              <a:t>当前最高温度：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["list"][n]["main"]["</a:t>
            </a:r>
            <a:r>
              <a:rPr lang="en-US" altLang="zh-CN" sz="1600" dirty="0" err="1"/>
              <a:t>temp_max</a:t>
            </a:r>
            <a:r>
              <a:rPr lang="en-US" altLang="zh-CN" sz="1600" dirty="0"/>
              <a:t>"])+'\n')</a:t>
            </a:r>
          </a:p>
          <a:p>
            <a:r>
              <a:rPr lang="en-US" altLang="zh-CN" sz="1600" dirty="0"/>
              <a:t>            else:</a:t>
            </a:r>
          </a:p>
          <a:p>
            <a:r>
              <a:rPr lang="en-US" altLang="zh-CN" sz="1600" dirty="0"/>
              <a:t>                print("</a:t>
            </a:r>
            <a:r>
              <a:rPr lang="zh-CN" altLang="en-US" sz="1600" dirty="0"/>
              <a:t>当前日期：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["list"][(j-1)*8+int(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["list"]))-8*4+n]["</a:t>
            </a:r>
            <a:r>
              <a:rPr lang="en-US" altLang="zh-CN" sz="1600" dirty="0" err="1"/>
              <a:t>dt_txt</a:t>
            </a:r>
            <a:r>
              <a:rPr lang="en-US" altLang="zh-CN" sz="1600" dirty="0"/>
              <a:t>"])+"</a:t>
            </a:r>
            <a:r>
              <a:rPr lang="zh-CN" altLang="en-US" sz="1600" dirty="0"/>
              <a:t>当前天气：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["list"][(j-1)*8+int(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["list"]))-8*4+n]["weather"][0]["description"])+"</a:t>
            </a:r>
            <a:r>
              <a:rPr lang="zh-CN" altLang="en-US" sz="1600" dirty="0"/>
              <a:t>当前温度：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["list"][(j-1)*8+int(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["list"]))-8*4+n]["main"]["temp"])+"</a:t>
            </a:r>
            <a:r>
              <a:rPr lang="zh-CN" altLang="en-US" sz="1600" dirty="0"/>
              <a:t>当前最高温度：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["list"][(j-1)*8+int(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["list"]))-8*4+n]["main"]["</a:t>
            </a:r>
            <a:r>
              <a:rPr lang="en-US" altLang="zh-CN" sz="1600" dirty="0" err="1"/>
              <a:t>temp_max</a:t>
            </a:r>
            <a:r>
              <a:rPr lang="en-US" altLang="zh-CN" sz="1600" dirty="0"/>
              <a:t>"]))</a:t>
            </a:r>
          </a:p>
          <a:p>
            <a:r>
              <a:rPr lang="en-US" altLang="zh-CN" sz="1600" dirty="0"/>
              <a:t>                open('</a:t>
            </a:r>
            <a:r>
              <a:rPr lang="en-US" altLang="zh-CN" sz="1600" dirty="0" err="1"/>
              <a:t>tianqi.txt','a</a:t>
            </a:r>
            <a:r>
              <a:rPr lang="en-US" altLang="zh-CN" sz="1600" dirty="0"/>
              <a:t>').write("</a:t>
            </a:r>
            <a:r>
              <a:rPr lang="zh-CN" altLang="en-US" sz="1600" dirty="0"/>
              <a:t>当前日期：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["list"][(j-1)*8+int(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["list"]))-8*4+n]["</a:t>
            </a:r>
            <a:r>
              <a:rPr lang="en-US" altLang="zh-CN" sz="1600" dirty="0" err="1"/>
              <a:t>dt_txt</a:t>
            </a:r>
            <a:r>
              <a:rPr lang="en-US" altLang="zh-CN" sz="1600" dirty="0"/>
              <a:t>"])+"</a:t>
            </a:r>
            <a:r>
              <a:rPr lang="zh-CN" altLang="en-US" sz="1600" dirty="0"/>
              <a:t>当前天气：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["list"][(j-1)*8+int(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["list"]))-8*4+n]["weather"][0]["description"])+"</a:t>
            </a:r>
            <a:r>
              <a:rPr lang="zh-CN" altLang="en-US" sz="1600" dirty="0"/>
              <a:t>当前温度：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["list"][(j-1)*8+int(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["list"]))-8*4+n]["main"]["temp"])+"</a:t>
            </a:r>
            <a:r>
              <a:rPr lang="zh-CN" altLang="en-US" sz="1600" dirty="0"/>
              <a:t>当前最高温度：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["list"][(j-1)*8+int(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sdata</a:t>
            </a:r>
            <a:r>
              <a:rPr lang="en-US" altLang="zh-CN" sz="1600" dirty="0"/>
              <a:t>["list"]))-8*4+n]["main"]["</a:t>
            </a:r>
            <a:r>
              <a:rPr lang="en-US" altLang="zh-CN" sz="1600" dirty="0" err="1"/>
              <a:t>temp_max</a:t>
            </a:r>
            <a:r>
              <a:rPr lang="en-US" altLang="zh-CN" sz="1600" dirty="0"/>
              <a:t>"])+'\n')</a:t>
            </a:r>
          </a:p>
          <a:p>
            <a:r>
              <a:rPr lang="en-US" altLang="zh-CN" sz="1600" dirty="0"/>
              <a:t>        break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785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F704BB77-F15C-4AD2-86FB-739E00A5B274}"/>
              </a:ext>
            </a:extLst>
          </p:cNvPr>
          <p:cNvSpPr/>
          <p:nvPr/>
        </p:nvSpPr>
        <p:spPr>
          <a:xfrm>
            <a:off x="50204" y="-194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699089" y="3010155"/>
            <a:ext cx="1392767" cy="1403351"/>
            <a:chOff x="1246188" y="2044477"/>
            <a:chExt cx="1044575" cy="1052513"/>
          </a:xfrm>
          <a:noFill/>
        </p:grpSpPr>
        <p:sp>
          <p:nvSpPr>
            <p:cNvPr id="3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623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chemeClr val="tx2"/>
                  </a:solidFill>
                  <a:cs typeface="+mn-ea"/>
                </a:rPr>
                <a:t>While</a:t>
              </a:r>
              <a:r>
                <a:rPr lang="zh-CN" altLang="en-US" sz="2400" b="1" dirty="0" smtClean="0">
                  <a:solidFill>
                    <a:schemeClr val="tx2"/>
                  </a:solidFill>
                  <a:cs typeface="+mn-ea"/>
                </a:rPr>
                <a:t>循环</a:t>
              </a:r>
              <a:endParaRPr lang="zh-CN" altLang="en-US" sz="2400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33422" y="4540506"/>
            <a:ext cx="7967133" cy="1333747"/>
            <a:chOff x="896938" y="3616989"/>
            <a:chExt cx="5975350" cy="1000310"/>
          </a:xfrm>
        </p:grpSpPr>
        <p:sp>
          <p:nvSpPr>
            <p:cNvPr id="6" name="Line 58"/>
            <p:cNvSpPr>
              <a:spLocks noChangeShapeType="1"/>
            </p:cNvSpPr>
            <p:nvPr/>
          </p:nvSpPr>
          <p:spPr bwMode="black">
            <a:xfrm>
              <a:off x="1765300" y="3616989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7" name="Line 59"/>
            <p:cNvSpPr>
              <a:spLocks noChangeShapeType="1"/>
            </p:cNvSpPr>
            <p:nvPr/>
          </p:nvSpPr>
          <p:spPr bwMode="black">
            <a:xfrm flipH="1">
              <a:off x="1009650" y="3961476"/>
              <a:ext cx="1495425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8" name="Text Box 60"/>
            <p:cNvSpPr txBox="1">
              <a:spLocks noChangeArrowheads="1"/>
            </p:cNvSpPr>
            <p:nvPr/>
          </p:nvSpPr>
          <p:spPr bwMode="auto">
            <a:xfrm>
              <a:off x="896938" y="4015451"/>
              <a:ext cx="2070100" cy="601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hlink"/>
                </a:buClr>
              </a:pPr>
              <a:r>
                <a:rPr lang="zh-CN" altLang="en-US" sz="1867" b="1" dirty="0" smtClean="0">
                  <a:solidFill>
                    <a:schemeClr val="tx2"/>
                  </a:solidFill>
                  <a:cs typeface="+mn-ea"/>
                </a:rPr>
                <a:t>什么时候终止循环，</a:t>
              </a:r>
              <a:endParaRPr lang="en-US" altLang="zh-CN" sz="1867" b="1" dirty="0" smtClean="0">
                <a:solidFill>
                  <a:schemeClr val="tx2"/>
                </a:solidFill>
                <a:cs typeface="+mn-ea"/>
              </a:endParaRPr>
            </a:p>
            <a:p>
              <a:pPr eaLnBrk="1" hangingPunct="1">
                <a:lnSpc>
                  <a:spcPct val="130000"/>
                </a:lnSpc>
                <a:buClr>
                  <a:schemeClr val="hlink"/>
                </a:buClr>
              </a:pPr>
              <a:r>
                <a:rPr lang="zh-CN" altLang="en-US" sz="1867" b="1" dirty="0" smtClean="0">
                  <a:solidFill>
                    <a:schemeClr val="tx2"/>
                  </a:solidFill>
                  <a:cs typeface="+mn-ea"/>
                </a:rPr>
                <a:t>切记不要弄成死循环</a:t>
              </a:r>
              <a:endParaRPr lang="zh-CN" altLang="en-US" sz="1867" b="1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black">
            <a:xfrm>
              <a:off x="5648325" y="3616989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0" name="Line 72"/>
            <p:cNvSpPr>
              <a:spLocks noChangeShapeType="1"/>
            </p:cNvSpPr>
            <p:nvPr/>
          </p:nvSpPr>
          <p:spPr bwMode="black">
            <a:xfrm flipH="1">
              <a:off x="4837113" y="3951951"/>
              <a:ext cx="1587500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1" name="Text Box 73"/>
            <p:cNvSpPr txBox="1">
              <a:spLocks noChangeArrowheads="1"/>
            </p:cNvSpPr>
            <p:nvPr/>
          </p:nvSpPr>
          <p:spPr bwMode="auto">
            <a:xfrm>
              <a:off x="4802188" y="4015451"/>
              <a:ext cx="2070100" cy="601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accent2"/>
                </a:buClr>
              </a:pPr>
              <a:r>
                <a:rPr lang="zh-CN" altLang="en-US" sz="1867" b="1" dirty="0">
                  <a:solidFill>
                    <a:schemeClr val="tx2"/>
                  </a:solidFill>
                  <a:cs typeface="+mn-ea"/>
                </a:rPr>
                <a:t>数据类型的转换，尤其是在进行运算或输出时</a:t>
              </a:r>
              <a:endParaRPr lang="zh-CN" altLang="en-US" sz="1867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240704" y="2861991"/>
            <a:ext cx="12192000" cy="1670051"/>
            <a:chOff x="0" y="2007"/>
            <a:chExt cx="5760" cy="789"/>
          </a:xfrm>
          <a:effectLst/>
        </p:grpSpPr>
        <p:sp>
          <p:nvSpPr>
            <p:cNvPr id="13" name="Line 75"/>
            <p:cNvSpPr>
              <a:spLocks noChangeShapeType="1"/>
            </p:cNvSpPr>
            <p:nvPr/>
          </p:nvSpPr>
          <p:spPr bwMode="gray">
            <a:xfrm flipH="1">
              <a:off x="0" y="2405"/>
              <a:ext cx="6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4" name="Line 76"/>
            <p:cNvSpPr>
              <a:spLocks noChangeShapeType="1"/>
            </p:cNvSpPr>
            <p:nvPr/>
          </p:nvSpPr>
          <p:spPr bwMode="gray">
            <a:xfrm flipH="1">
              <a:off x="3839" y="2405"/>
              <a:ext cx="5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5" name="Arc 77"/>
            <p:cNvSpPr>
              <a:spLocks/>
            </p:cNvSpPr>
            <p:nvPr/>
          </p:nvSpPr>
          <p:spPr bwMode="gray">
            <a:xfrm rot="16200000" flipV="1">
              <a:off x="2052" y="1833"/>
              <a:ext cx="412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6" name="Arc 78"/>
            <p:cNvSpPr>
              <a:spLocks/>
            </p:cNvSpPr>
            <p:nvPr/>
          </p:nvSpPr>
          <p:spPr bwMode="gray">
            <a:xfrm rot="16200000" flipV="1">
              <a:off x="4503" y="1831"/>
              <a:ext cx="418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7" name="Line 79"/>
            <p:cNvSpPr>
              <a:spLocks noChangeShapeType="1"/>
            </p:cNvSpPr>
            <p:nvPr/>
          </p:nvSpPr>
          <p:spPr bwMode="gray">
            <a:xfrm flipH="1">
              <a:off x="2619" y="2405"/>
              <a:ext cx="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8" name="Arc 80"/>
            <p:cNvSpPr>
              <a:spLocks/>
            </p:cNvSpPr>
            <p:nvPr/>
          </p:nvSpPr>
          <p:spPr bwMode="gray">
            <a:xfrm rot="5400000">
              <a:off x="3278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9" name="Line 81"/>
            <p:cNvSpPr>
              <a:spLocks noChangeShapeType="1"/>
            </p:cNvSpPr>
            <p:nvPr/>
          </p:nvSpPr>
          <p:spPr bwMode="gray">
            <a:xfrm flipH="1">
              <a:off x="5071" y="2405"/>
              <a:ext cx="6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0" name="Line 82"/>
            <p:cNvSpPr>
              <a:spLocks noChangeShapeType="1"/>
            </p:cNvSpPr>
            <p:nvPr/>
          </p:nvSpPr>
          <p:spPr bwMode="gray">
            <a:xfrm flipH="1">
              <a:off x="1377" y="2405"/>
              <a:ext cx="5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1" name="Arc 83"/>
            <p:cNvSpPr>
              <a:spLocks/>
            </p:cNvSpPr>
            <p:nvPr/>
          </p:nvSpPr>
          <p:spPr bwMode="gray">
            <a:xfrm rot="5400000">
              <a:off x="815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84004" y="1412776"/>
            <a:ext cx="7994419" cy="1474612"/>
            <a:chOff x="2809875" y="1271192"/>
            <a:chExt cx="5995814" cy="1105959"/>
          </a:xfrm>
        </p:grpSpPr>
        <p:sp>
          <p:nvSpPr>
            <p:cNvPr id="23" name="Line 65"/>
            <p:cNvSpPr>
              <a:spLocks noChangeShapeType="1"/>
            </p:cNvSpPr>
            <p:nvPr/>
          </p:nvSpPr>
          <p:spPr bwMode="black">
            <a:xfrm>
              <a:off x="7632700" y="2042189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4" name="Line 66"/>
            <p:cNvSpPr>
              <a:spLocks noChangeShapeType="1"/>
            </p:cNvSpPr>
            <p:nvPr/>
          </p:nvSpPr>
          <p:spPr bwMode="black">
            <a:xfrm flipH="1">
              <a:off x="6769100" y="2040601"/>
              <a:ext cx="1631950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black">
            <a:xfrm flipH="1">
              <a:off x="2809875" y="1995686"/>
              <a:ext cx="1771650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6" name="Text Box 70"/>
            <p:cNvSpPr txBox="1">
              <a:spLocks noChangeArrowheads="1"/>
            </p:cNvSpPr>
            <p:nvPr/>
          </p:nvSpPr>
          <p:spPr bwMode="auto">
            <a:xfrm>
              <a:off x="2882900" y="1271192"/>
              <a:ext cx="2070100" cy="62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accent2"/>
                </a:buClr>
              </a:pPr>
              <a:r>
                <a:rPr lang="zh-CN" altLang="en-US" sz="1867" b="1" dirty="0" smtClean="0">
                  <a:solidFill>
                    <a:schemeClr val="tx2"/>
                  </a:solidFill>
                  <a:cs typeface="+mn-ea"/>
                </a:rPr>
                <a:t>数据的获取，数据获取时注意数据发生的变化</a:t>
              </a:r>
              <a:endParaRPr lang="zh-CN" altLang="en-US" sz="1867" b="1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black">
            <a:xfrm>
              <a:off x="3736975" y="1995686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8" name="Text Box 70"/>
            <p:cNvSpPr txBox="1">
              <a:spLocks noChangeArrowheads="1"/>
            </p:cNvSpPr>
            <p:nvPr/>
          </p:nvSpPr>
          <p:spPr bwMode="auto">
            <a:xfrm>
              <a:off x="6735589" y="1271192"/>
              <a:ext cx="2070100" cy="601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accent2"/>
                </a:buClr>
              </a:pPr>
              <a:r>
                <a:rPr lang="zh-CN" altLang="en-US" sz="1867" b="1" dirty="0" smtClean="0">
                  <a:solidFill>
                    <a:schemeClr val="tx2"/>
                  </a:solidFill>
                  <a:cs typeface="+mn-ea"/>
                </a:rPr>
                <a:t>数据写入文档是</a:t>
              </a:r>
              <a:r>
                <a:rPr lang="zh-CN" altLang="en-US" sz="1867" b="1" dirty="0" smtClean="0">
                  <a:solidFill>
                    <a:schemeClr val="tx2"/>
                  </a:solidFill>
                  <a:cs typeface="+mn-ea"/>
                </a:rPr>
                <a:t>代码需要注意“</a:t>
              </a:r>
              <a:r>
                <a:rPr lang="en-US" altLang="zh-CN" sz="1867" b="1" dirty="0" smtClean="0">
                  <a:solidFill>
                    <a:schemeClr val="tx2"/>
                  </a:solidFill>
                  <a:cs typeface="+mn-ea"/>
                </a:rPr>
                <a:t>w</a:t>
              </a:r>
              <a:r>
                <a:rPr lang="zh-CN" altLang="en-US" sz="1867" b="1" dirty="0" smtClean="0">
                  <a:solidFill>
                    <a:schemeClr val="tx2"/>
                  </a:solidFill>
                  <a:cs typeface="+mn-ea"/>
                </a:rPr>
                <a:t>”变“</a:t>
              </a:r>
              <a:r>
                <a:rPr lang="en-US" altLang="zh-CN" sz="1867" b="1" dirty="0" smtClean="0">
                  <a:solidFill>
                    <a:schemeClr val="tx2"/>
                  </a:solidFill>
                  <a:cs typeface="+mn-ea"/>
                </a:rPr>
                <a:t>a</a:t>
              </a:r>
              <a:r>
                <a:rPr lang="zh-CN" altLang="en-US" sz="1867" b="1" dirty="0" smtClean="0">
                  <a:solidFill>
                    <a:schemeClr val="tx2"/>
                  </a:solidFill>
                  <a:cs typeface="+mn-ea"/>
                </a:rPr>
                <a:t>”</a:t>
              </a:r>
              <a:endParaRPr lang="zh-CN" altLang="en-US" sz="1867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23754" y="3010155"/>
            <a:ext cx="1392767" cy="1677095"/>
            <a:chOff x="1246188" y="2044477"/>
            <a:chExt cx="1044575" cy="1257821"/>
          </a:xfrm>
          <a:noFill/>
        </p:grpSpPr>
        <p:sp>
          <p:nvSpPr>
            <p:cNvPr id="30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103874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chemeClr val="tx2"/>
                  </a:solidFill>
                  <a:cs typeface="+mn-ea"/>
                </a:rPr>
                <a:t>获取</a:t>
              </a:r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数据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zh-CN" altLang="en-US" sz="2400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14554" y="3010155"/>
            <a:ext cx="1392767" cy="1677095"/>
            <a:chOff x="1246188" y="2044477"/>
            <a:chExt cx="1044575" cy="1257821"/>
          </a:xfrm>
          <a:noFill/>
        </p:grpSpPr>
        <p:sp>
          <p:nvSpPr>
            <p:cNvPr id="33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103874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chemeClr val="tx2"/>
                  </a:solidFill>
                  <a:cs typeface="+mn-ea"/>
                </a:rPr>
                <a:t>数据类型</a:t>
              </a:r>
              <a:endParaRPr lang="en-US" altLang="zh-CN" sz="2400" b="1" dirty="0">
                <a:solidFill>
                  <a:schemeClr val="tx2"/>
                </a:solidFill>
                <a:cs typeface="+mn-ea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 sz="2400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518054" y="3010155"/>
            <a:ext cx="1392767" cy="1403351"/>
            <a:chOff x="1246188" y="2044477"/>
            <a:chExt cx="1044575" cy="1052513"/>
          </a:xfrm>
          <a:noFill/>
        </p:grpSpPr>
        <p:sp>
          <p:nvSpPr>
            <p:cNvPr id="36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623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chemeClr val="tx2"/>
                  </a:solidFill>
                  <a:cs typeface="+mn-ea"/>
                </a:rPr>
                <a:t>数据读写</a:t>
              </a:r>
              <a:endParaRPr lang="zh-CN" altLang="en-US" sz="2400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8444" y="319365"/>
            <a:ext cx="2200977" cy="420564"/>
            <a:chOff x="568442" y="319364"/>
            <a:chExt cx="2200977" cy="420565"/>
          </a:xfrm>
        </p:grpSpPr>
        <p:sp>
          <p:nvSpPr>
            <p:cNvPr id="39" name="文本框 23"/>
            <p:cNvSpPr txBox="1"/>
            <p:nvPr/>
          </p:nvSpPr>
          <p:spPr>
            <a:xfrm>
              <a:off x="665958" y="319364"/>
              <a:ext cx="2103461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项目代码重难点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6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ECC4248-487B-4D9D-8AC7-336CE63984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86104" y="2798804"/>
            <a:ext cx="793751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项目心得体会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797269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168114" y="188739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2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accel="4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accel="4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3407833" y="2743234"/>
            <a:ext cx="7681384" cy="3353817"/>
            <a:chOff x="1519" y="1661"/>
            <a:chExt cx="3629" cy="1633"/>
          </a:xfrm>
        </p:grpSpPr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2245" y="2886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>
              <a:off x="2970" y="2477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3696" y="2069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4422" y="1661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 flipH="1">
              <a:off x="1519" y="3294"/>
              <a:ext cx="726" cy="0"/>
            </a:xfrm>
            <a:prstGeom prst="line">
              <a:avLst/>
            </a:prstGeom>
            <a:noFill/>
            <a:ln w="25400">
              <a:solidFill>
                <a:srgbClr val="3F3F3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</p:grp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872886" y="1493831"/>
            <a:ext cx="3793067" cy="216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lvl="2" defTabSz="1217054" eaLnBrk="0" hangingPunct="0">
              <a:buClr>
                <a:srgbClr val="0070C0"/>
              </a:buClr>
              <a:buSzPct val="80000"/>
              <a:tabLst>
                <a:tab pos="182029" algn="l"/>
              </a:tabLst>
              <a:defRPr/>
            </a:pPr>
            <a:endParaRPr lang="en-US" altLang="zh-CN" sz="1467" spc="67" dirty="0">
              <a:ln w="11430"/>
              <a:solidFill>
                <a:schemeClr val="tx2"/>
              </a:solidFill>
              <a:latin typeface="+mn-ea"/>
              <a:cs typeface="+mn-ea"/>
            </a:endParaRPr>
          </a:p>
          <a:p>
            <a:pPr marL="0" lvl="2" defTabSz="1217054" eaLnBrk="0" hangingPunct="0">
              <a:buClr>
                <a:srgbClr val="0070C0"/>
              </a:buClr>
              <a:buSzPct val="80000"/>
              <a:tabLst>
                <a:tab pos="182029" algn="l"/>
              </a:tabLst>
              <a:defRPr/>
            </a:pPr>
            <a:endParaRPr lang="en-US" altLang="zh-CN" sz="1467" spc="67" dirty="0">
              <a:ln w="11430"/>
              <a:solidFill>
                <a:schemeClr val="tx2"/>
              </a:solidFill>
              <a:latin typeface="+mn-ea"/>
              <a:cs typeface="+mn-ea"/>
            </a:endParaRPr>
          </a:p>
          <a:p>
            <a:pPr marL="0" lvl="2" defTabSz="1217054" eaLnBrk="0" hangingPunct="0">
              <a:buClr>
                <a:srgbClr val="0070C0"/>
              </a:buClr>
              <a:buSzPct val="80000"/>
              <a:tabLst>
                <a:tab pos="182029" algn="l"/>
              </a:tabLst>
              <a:defRPr/>
            </a:pPr>
            <a:r>
              <a:rPr lang="zh-CN" altLang="en-US" sz="2133" b="1" dirty="0" smtClean="0">
                <a:solidFill>
                  <a:schemeClr val="tx2"/>
                </a:solidFill>
                <a:latin typeface="+mn-ea"/>
                <a:cs typeface="+mn-ea"/>
              </a:rPr>
              <a:t>主要收获</a:t>
            </a:r>
            <a:endParaRPr lang="en-US" altLang="ko-KR" sz="2133" b="1" dirty="0" smtClean="0">
              <a:solidFill>
                <a:schemeClr val="tx2"/>
              </a:solidFill>
              <a:latin typeface="+mn-ea"/>
              <a:cs typeface="+mn-ea"/>
            </a:endParaRPr>
          </a:p>
          <a:p>
            <a:pPr marL="0" lvl="2" defTabSz="1217054" eaLnBrk="0" hangingPunct="0">
              <a:buClr>
                <a:srgbClr val="0070C0"/>
              </a:buClr>
              <a:buSzPct val="80000"/>
              <a:tabLst>
                <a:tab pos="182029" algn="l"/>
              </a:tabLst>
              <a:defRPr/>
            </a:pPr>
            <a:endParaRPr lang="en-US" altLang="zh-CN" sz="1467" spc="67" dirty="0" smtClean="0">
              <a:ln w="11430"/>
              <a:solidFill>
                <a:schemeClr val="tx2"/>
              </a:solidFill>
              <a:latin typeface="+mn-ea"/>
              <a:cs typeface="+mn-ea"/>
            </a:endParaRPr>
          </a:p>
          <a:p>
            <a:pPr marL="0" lvl="2" defTabSz="1217054" eaLnBrk="0" hangingPunct="0">
              <a:buClr>
                <a:srgbClr val="0070C0"/>
              </a:buClr>
              <a:buSzPct val="80000"/>
              <a:tabLst>
                <a:tab pos="182029" algn="l"/>
              </a:tabLst>
              <a:defRPr/>
            </a:pPr>
            <a:r>
              <a:rPr lang="en-US" altLang="zh-CN" sz="1733" spc="67" dirty="0" smtClean="0">
                <a:ln w="11430"/>
                <a:solidFill>
                  <a:schemeClr val="tx2"/>
                </a:solidFill>
                <a:latin typeface="+mn-ea"/>
                <a:cs typeface="+mn-ea"/>
              </a:rPr>
              <a:t>Python</a:t>
            </a:r>
            <a:r>
              <a:rPr lang="zh-CN" altLang="en-US" sz="1733" spc="67" dirty="0" smtClean="0">
                <a:ln w="11430"/>
                <a:solidFill>
                  <a:schemeClr val="tx2"/>
                </a:solidFill>
                <a:latin typeface="+mn-ea"/>
                <a:cs typeface="+mn-ea"/>
              </a:rPr>
              <a:t>基础语法</a:t>
            </a:r>
            <a:endParaRPr lang="en-US" altLang="zh-CN" sz="1733" spc="67" dirty="0">
              <a:ln w="11430"/>
              <a:solidFill>
                <a:schemeClr val="tx2"/>
              </a:solidFill>
              <a:latin typeface="+mn-ea"/>
              <a:cs typeface="+mn-ea"/>
            </a:endParaRPr>
          </a:p>
          <a:p>
            <a:pPr marL="0" lvl="2" defTabSz="1217054" eaLnBrk="0" hangingPunct="0">
              <a:buClr>
                <a:srgbClr val="0070C0"/>
              </a:buClr>
              <a:buSzPct val="80000"/>
              <a:tabLst>
                <a:tab pos="182029" algn="l"/>
              </a:tabLst>
              <a:defRPr/>
            </a:pPr>
            <a:r>
              <a:rPr lang="en-US" altLang="zh-CN" sz="1733" spc="67" dirty="0" smtClean="0">
                <a:ln w="11430"/>
                <a:solidFill>
                  <a:schemeClr val="tx2"/>
                </a:solidFill>
                <a:latin typeface="+mn-ea"/>
                <a:cs typeface="+mn-ea"/>
              </a:rPr>
              <a:t>Python</a:t>
            </a:r>
            <a:r>
              <a:rPr lang="zh-CN" altLang="en-US" sz="1733" spc="67" dirty="0" smtClean="0">
                <a:ln w="11430"/>
                <a:solidFill>
                  <a:schemeClr val="tx2"/>
                </a:solidFill>
                <a:latin typeface="+mn-ea"/>
                <a:cs typeface="+mn-ea"/>
              </a:rPr>
              <a:t>数据获取方法</a:t>
            </a:r>
            <a:endParaRPr lang="en-US" altLang="zh-CN" sz="1733" spc="67" dirty="0" smtClean="0">
              <a:ln w="11430"/>
              <a:solidFill>
                <a:schemeClr val="tx2"/>
              </a:solidFill>
              <a:latin typeface="+mn-ea"/>
              <a:cs typeface="+mn-ea"/>
            </a:endParaRPr>
          </a:p>
          <a:p>
            <a:pPr marL="0" lvl="2" defTabSz="1217054" eaLnBrk="0" hangingPunct="0">
              <a:buClr>
                <a:srgbClr val="0070C0"/>
              </a:buClr>
              <a:buSzPct val="80000"/>
              <a:tabLst>
                <a:tab pos="182029" algn="l"/>
              </a:tabLst>
              <a:defRPr/>
            </a:pPr>
            <a:r>
              <a:rPr lang="en-US" altLang="zh-CN" sz="1733" spc="67" dirty="0" smtClean="0">
                <a:ln w="11430"/>
                <a:solidFill>
                  <a:schemeClr val="tx2"/>
                </a:solidFill>
                <a:latin typeface="+mn-ea"/>
                <a:cs typeface="+mn-ea"/>
              </a:rPr>
              <a:t>Python</a:t>
            </a:r>
            <a:r>
              <a:rPr lang="zh-CN" altLang="en-US" sz="1733" spc="67" dirty="0" smtClean="0">
                <a:ln w="11430"/>
                <a:solidFill>
                  <a:schemeClr val="tx2"/>
                </a:solidFill>
                <a:latin typeface="+mn-ea"/>
                <a:cs typeface="+mn-ea"/>
              </a:rPr>
              <a:t>算法设计思想</a:t>
            </a:r>
            <a:endParaRPr lang="en-US" altLang="zh-CN" sz="1733" spc="67" dirty="0" smtClean="0">
              <a:ln w="11430"/>
              <a:solidFill>
                <a:schemeClr val="tx2"/>
              </a:solidFill>
              <a:latin typeface="+mn-ea"/>
              <a:cs typeface="+mn-ea"/>
            </a:endParaRPr>
          </a:p>
          <a:p>
            <a:pPr marL="0" lvl="2" defTabSz="1217054" eaLnBrk="0" hangingPunct="0">
              <a:buClr>
                <a:srgbClr val="0070C0"/>
              </a:buClr>
              <a:buSzPct val="80000"/>
              <a:tabLst>
                <a:tab pos="182029" algn="l"/>
              </a:tabLst>
              <a:defRPr/>
            </a:pPr>
            <a:r>
              <a:rPr lang="en-US" altLang="zh-CN" sz="1733" spc="67" dirty="0" smtClean="0">
                <a:ln w="11430"/>
                <a:solidFill>
                  <a:schemeClr val="tx2"/>
                </a:solidFill>
                <a:latin typeface="+mn-ea"/>
                <a:cs typeface="+mn-ea"/>
              </a:rPr>
              <a:t>Python</a:t>
            </a:r>
            <a:r>
              <a:rPr lang="zh-CN" altLang="en-US" sz="1733" spc="67" dirty="0" smtClean="0">
                <a:ln w="11430"/>
                <a:solidFill>
                  <a:schemeClr val="tx2"/>
                </a:solidFill>
                <a:latin typeface="+mn-ea"/>
                <a:cs typeface="+mn-ea"/>
              </a:rPr>
              <a:t>实现项目</a:t>
            </a:r>
            <a:endParaRPr lang="en-US" altLang="zh-CN" sz="1733" spc="67" dirty="0">
              <a:ln w="11430"/>
              <a:solidFill>
                <a:schemeClr val="tx2"/>
              </a:solidFill>
              <a:latin typeface="+mn-ea"/>
              <a:cs typeface="+mn-ea"/>
            </a:endParaRPr>
          </a:p>
        </p:txBody>
      </p:sp>
      <p:sp>
        <p:nvSpPr>
          <p:cNvPr id="21" name="AutoShape 44"/>
          <p:cNvSpPr>
            <a:spLocks noChangeArrowheads="1"/>
          </p:cNvSpPr>
          <p:nvPr/>
        </p:nvSpPr>
        <p:spPr bwMode="auto">
          <a:xfrm rot="17429801">
            <a:off x="8475135" y="1430458"/>
            <a:ext cx="1211727" cy="1248833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endParaRPr lang="zh-CN" altLang="en-US" sz="2400">
              <a:solidFill>
                <a:schemeClr val="tx2"/>
              </a:solidFill>
              <a:cs typeface="+mn-ea"/>
            </a:endParaRPr>
          </a:p>
        </p:txBody>
      </p:sp>
      <p:sp>
        <p:nvSpPr>
          <p:cNvPr id="22" name="Text Box 45"/>
          <p:cNvSpPr txBox="1">
            <a:spLocks noChangeArrowheads="1"/>
          </p:cNvSpPr>
          <p:nvPr/>
        </p:nvSpPr>
        <p:spPr bwMode="auto">
          <a:xfrm>
            <a:off x="8336364" y="5211523"/>
            <a:ext cx="49932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chemeClr val="tx2"/>
                </a:solidFill>
                <a:latin typeface="+mn-ea"/>
                <a:cs typeface="+mn-ea"/>
              </a:rPr>
              <a:t>成长阶梯</a:t>
            </a:r>
            <a:endParaRPr lang="en-US" altLang="zh-CN" sz="2800" spc="67" dirty="0">
              <a:ln w="11430"/>
              <a:solidFill>
                <a:schemeClr val="tx2"/>
              </a:solidFill>
              <a:latin typeface="+mn-ea"/>
              <a:cs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039787" y="3909054"/>
            <a:ext cx="1297516" cy="1258965"/>
            <a:chOff x="3779838" y="2992462"/>
            <a:chExt cx="973137" cy="973138"/>
          </a:xfrm>
          <a:solidFill>
            <a:schemeClr val="bg1"/>
          </a:solidFill>
        </p:grpSpPr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3779838" y="2992462"/>
              <a:ext cx="973137" cy="97313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7" name="Text Box 46"/>
            <p:cNvSpPr txBox="1">
              <a:spLocks noChangeArrowheads="1"/>
            </p:cNvSpPr>
            <p:nvPr/>
          </p:nvSpPr>
          <p:spPr bwMode="auto">
            <a:xfrm>
              <a:off x="3889382" y="3388847"/>
              <a:ext cx="754052" cy="2616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2"/>
                  </a:solidFill>
                  <a:latin typeface="+mn-ea"/>
                  <a:cs typeface="+mn-ea"/>
                </a:rPr>
                <a:t>了解概念</a:t>
              </a:r>
              <a:endParaRPr lang="en-US" altLang="ko-KR" sz="1600" b="1" dirty="0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05199" y="4773150"/>
            <a:ext cx="1297517" cy="1258964"/>
            <a:chOff x="2628900" y="3577965"/>
            <a:chExt cx="973138" cy="973137"/>
          </a:xfrm>
          <a:noFill/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2628900" y="3577965"/>
              <a:ext cx="973138" cy="973137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2790695" y="3980460"/>
              <a:ext cx="600164" cy="2616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2"/>
                  </a:solidFill>
                  <a:latin typeface="+mn-ea"/>
                  <a:cs typeface="+mn-ea"/>
                </a:rPr>
                <a:t>不了解</a:t>
              </a:r>
              <a:endParaRPr lang="en-US" altLang="ko-KR" sz="1600" b="1" dirty="0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113187" y="2264870"/>
            <a:ext cx="1297516" cy="1258964"/>
            <a:chOff x="6084888" y="1698650"/>
            <a:chExt cx="973137" cy="973137"/>
          </a:xfrm>
          <a:noFill/>
        </p:grpSpPr>
        <p:sp>
          <p:nvSpPr>
            <p:cNvPr id="42" name="Oval 20"/>
            <p:cNvSpPr>
              <a:spLocks noChangeArrowheads="1"/>
            </p:cNvSpPr>
            <p:nvPr/>
          </p:nvSpPr>
          <p:spPr bwMode="auto">
            <a:xfrm>
              <a:off x="6084888" y="1698650"/>
              <a:ext cx="973137" cy="973137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3" name="Text Box 48"/>
            <p:cNvSpPr txBox="1">
              <a:spLocks noChangeArrowheads="1"/>
            </p:cNvSpPr>
            <p:nvPr/>
          </p:nvSpPr>
          <p:spPr bwMode="auto">
            <a:xfrm>
              <a:off x="6194430" y="2084602"/>
              <a:ext cx="754052" cy="2616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2"/>
                  </a:solidFill>
                  <a:latin typeface="+mn-ea"/>
                  <a:cs typeface="+mn-ea"/>
                </a:rPr>
                <a:t>学习算法</a:t>
              </a:r>
              <a:endParaRPr lang="en-US" altLang="ko-KR" sz="1600" b="1" dirty="0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574367" y="3126351"/>
            <a:ext cx="1297517" cy="1258965"/>
            <a:chOff x="4930775" y="2344762"/>
            <a:chExt cx="973138" cy="973138"/>
          </a:xfrm>
          <a:noFill/>
        </p:grpSpPr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4930775" y="2344762"/>
              <a:ext cx="973138" cy="97313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5058574" y="2703779"/>
              <a:ext cx="754052" cy="2616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2"/>
                  </a:solidFill>
                  <a:latin typeface="+mn-ea"/>
                  <a:cs typeface="+mn-ea"/>
                </a:rPr>
                <a:t>学习语法</a:t>
              </a:r>
              <a:endParaRPr lang="en-US" altLang="ko-KR" sz="1600" b="1" dirty="0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647767" y="1399152"/>
            <a:ext cx="1297517" cy="1258965"/>
            <a:chOff x="7235825" y="1049362"/>
            <a:chExt cx="973138" cy="973138"/>
          </a:xfrm>
        </p:grpSpPr>
        <p:sp>
          <p:nvSpPr>
            <p:cNvPr id="48" name="Oval 25"/>
            <p:cNvSpPr>
              <a:spLocks noChangeArrowheads="1"/>
            </p:cNvSpPr>
            <p:nvPr/>
          </p:nvSpPr>
          <p:spPr bwMode="auto">
            <a:xfrm>
              <a:off x="7235825" y="1049362"/>
              <a:ext cx="973138" cy="97313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7328701" y="1322412"/>
              <a:ext cx="754052" cy="26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2"/>
                  </a:solidFill>
                  <a:latin typeface="+mn-ea"/>
                  <a:cs typeface="+mn-ea"/>
                </a:rPr>
                <a:t>实现项目</a:t>
              </a:r>
              <a:endParaRPr lang="en-US" altLang="ko-KR" sz="1600" b="1" dirty="0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68443" y="319365"/>
            <a:ext cx="2200977" cy="420564"/>
            <a:chOff x="568442" y="319364"/>
            <a:chExt cx="2200979" cy="420565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103463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本次项目的成长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08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9BCD660E-6E8D-4B7E-B81C-E3349804A5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1">
            <a:extLst>
              <a:ext uri="{FF2B5EF4-FFF2-40B4-BE49-F238E27FC236}">
                <a16:creationId xmlns="" xmlns:a16="http://schemas.microsoft.com/office/drawing/2014/main" id="{03DB92E8-05CC-46C6-BB4D-4D18AF7917C1}"/>
              </a:ext>
            </a:extLst>
          </p:cNvPr>
          <p:cNvSpPr/>
          <p:nvPr/>
        </p:nvSpPr>
        <p:spPr>
          <a:xfrm rot="2700000">
            <a:off x="2171657" y="210738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48B9E463-801A-4848-BAE7-DB982483B117}"/>
              </a:ext>
            </a:extLst>
          </p:cNvPr>
          <p:cNvSpPr/>
          <p:nvPr/>
        </p:nvSpPr>
        <p:spPr>
          <a:xfrm>
            <a:off x="1654994" y="1590724"/>
            <a:ext cx="3957855" cy="39578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2718232" y="2819173"/>
            <a:ext cx="1723549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>
                <a:solidFill>
                  <a:schemeClr val="tx2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Calibri" panose="020F0502020204030204" pitchFamily="34" charset="0"/>
              </a:rPr>
              <a:t>目录</a:t>
            </a:r>
            <a:endParaRPr lang="en-US" altLang="zh-CN" sz="6000" dirty="0">
              <a:solidFill>
                <a:schemeClr val="tx2"/>
              </a:solidFill>
              <a:latin typeface="汉仪丫丫体简" panose="02010604000101010101" pitchFamily="2" charset="-122"/>
              <a:ea typeface="汉仪丫丫体简" panose="02010604000101010101" pitchFamily="2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COMPANY</a:t>
            </a:r>
            <a:endParaRPr lang="zh-CN" altLang="en-US" sz="2400" dirty="0">
              <a:solidFill>
                <a:schemeClr val="tx2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7010404" y="1423524"/>
            <a:ext cx="727831" cy="727831"/>
            <a:chOff x="7010404" y="1250101"/>
            <a:chExt cx="727831" cy="727831"/>
          </a:xfrm>
        </p:grpSpPr>
        <p:sp>
          <p:nvSpPr>
            <p:cNvPr id="4" name="椭圆 1"/>
            <p:cNvSpPr>
              <a:spLocks noChangeArrowheads="1"/>
            </p:cNvSpPr>
            <p:nvPr/>
          </p:nvSpPr>
          <p:spPr bwMode="auto">
            <a:xfrm>
              <a:off x="7010404" y="1250101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7073597" y="1328276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7" name="TextBox 76"/>
          <p:cNvSpPr txBox="1"/>
          <p:nvPr/>
        </p:nvSpPr>
        <p:spPr>
          <a:xfrm>
            <a:off x="7801428" y="1540591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项目创建目的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PA_组合 23"/>
          <p:cNvGrpSpPr/>
          <p:nvPr>
            <p:custDataLst>
              <p:tags r:id="rId2"/>
            </p:custDataLst>
          </p:nvPr>
        </p:nvGrpSpPr>
        <p:grpSpPr>
          <a:xfrm>
            <a:off x="7010404" y="2656557"/>
            <a:ext cx="727831" cy="727831"/>
            <a:chOff x="7010404" y="2483134"/>
            <a:chExt cx="727831" cy="727831"/>
          </a:xfrm>
        </p:grpSpPr>
        <p:sp>
          <p:nvSpPr>
            <p:cNvPr id="8" name="椭圆 1"/>
            <p:cNvSpPr>
              <a:spLocks noChangeArrowheads="1"/>
            </p:cNvSpPr>
            <p:nvPr/>
          </p:nvSpPr>
          <p:spPr bwMode="auto">
            <a:xfrm>
              <a:off x="7010404" y="2483134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073597" y="2561309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7801428" y="2749854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项目效果展示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7010404" y="3932596"/>
            <a:ext cx="727831" cy="727831"/>
            <a:chOff x="7010404" y="3759173"/>
            <a:chExt cx="727831" cy="727831"/>
          </a:xfrm>
        </p:grpSpPr>
        <p:sp>
          <p:nvSpPr>
            <p:cNvPr id="12" name="椭圆 1"/>
            <p:cNvSpPr>
              <a:spLocks noChangeArrowheads="1"/>
            </p:cNvSpPr>
            <p:nvPr/>
          </p:nvSpPr>
          <p:spPr bwMode="auto">
            <a:xfrm>
              <a:off x="7010404" y="3759173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7073597" y="3837348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15" name="TextBox 76"/>
          <p:cNvSpPr txBox="1"/>
          <p:nvPr/>
        </p:nvSpPr>
        <p:spPr>
          <a:xfrm>
            <a:off x="7801428" y="4007488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项目代码详解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5" name="PA_组合 24"/>
          <p:cNvGrpSpPr/>
          <p:nvPr>
            <p:custDataLst>
              <p:tags r:id="rId4"/>
            </p:custDataLst>
          </p:nvPr>
        </p:nvGrpSpPr>
        <p:grpSpPr>
          <a:xfrm>
            <a:off x="7010404" y="5165629"/>
            <a:ext cx="727831" cy="727831"/>
            <a:chOff x="7010404" y="4992206"/>
            <a:chExt cx="727831" cy="727831"/>
          </a:xfrm>
        </p:grpSpPr>
        <p:sp>
          <p:nvSpPr>
            <p:cNvPr id="16" name="椭圆 1"/>
            <p:cNvSpPr>
              <a:spLocks noChangeArrowheads="1"/>
            </p:cNvSpPr>
            <p:nvPr/>
          </p:nvSpPr>
          <p:spPr bwMode="auto">
            <a:xfrm>
              <a:off x="7010404" y="4992206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073597" y="5070381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19" name="TextBox 76"/>
          <p:cNvSpPr txBox="1"/>
          <p:nvPr/>
        </p:nvSpPr>
        <p:spPr>
          <a:xfrm>
            <a:off x="7801428" y="5274581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项目心得体会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8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D687FB26-424A-498A-8E34-5B05F7304971}"/>
              </a:ext>
            </a:extLst>
          </p:cNvPr>
          <p:cNvSpPr/>
          <p:nvPr/>
        </p:nvSpPr>
        <p:spPr>
          <a:xfrm>
            <a:off x="845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09392" y="3310783"/>
            <a:ext cx="5378709" cy="1728191"/>
            <a:chOff x="2557044" y="2483087"/>
            <a:chExt cx="4034032" cy="1296143"/>
          </a:xfrm>
        </p:grpSpPr>
        <p:sp>
          <p:nvSpPr>
            <p:cNvPr id="11" name="Line 34"/>
            <p:cNvSpPr>
              <a:spLocks noChangeShapeType="1"/>
            </p:cNvSpPr>
            <p:nvPr/>
          </p:nvSpPr>
          <p:spPr bwMode="auto">
            <a:xfrm rot="618245" flipV="1">
              <a:off x="4879539" y="2483087"/>
              <a:ext cx="117053" cy="1046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auto">
            <a:xfrm rot="618245" flipH="1" flipV="1">
              <a:off x="4208628" y="2554460"/>
              <a:ext cx="432523" cy="849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 rot="618245" flipH="1" flipV="1">
              <a:off x="3363565" y="2982702"/>
              <a:ext cx="1029206" cy="466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 rot="618245" flipH="1">
              <a:off x="2557044" y="3566538"/>
              <a:ext cx="1750079" cy="24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 rot="618245" flipV="1">
              <a:off x="5096515" y="2825680"/>
              <a:ext cx="662346" cy="765124"/>
            </a:xfrm>
            <a:prstGeom prst="line">
              <a:avLst/>
            </a:prstGeom>
            <a:noFill/>
            <a:ln w="9525">
              <a:solidFill>
                <a:srgbClr val="3F3F3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 rot="618245" flipV="1">
              <a:off x="5293506" y="3303883"/>
              <a:ext cx="1297570" cy="475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</p:grp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5027192" y="2102191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333" dirty="0">
                <a:solidFill>
                  <a:srgbClr val="262626"/>
                </a:solidFill>
                <a:cs typeface="+mn-ea"/>
              </a:rPr>
              <a:t>3</a:t>
            </a:r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6557442" y="2147872"/>
            <a:ext cx="1077265" cy="1073457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333" dirty="0">
                <a:solidFill>
                  <a:srgbClr val="262626"/>
                </a:solidFill>
                <a:cs typeface="+mn-ea"/>
              </a:rPr>
              <a:t>4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2286448" y="3929352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333" dirty="0">
                <a:solidFill>
                  <a:srgbClr val="262626"/>
                </a:solidFill>
                <a:cs typeface="+mn-ea"/>
              </a:rPr>
              <a:t>1</a:t>
            </a:r>
          </a:p>
        </p:txBody>
      </p: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8978431" y="3975032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333" dirty="0">
                <a:solidFill>
                  <a:srgbClr val="262626"/>
                </a:solidFill>
                <a:cs typeface="+mn-ea"/>
              </a:rPr>
              <a:t>6</a:t>
            </a: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3405590" y="2855894"/>
            <a:ext cx="1077265" cy="1073457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333" dirty="0">
                <a:solidFill>
                  <a:srgbClr val="262626"/>
                </a:solidFill>
                <a:cs typeface="+mn-ea"/>
              </a:rPr>
              <a:t>2</a:t>
            </a: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7855484" y="2823540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333" dirty="0">
                <a:solidFill>
                  <a:srgbClr val="262626"/>
                </a:solidFill>
                <a:cs typeface="+mn-ea"/>
              </a:rPr>
              <a:t>5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69900" y="1300904"/>
            <a:ext cx="11241418" cy="2348365"/>
            <a:chOff x="352425" y="975678"/>
            <a:chExt cx="8431063" cy="1761274"/>
          </a:xfrm>
        </p:grpSpPr>
        <p:sp>
          <p:nvSpPr>
            <p:cNvPr id="32" name="Rectangle 58"/>
            <p:cNvSpPr>
              <a:spLocks noChangeArrowheads="1"/>
            </p:cNvSpPr>
            <p:nvPr/>
          </p:nvSpPr>
          <p:spPr bwMode="auto">
            <a:xfrm>
              <a:off x="2568986" y="1001374"/>
              <a:ext cx="1984297" cy="253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E1B40C"/>
                </a:buClr>
                <a:buFont typeface="微软雅黑" pitchFamily="34" charset="-122"/>
                <a:buNone/>
              </a:pPr>
              <a:r>
                <a:rPr lang="zh-CN" altLang="en-US" sz="1600" dirty="0" smtClean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可以适当添加一些穿衣指南</a:t>
              </a:r>
              <a:endParaRPr lang="zh-CN" altLang="en-US" sz="1600" dirty="0">
                <a:solidFill>
                  <a:srgbClr val="262626"/>
                </a:solidFill>
                <a:latin typeface="微软雅黑" pitchFamily="34" charset="-122"/>
                <a:cs typeface="+mn-ea"/>
              </a:endParaRPr>
            </a:p>
          </p:txBody>
        </p:sp>
        <p:sp>
          <p:nvSpPr>
            <p:cNvPr id="33" name="Rectangle 61"/>
            <p:cNvSpPr>
              <a:spLocks noChangeArrowheads="1"/>
            </p:cNvSpPr>
            <p:nvPr/>
          </p:nvSpPr>
          <p:spPr bwMode="auto">
            <a:xfrm>
              <a:off x="5022765" y="975678"/>
              <a:ext cx="1781483" cy="253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E1B40C"/>
                </a:buClr>
                <a:buFont typeface="微软雅黑" pitchFamily="34" charset="-122"/>
                <a:buNone/>
              </a:pPr>
              <a:r>
                <a:rPr lang="zh-CN" altLang="en-US" sz="1600" dirty="0" smtClean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可以推荐出行计划</a:t>
              </a:r>
              <a:endParaRPr lang="zh-CN" altLang="en-US" sz="1600" dirty="0">
                <a:solidFill>
                  <a:srgbClr val="262626"/>
                </a:solidFill>
                <a:latin typeface="微软雅黑" pitchFamily="34" charset="-122"/>
                <a:cs typeface="+mn-ea"/>
              </a:endParaRP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352425" y="2355726"/>
              <a:ext cx="1990038" cy="253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20000"/>
                </a:spcBef>
                <a:buClr>
                  <a:srgbClr val="E1B40C"/>
                </a:buClr>
                <a:buFont typeface="微软雅黑" pitchFamily="34" charset="-122"/>
                <a:buNone/>
              </a:pPr>
              <a:r>
                <a:rPr lang="zh-CN" altLang="en-US" sz="1600" dirty="0" smtClean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可以将输入拼音转换为中文</a:t>
              </a:r>
              <a:endParaRPr lang="zh-CN" altLang="en-US" sz="1600" dirty="0">
                <a:solidFill>
                  <a:srgbClr val="262626"/>
                </a:solidFill>
                <a:latin typeface="微软雅黑" pitchFamily="34" charset="-122"/>
                <a:cs typeface="+mn-ea"/>
              </a:endParaRPr>
            </a:p>
          </p:txBody>
        </p:sp>
        <p:sp>
          <p:nvSpPr>
            <p:cNvPr id="35" name="Rectangle 67"/>
            <p:cNvSpPr>
              <a:spLocks noChangeArrowheads="1"/>
            </p:cNvSpPr>
            <p:nvPr/>
          </p:nvSpPr>
          <p:spPr bwMode="auto">
            <a:xfrm>
              <a:off x="6804248" y="2483036"/>
              <a:ext cx="197924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E1B40C"/>
                </a:buClr>
                <a:buFont typeface="微软雅黑" pitchFamily="34" charset="-122"/>
                <a:buNone/>
              </a:pPr>
              <a:r>
                <a:rPr lang="zh-CN" altLang="en-US" sz="1600" dirty="0" smtClean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可以添加每月数据统计信息</a:t>
              </a:r>
              <a:endParaRPr lang="zh-CN" altLang="en-US" sz="1600" dirty="0">
                <a:solidFill>
                  <a:srgbClr val="262626"/>
                </a:solidFill>
                <a:latin typeface="微软雅黑" pitchFamily="34" charset="-122"/>
                <a:cs typeface="+mn-ea"/>
              </a:endParaRPr>
            </a:p>
          </p:txBody>
        </p:sp>
        <p:sp>
          <p:nvSpPr>
            <p:cNvPr id="36" name="Rectangle 70"/>
            <p:cNvSpPr>
              <a:spLocks noChangeArrowheads="1"/>
            </p:cNvSpPr>
            <p:nvPr/>
          </p:nvSpPr>
          <p:spPr bwMode="auto">
            <a:xfrm>
              <a:off x="960120" y="1553754"/>
              <a:ext cx="2008988" cy="253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20000"/>
                </a:spcBef>
                <a:buClr>
                  <a:srgbClr val="E1B40C"/>
                </a:buClr>
                <a:buFont typeface="微软雅黑" pitchFamily="34" charset="-122"/>
                <a:buNone/>
              </a:pPr>
              <a:r>
                <a:rPr lang="zh-CN" altLang="en-US" sz="1600" dirty="0" smtClean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可以对页面进行定时刷新</a:t>
              </a:r>
              <a:endParaRPr lang="zh-CN" altLang="en-US" sz="1600" dirty="0">
                <a:solidFill>
                  <a:srgbClr val="262626"/>
                </a:solidFill>
                <a:latin typeface="微软雅黑" pitchFamily="34" charset="-122"/>
                <a:cs typeface="+mn-ea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6623127" y="1641105"/>
              <a:ext cx="1909314" cy="253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E1B40C"/>
                </a:buClr>
                <a:buFont typeface="微软雅黑" pitchFamily="34" charset="-122"/>
                <a:buNone/>
              </a:pPr>
              <a:r>
                <a:rPr lang="zh-CN" altLang="en-US" sz="1600" dirty="0" smtClean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可以进行</a:t>
              </a:r>
              <a:r>
                <a:rPr lang="en-US" altLang="zh-CN" sz="1600" dirty="0" smtClean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UI</a:t>
              </a:r>
              <a:r>
                <a:rPr lang="zh-CN" altLang="en-US" sz="1600" dirty="0" smtClean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设计美化界面</a:t>
              </a:r>
              <a:endParaRPr lang="zh-CN" altLang="en-US" sz="1600" dirty="0">
                <a:solidFill>
                  <a:srgbClr val="262626"/>
                </a:solidFill>
                <a:latin typeface="微软雅黑" pitchFamily="34" charset="-122"/>
                <a:cs typeface="+mn-ea"/>
              </a:endParaRPr>
            </a:p>
          </p:txBody>
        </p:sp>
      </p:grpSp>
      <p:sp>
        <p:nvSpPr>
          <p:cNvPr id="38" name="Oval 44"/>
          <p:cNvSpPr>
            <a:spLocks noChangeArrowheads="1"/>
          </p:cNvSpPr>
          <p:nvPr/>
        </p:nvSpPr>
        <p:spPr bwMode="gray">
          <a:xfrm>
            <a:off x="5339336" y="4483215"/>
            <a:ext cx="1751032" cy="1730095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 smtClean="0">
                <a:solidFill>
                  <a:srgbClr val="262626"/>
                </a:solidFill>
                <a:cs typeface="+mn-ea"/>
              </a:rPr>
              <a:t>项目</a:t>
            </a:r>
            <a:endParaRPr lang="en-US" altLang="zh-CN" sz="2400" b="1" dirty="0" smtClean="0">
              <a:solidFill>
                <a:srgbClr val="262626"/>
              </a:solidFill>
              <a:cs typeface="+mn-ea"/>
            </a:endParaRPr>
          </a:p>
          <a:p>
            <a:pPr algn="ctr"/>
            <a:r>
              <a:rPr lang="zh-CN" altLang="en-US" sz="2400" b="1" dirty="0" smtClean="0">
                <a:solidFill>
                  <a:srgbClr val="262626"/>
                </a:solidFill>
                <a:cs typeface="+mn-ea"/>
              </a:rPr>
              <a:t>改进方案</a:t>
            </a:r>
            <a:endParaRPr lang="zh-CN" altLang="en-US" sz="2400" b="1" dirty="0">
              <a:solidFill>
                <a:srgbClr val="262626"/>
              </a:solidFill>
              <a:cs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68444" y="319365"/>
            <a:ext cx="1926863" cy="420564"/>
            <a:chOff x="568442" y="319364"/>
            <a:chExt cx="1926863" cy="420565"/>
          </a:xfrm>
        </p:grpSpPr>
        <p:sp>
          <p:nvSpPr>
            <p:cNvPr id="25" name="文本框 23"/>
            <p:cNvSpPr txBox="1"/>
            <p:nvPr/>
          </p:nvSpPr>
          <p:spPr>
            <a:xfrm>
              <a:off x="665958" y="319364"/>
              <a:ext cx="1829347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项目改进方案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06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4" grpId="0" animBg="1"/>
      <p:bldP spid="28" grpId="0" animBg="1"/>
      <p:bldP spid="29" grpId="0" animBg="1"/>
      <p:bldP spid="30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2064" y="406200"/>
            <a:ext cx="1536217" cy="420564"/>
            <a:chOff x="568442" y="320855"/>
            <a:chExt cx="1536217" cy="420565"/>
          </a:xfrm>
        </p:grpSpPr>
        <p:sp>
          <p:nvSpPr>
            <p:cNvPr id="5" name="文本框 23"/>
            <p:cNvSpPr txBox="1"/>
            <p:nvPr/>
          </p:nvSpPr>
          <p:spPr>
            <a:xfrm>
              <a:off x="823539" y="320855"/>
              <a:ext cx="1281120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心得体会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38068" y="1438656"/>
            <a:ext cx="9844460" cy="497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8068" y="1743456"/>
            <a:ext cx="8680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kern="1400" dirty="0" smtClean="0"/>
              <a:t>大数据</a:t>
            </a:r>
            <a:r>
              <a:rPr lang="zh-CN" altLang="en-US" kern="1400" dirty="0"/>
              <a:t>挖掘</a:t>
            </a:r>
            <a:r>
              <a:rPr lang="zh-CN" altLang="en-US" kern="1400" dirty="0" smtClean="0"/>
              <a:t>在气象上的应用，可以有效的提高气象预报、预警能力，从而能更加有效地为防灾、减灾、救灾提供科学依据。同时，将气象大数据应用于农业、交通业、建筑业、旅游业、销售业、保险业等各行各业，也有助于产生巨大的经济效益。</a:t>
            </a:r>
            <a:r>
              <a:rPr lang="zh-CN" altLang="en-US" kern="1400" dirty="0"/>
              <a:t>本次项目的功能较基本，主要是关于天气的查询</a:t>
            </a:r>
            <a:r>
              <a:rPr lang="zh-CN" altLang="en-US" kern="1400" dirty="0" smtClean="0"/>
              <a:t>。当然通过本次实验我们对</a:t>
            </a:r>
            <a:r>
              <a:rPr lang="en-US" altLang="zh-CN" kern="1400" dirty="0" smtClean="0"/>
              <a:t>Python</a:t>
            </a:r>
            <a:r>
              <a:rPr lang="zh-CN" altLang="en-US" kern="1400" dirty="0"/>
              <a:t>语法、指令、语义有一定的认识，也能通过一些语句实现数据爬取，但该项目还要很多需要改进添加的地方。</a:t>
            </a:r>
            <a:endParaRPr lang="zh-CN" altLang="en-US" kern="1400" dirty="0"/>
          </a:p>
        </p:txBody>
      </p:sp>
    </p:spTree>
    <p:extLst>
      <p:ext uri="{BB962C8B-B14F-4D97-AF65-F5344CB8AC3E}">
        <p14:creationId xmlns:p14="http://schemas.microsoft.com/office/powerpoint/2010/main" val="38581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59081" y="-872837"/>
            <a:ext cx="8738755" cy="8603673"/>
            <a:chOff x="1659081" y="-872837"/>
            <a:chExt cx="8738755" cy="8603673"/>
          </a:xfrm>
        </p:grpSpPr>
        <p:sp>
          <p:nvSpPr>
            <p:cNvPr id="4" name="椭圆 3"/>
            <p:cNvSpPr/>
            <p:nvPr/>
          </p:nvSpPr>
          <p:spPr>
            <a:xfrm>
              <a:off x="2185669" y="-324131"/>
              <a:ext cx="7820660" cy="750626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cxnSp>
        <p:nvCxnSpPr>
          <p:cNvPr id="16" name="直接连接符 15"/>
          <p:cNvCxnSpPr/>
          <p:nvPr/>
        </p:nvCxnSpPr>
        <p:spPr>
          <a:xfrm>
            <a:off x="3216275" y="1647044"/>
            <a:ext cx="184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85097" y="1647044"/>
            <a:ext cx="184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806211" y="4738204"/>
            <a:ext cx="2631680" cy="886454"/>
            <a:chOff x="4806211" y="4738204"/>
            <a:chExt cx="2631680" cy="886454"/>
          </a:xfrm>
        </p:grpSpPr>
        <p:sp>
          <p:nvSpPr>
            <p:cNvPr id="25" name="流程图: 终止 24"/>
            <p:cNvSpPr/>
            <p:nvPr/>
          </p:nvSpPr>
          <p:spPr>
            <a:xfrm>
              <a:off x="4806211" y="4738204"/>
              <a:ext cx="2631680" cy="868454"/>
            </a:xfrm>
            <a:prstGeom prst="flowChartTerminato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造字工房悦黑体验版纤细体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61827" y="4963203"/>
              <a:ext cx="2268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汇报人</a:t>
              </a:r>
              <a:r>
                <a:rPr lang="zh-CN" altLang="en-US" sz="2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：黄佳玲</a:t>
              </a:r>
              <a:endPara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98051" y="5588658"/>
              <a:ext cx="648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6096000" y="6023429"/>
            <a:ext cx="0" cy="466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CFB2B768-FD37-425D-8A77-E8461528A8CC}"/>
              </a:ext>
            </a:extLst>
          </p:cNvPr>
          <p:cNvSpPr txBox="1"/>
          <p:nvPr/>
        </p:nvSpPr>
        <p:spPr>
          <a:xfrm>
            <a:off x="4879564" y="1232166"/>
            <a:ext cx="245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Big_Data</a:t>
            </a:r>
            <a:endParaRPr lang="zh-CN" altLang="en-US" sz="36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88C59FE2-D937-410B-85AA-96AA917379D0}"/>
              </a:ext>
            </a:extLst>
          </p:cNvPr>
          <p:cNvSpPr txBox="1"/>
          <p:nvPr/>
        </p:nvSpPr>
        <p:spPr>
          <a:xfrm>
            <a:off x="1424620" y="2388220"/>
            <a:ext cx="9359900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感谢观看  </a:t>
            </a:r>
            <a:r>
              <a:rPr lang="en-US" altLang="zh-CN" sz="5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</a:t>
            </a:r>
            <a:endParaRPr lang="zh-CN" altLang="en-US" sz="5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80698" y="3684463"/>
            <a:ext cx="6538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T</a:t>
            </a:r>
            <a:r>
              <a:rPr lang="en-US" altLang="zh-CN" sz="2800" dirty="0" smtClean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HE </a:t>
            </a:r>
            <a:r>
              <a:rPr lang="en-US" altLang="zh-CN" sz="2800" dirty="0" smtClean="0"/>
              <a:t>QUERY OF GLOABAL WEATHER</a:t>
            </a:r>
            <a:endParaRPr lang="zh-CN" altLang="en-US" sz="28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5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86104" y="2857438"/>
            <a:ext cx="793751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项目创建目的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797269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168114" y="188739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accel="4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accel="4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AC995200-BC43-40BD-BA53-68C73D83A6E0}"/>
              </a:ext>
            </a:extLst>
          </p:cNvPr>
          <p:cNvSpPr/>
          <p:nvPr/>
        </p:nvSpPr>
        <p:spPr>
          <a:xfrm>
            <a:off x="1050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237960" y="1121098"/>
            <a:ext cx="4658573" cy="4612159"/>
            <a:chOff x="4932040" y="1428672"/>
            <a:chExt cx="2534959" cy="2509703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4932040" y="1428672"/>
              <a:ext cx="2534959" cy="2509703"/>
              <a:chOff x="1541" y="968"/>
              <a:chExt cx="2710" cy="2683"/>
            </a:xfrm>
          </p:grpSpPr>
          <p:sp>
            <p:nvSpPr>
              <p:cNvPr id="20" name="Freeform 35"/>
              <p:cNvSpPr>
                <a:spLocks/>
              </p:cNvSpPr>
              <p:nvPr/>
            </p:nvSpPr>
            <p:spPr bwMode="gray">
              <a:xfrm>
                <a:off x="2754" y="968"/>
                <a:ext cx="1497" cy="1497"/>
              </a:xfrm>
              <a:custGeom>
                <a:avLst/>
                <a:gdLst>
                  <a:gd name="T0" fmla="*/ 2147483647 w 1016"/>
                  <a:gd name="T1" fmla="*/ 0 h 1016"/>
                  <a:gd name="T2" fmla="*/ 0 w 1016"/>
                  <a:gd name="T3" fmla="*/ 2147483647 h 1016"/>
                  <a:gd name="T4" fmla="*/ 0 w 1016"/>
                  <a:gd name="T5" fmla="*/ 2147483647 h 1016"/>
                  <a:gd name="T6" fmla="*/ 2147483647 w 1016"/>
                  <a:gd name="T7" fmla="*/ 2147483647 h 1016"/>
                  <a:gd name="T8" fmla="*/ 2147483647 w 1016"/>
                  <a:gd name="T9" fmla="*/ 2147483647 h 1016"/>
                  <a:gd name="T10" fmla="*/ 2147483647 w 1016"/>
                  <a:gd name="T11" fmla="*/ 0 h 10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6"/>
                  <a:gd name="T19" fmla="*/ 0 h 1016"/>
                  <a:gd name="T20" fmla="*/ 1016 w 1016"/>
                  <a:gd name="T21" fmla="*/ 1016 h 10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6" h="1016">
                    <a:moveTo>
                      <a:pt x="508" y="0"/>
                    </a:moveTo>
                    <a:cubicBezTo>
                      <a:pt x="227" y="0"/>
                      <a:pt x="0" y="227"/>
                      <a:pt x="0" y="508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508" y="1016"/>
                      <a:pt x="508" y="1016"/>
                      <a:pt x="508" y="1016"/>
                    </a:cubicBezTo>
                    <a:cubicBezTo>
                      <a:pt x="789" y="1016"/>
                      <a:pt x="1016" y="789"/>
                      <a:pt x="1016" y="508"/>
                    </a:cubicBezTo>
                    <a:cubicBezTo>
                      <a:pt x="1016" y="227"/>
                      <a:pt x="789" y="0"/>
                      <a:pt x="508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67" kern="0">
                  <a:solidFill>
                    <a:schemeClr val="bg1"/>
                  </a:solidFill>
                  <a:latin typeface="宋体"/>
                  <a:cs typeface="+mn-ea"/>
                </a:endParaRPr>
              </a:p>
            </p:txBody>
          </p:sp>
          <p:sp>
            <p:nvSpPr>
              <p:cNvPr id="21" name="Freeform 36"/>
              <p:cNvSpPr>
                <a:spLocks/>
              </p:cNvSpPr>
              <p:nvPr/>
            </p:nvSpPr>
            <p:spPr bwMode="gray">
              <a:xfrm rot="5400000">
                <a:off x="2753" y="2574"/>
                <a:ext cx="1077" cy="1077"/>
              </a:xfrm>
              <a:custGeom>
                <a:avLst/>
                <a:gdLst>
                  <a:gd name="T0" fmla="*/ 2147483647 w 1016"/>
                  <a:gd name="T1" fmla="*/ 0 h 1016"/>
                  <a:gd name="T2" fmla="*/ 0 w 1016"/>
                  <a:gd name="T3" fmla="*/ 2147483647 h 1016"/>
                  <a:gd name="T4" fmla="*/ 0 w 1016"/>
                  <a:gd name="T5" fmla="*/ 2147483647 h 1016"/>
                  <a:gd name="T6" fmla="*/ 2147483647 w 1016"/>
                  <a:gd name="T7" fmla="*/ 2147483647 h 1016"/>
                  <a:gd name="T8" fmla="*/ 2147483647 w 1016"/>
                  <a:gd name="T9" fmla="*/ 2147483647 h 1016"/>
                  <a:gd name="T10" fmla="*/ 2147483647 w 1016"/>
                  <a:gd name="T11" fmla="*/ 0 h 10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6"/>
                  <a:gd name="T19" fmla="*/ 0 h 1016"/>
                  <a:gd name="T20" fmla="*/ 1016 w 1016"/>
                  <a:gd name="T21" fmla="*/ 1016 h 10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6" h="1016">
                    <a:moveTo>
                      <a:pt x="508" y="0"/>
                    </a:moveTo>
                    <a:cubicBezTo>
                      <a:pt x="227" y="0"/>
                      <a:pt x="0" y="227"/>
                      <a:pt x="0" y="508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508" y="1016"/>
                      <a:pt x="508" y="1016"/>
                      <a:pt x="508" y="1016"/>
                    </a:cubicBezTo>
                    <a:cubicBezTo>
                      <a:pt x="789" y="1016"/>
                      <a:pt x="1016" y="789"/>
                      <a:pt x="1016" y="508"/>
                    </a:cubicBezTo>
                    <a:cubicBezTo>
                      <a:pt x="1016" y="227"/>
                      <a:pt x="789" y="0"/>
                      <a:pt x="508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67" kern="0">
                  <a:solidFill>
                    <a:schemeClr val="bg1"/>
                  </a:solidFill>
                  <a:latin typeface="宋体"/>
                  <a:cs typeface="+mn-ea"/>
                </a:endParaRPr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gray">
              <a:xfrm rot="10800000">
                <a:off x="1544" y="2574"/>
                <a:ext cx="1077" cy="1077"/>
              </a:xfrm>
              <a:custGeom>
                <a:avLst/>
                <a:gdLst>
                  <a:gd name="T0" fmla="*/ 2147483647 w 1016"/>
                  <a:gd name="T1" fmla="*/ 0 h 1016"/>
                  <a:gd name="T2" fmla="*/ 0 w 1016"/>
                  <a:gd name="T3" fmla="*/ 2147483647 h 1016"/>
                  <a:gd name="T4" fmla="*/ 0 w 1016"/>
                  <a:gd name="T5" fmla="*/ 2147483647 h 1016"/>
                  <a:gd name="T6" fmla="*/ 2147483647 w 1016"/>
                  <a:gd name="T7" fmla="*/ 2147483647 h 1016"/>
                  <a:gd name="T8" fmla="*/ 2147483647 w 1016"/>
                  <a:gd name="T9" fmla="*/ 2147483647 h 1016"/>
                  <a:gd name="T10" fmla="*/ 2147483647 w 1016"/>
                  <a:gd name="T11" fmla="*/ 0 h 10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6"/>
                  <a:gd name="T19" fmla="*/ 0 h 1016"/>
                  <a:gd name="T20" fmla="*/ 1016 w 1016"/>
                  <a:gd name="T21" fmla="*/ 1016 h 10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6" h="1016">
                    <a:moveTo>
                      <a:pt x="508" y="0"/>
                    </a:moveTo>
                    <a:cubicBezTo>
                      <a:pt x="227" y="0"/>
                      <a:pt x="0" y="227"/>
                      <a:pt x="0" y="508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508" y="1016"/>
                      <a:pt x="508" y="1016"/>
                      <a:pt x="508" y="1016"/>
                    </a:cubicBezTo>
                    <a:cubicBezTo>
                      <a:pt x="789" y="1016"/>
                      <a:pt x="1016" y="789"/>
                      <a:pt x="1016" y="508"/>
                    </a:cubicBezTo>
                    <a:cubicBezTo>
                      <a:pt x="1016" y="227"/>
                      <a:pt x="789" y="0"/>
                      <a:pt x="508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67" kern="0">
                  <a:solidFill>
                    <a:schemeClr val="bg1"/>
                  </a:solidFill>
                  <a:latin typeface="宋体"/>
                  <a:cs typeface="+mn-ea"/>
                </a:endParaRPr>
              </a:p>
            </p:txBody>
          </p:sp>
          <p:sp>
            <p:nvSpPr>
              <p:cNvPr id="23" name="Freeform 38"/>
              <p:cNvSpPr>
                <a:spLocks/>
              </p:cNvSpPr>
              <p:nvPr/>
            </p:nvSpPr>
            <p:spPr bwMode="gray">
              <a:xfrm rot="-5400000">
                <a:off x="1541" y="1397"/>
                <a:ext cx="1077" cy="1077"/>
              </a:xfrm>
              <a:custGeom>
                <a:avLst/>
                <a:gdLst>
                  <a:gd name="T0" fmla="*/ 2147483647 w 1016"/>
                  <a:gd name="T1" fmla="*/ 0 h 1016"/>
                  <a:gd name="T2" fmla="*/ 0 w 1016"/>
                  <a:gd name="T3" fmla="*/ 2147483647 h 1016"/>
                  <a:gd name="T4" fmla="*/ 0 w 1016"/>
                  <a:gd name="T5" fmla="*/ 2147483647 h 1016"/>
                  <a:gd name="T6" fmla="*/ 2147483647 w 1016"/>
                  <a:gd name="T7" fmla="*/ 2147483647 h 1016"/>
                  <a:gd name="T8" fmla="*/ 2147483647 w 1016"/>
                  <a:gd name="T9" fmla="*/ 2147483647 h 1016"/>
                  <a:gd name="T10" fmla="*/ 2147483647 w 1016"/>
                  <a:gd name="T11" fmla="*/ 0 h 10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6"/>
                  <a:gd name="T19" fmla="*/ 0 h 1016"/>
                  <a:gd name="T20" fmla="*/ 1016 w 1016"/>
                  <a:gd name="T21" fmla="*/ 1016 h 10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6" h="1016">
                    <a:moveTo>
                      <a:pt x="508" y="0"/>
                    </a:moveTo>
                    <a:cubicBezTo>
                      <a:pt x="227" y="0"/>
                      <a:pt x="0" y="227"/>
                      <a:pt x="0" y="508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508" y="1016"/>
                      <a:pt x="508" y="1016"/>
                      <a:pt x="508" y="1016"/>
                    </a:cubicBezTo>
                    <a:cubicBezTo>
                      <a:pt x="789" y="1016"/>
                      <a:pt x="1016" y="789"/>
                      <a:pt x="1016" y="508"/>
                    </a:cubicBezTo>
                    <a:cubicBezTo>
                      <a:pt x="1016" y="227"/>
                      <a:pt x="789" y="0"/>
                      <a:pt x="508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67" kern="0">
                  <a:solidFill>
                    <a:schemeClr val="bg1"/>
                  </a:solidFill>
                  <a:latin typeface="宋体"/>
                  <a:cs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932040" y="2316509"/>
              <a:ext cx="1061646" cy="1842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262626"/>
                  </a:solidFill>
                  <a:latin typeface="宋体"/>
                  <a:cs typeface="+mn-ea"/>
                </a:rPr>
                <a:t>数据体积大</a:t>
              </a:r>
              <a:endParaRPr lang="zh-CN" altLang="en-US" sz="1600" b="1" dirty="0">
                <a:solidFill>
                  <a:srgbClr val="262626"/>
                </a:solidFill>
                <a:latin typeface="宋体"/>
                <a:cs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40868" y="2098222"/>
              <a:ext cx="1061646" cy="228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3" b="1" dirty="0" smtClean="0">
                  <a:solidFill>
                    <a:srgbClr val="262626"/>
                  </a:solidFill>
                  <a:latin typeface="宋体"/>
                  <a:cs typeface="+mn-ea"/>
                </a:rPr>
                <a:t>数据数量多</a:t>
              </a:r>
              <a:endParaRPr lang="zh-CN" altLang="en-US" sz="2133" b="1" dirty="0">
                <a:solidFill>
                  <a:srgbClr val="262626"/>
                </a:solidFill>
                <a:latin typeface="宋体"/>
                <a:cs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32040" y="3220437"/>
              <a:ext cx="1061646" cy="206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 smtClean="0">
                  <a:solidFill>
                    <a:srgbClr val="262626"/>
                  </a:solidFill>
                  <a:latin typeface="宋体"/>
                  <a:cs typeface="+mn-ea"/>
                </a:rPr>
                <a:t>数据增长快</a:t>
              </a:r>
              <a:endParaRPr lang="zh-CN" altLang="en-US" sz="1867" b="1" dirty="0">
                <a:solidFill>
                  <a:srgbClr val="262626"/>
                </a:solidFill>
                <a:latin typeface="宋体"/>
                <a:cs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62829" y="3382858"/>
              <a:ext cx="1061646" cy="206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 smtClean="0">
                  <a:solidFill>
                    <a:srgbClr val="262626"/>
                  </a:solidFill>
                  <a:latin typeface="宋体"/>
                  <a:cs typeface="+mn-ea"/>
                </a:rPr>
                <a:t>数据类型多</a:t>
              </a:r>
              <a:endParaRPr lang="zh-CN" altLang="en-US" sz="1867" b="1" dirty="0">
                <a:solidFill>
                  <a:srgbClr val="262626"/>
                </a:solidFill>
                <a:latin typeface="宋体"/>
                <a:cs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68442" y="1170843"/>
            <a:ext cx="4932456" cy="60016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 smtClean="0"/>
              <a:t>       气象</a:t>
            </a:r>
            <a:r>
              <a:rPr lang="zh-CN" altLang="en-US" sz="2000" dirty="0"/>
              <a:t>部门每天的数据增长量有非常大的数据级，包括每天有</a:t>
            </a:r>
            <a:r>
              <a:rPr lang="en-US" altLang="zh-CN" sz="2000" dirty="0"/>
              <a:t>2000</a:t>
            </a:r>
            <a:r>
              <a:rPr lang="zh-CN" altLang="en-US" sz="2000" dirty="0"/>
              <a:t>多个地面站、</a:t>
            </a:r>
            <a:r>
              <a:rPr lang="en-US" altLang="zh-CN" sz="2000" dirty="0"/>
              <a:t>120</a:t>
            </a:r>
            <a:r>
              <a:rPr lang="zh-CN" altLang="en-US" sz="2000" dirty="0"/>
              <a:t>多个高空探测站、</a:t>
            </a:r>
            <a:r>
              <a:rPr lang="en-US" altLang="zh-CN" sz="2000" dirty="0"/>
              <a:t>440</a:t>
            </a:r>
            <a:r>
              <a:rPr lang="zh-CN" altLang="en-US" sz="2000" dirty="0"/>
              <a:t>多个雷达站、</a:t>
            </a:r>
            <a:r>
              <a:rPr lang="en-US" altLang="zh-CN" sz="2000" dirty="0"/>
              <a:t>6</a:t>
            </a:r>
            <a:r>
              <a:rPr lang="zh-CN" altLang="en-US" sz="2000" dirty="0"/>
              <a:t>颗在轨卫星、</a:t>
            </a:r>
            <a:r>
              <a:rPr lang="en-US" altLang="zh-CN" sz="2000" dirty="0"/>
              <a:t>5</a:t>
            </a:r>
            <a:r>
              <a:rPr lang="zh-CN" altLang="en-US" sz="2000" dirty="0"/>
              <a:t>万多个自动监测站、</a:t>
            </a:r>
            <a:r>
              <a:rPr lang="en-US" altLang="zh-CN" sz="2000" dirty="0"/>
              <a:t>600</a:t>
            </a:r>
            <a:r>
              <a:rPr lang="zh-CN" altLang="en-US" sz="2000" dirty="0"/>
              <a:t>多个农业监测站、</a:t>
            </a:r>
            <a:r>
              <a:rPr lang="en-US" altLang="zh-CN" sz="2000" dirty="0"/>
              <a:t>300</a:t>
            </a:r>
            <a:r>
              <a:rPr lang="zh-CN" altLang="en-US" sz="2000" dirty="0"/>
              <a:t>多个雷达站、</a:t>
            </a:r>
            <a:r>
              <a:rPr lang="en-US" altLang="zh-CN" sz="2000" dirty="0"/>
              <a:t>90</a:t>
            </a:r>
            <a:r>
              <a:rPr lang="zh-CN" altLang="en-US" sz="2000" dirty="0"/>
              <a:t>多个酸雨监测站</a:t>
            </a:r>
            <a:r>
              <a:rPr lang="en-US" altLang="zh-CN" sz="2000" dirty="0"/>
              <a:t>[4]……</a:t>
            </a:r>
            <a:r>
              <a:rPr lang="zh-CN" altLang="en-US" sz="2000" dirty="0"/>
              <a:t>这些数据逐天逐小时甚至到逐分钟扫描着中国各种各样的天气数据，这些数据量大，且包括不同类型的数据类型。报告会专家表示，气象数据既具备“大数据”的共性，即：数据体量巨大、数据增长速度快、数据类型多样等</a:t>
            </a:r>
            <a:r>
              <a:rPr lang="zh-CN" altLang="en-US" sz="2000" dirty="0" smtClean="0"/>
              <a:t>特点。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en-US" altLang="zh-CN" sz="3600" b="1" dirty="0">
              <a:solidFill>
                <a:srgbClr val="262626"/>
              </a:solidFill>
              <a:latin typeface="宋体"/>
              <a:cs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8443" y="319365"/>
            <a:ext cx="1378636" cy="420564"/>
            <a:chOff x="568442" y="319364"/>
            <a:chExt cx="1378637" cy="420565"/>
          </a:xfrm>
        </p:grpSpPr>
        <p:sp>
          <p:nvSpPr>
            <p:cNvPr id="25" name="文本框 23"/>
            <p:cNvSpPr txBox="1"/>
            <p:nvPr/>
          </p:nvSpPr>
          <p:spPr>
            <a:xfrm>
              <a:off x="665958" y="319364"/>
              <a:ext cx="1281121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项目需求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8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F21E3F1-E02A-4784-9DE9-41CBD8767436}"/>
              </a:ext>
            </a:extLst>
          </p:cNvPr>
          <p:cNvSpPr/>
          <p:nvPr/>
        </p:nvSpPr>
        <p:spPr>
          <a:xfrm>
            <a:off x="-162838" y="-409078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1048610" y="1220755"/>
            <a:ext cx="2688167" cy="2688167"/>
          </a:xfrm>
          <a:prstGeom prst="ellipse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dirty="0" smtClean="0"/>
              <a:t>在预灾、防灾、减灾、</a:t>
            </a:r>
            <a:endParaRPr lang="en-US" altLang="zh-CN" dirty="0" smtClean="0"/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dirty="0" smtClean="0"/>
              <a:t>救灾中的应用</a:t>
            </a:r>
            <a:endParaRPr lang="zh-CN" altLang="zh-CN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1048610" y="1220755"/>
            <a:ext cx="2688167" cy="2688167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133" kern="0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3895526" y="2276971"/>
            <a:ext cx="651933" cy="742951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733" kern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4695268" y="1220755"/>
            <a:ext cx="2688167" cy="2688167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dirty="0" smtClean="0"/>
              <a:t>在交通方面可以</a:t>
            </a:r>
            <a:endParaRPr lang="en-US" altLang="zh-CN" dirty="0" smtClean="0"/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Arial" pitchFamily="34" charset="0"/>
                <a:cs typeface="+mn-ea"/>
              </a:rPr>
              <a:t>合理安排出行、延期等</a:t>
            </a:r>
            <a:endParaRPr lang="zh-CN" altLang="zh-CN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7673776" y="2276971"/>
            <a:ext cx="651933" cy="742951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733" kern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36" name="Oval 15"/>
          <p:cNvSpPr>
            <a:spLocks noChangeArrowheads="1"/>
          </p:cNvSpPr>
          <p:nvPr/>
        </p:nvSpPr>
        <p:spPr bwMode="auto">
          <a:xfrm>
            <a:off x="8537377" y="1220755"/>
            <a:ext cx="2688167" cy="2688167"/>
          </a:xfrm>
          <a:prstGeom prst="ellipse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dirty="0">
                <a:solidFill>
                  <a:schemeClr val="tx2"/>
                </a:solidFill>
                <a:latin typeface="Arial" pitchFamily="34" charset="0"/>
                <a:cs typeface="+mn-ea"/>
              </a:rPr>
              <a:t>农业方面可以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dirty="0">
                <a:solidFill>
                  <a:schemeClr val="tx2"/>
                </a:solidFill>
                <a:latin typeface="Arial" pitchFamily="34" charset="0"/>
                <a:cs typeface="+mn-ea"/>
              </a:rPr>
              <a:t>合理规划种植，提高产量</a:t>
            </a:r>
            <a:endParaRPr lang="zh-CN" altLang="zh-CN" sz="2400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8518325" y="1161350"/>
            <a:ext cx="2688167" cy="2688167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133" kern="0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38" name="AutoShape 17"/>
          <p:cNvSpPr>
            <a:spLocks noChangeArrowheads="1"/>
          </p:cNvSpPr>
          <p:nvPr/>
        </p:nvSpPr>
        <p:spPr bwMode="auto">
          <a:xfrm>
            <a:off x="993576" y="4626472"/>
            <a:ext cx="2743200" cy="766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chemeClr val="tx2"/>
                </a:solidFill>
                <a:latin typeface="Arial" pitchFamily="34" charset="0"/>
                <a:cs typeface="+mn-ea"/>
              </a:rPr>
              <a:t>防灾应用</a:t>
            </a:r>
            <a:endParaRPr lang="zh-CN" altLang="zh-CN" sz="2400" kern="0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4792992" y="4626472"/>
            <a:ext cx="2743200" cy="766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chemeClr val="tx2"/>
                </a:solidFill>
                <a:latin typeface="Arial" pitchFamily="34" charset="0"/>
                <a:cs typeface="+mn-ea"/>
              </a:rPr>
              <a:t>出行应用</a:t>
            </a:r>
            <a:endParaRPr lang="zh-CN" altLang="zh-CN" sz="2400" kern="0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40" name="AutoShape 19"/>
          <p:cNvSpPr>
            <a:spLocks noChangeArrowheads="1"/>
          </p:cNvSpPr>
          <p:nvPr/>
        </p:nvSpPr>
        <p:spPr bwMode="auto">
          <a:xfrm>
            <a:off x="8518325" y="4619984"/>
            <a:ext cx="2743200" cy="766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chemeClr val="tx2"/>
                </a:solidFill>
                <a:latin typeface="Arial" pitchFamily="34" charset="0"/>
                <a:cs typeface="+mn-ea"/>
              </a:rPr>
              <a:t>农业应用</a:t>
            </a:r>
            <a:endParaRPr lang="zh-CN" altLang="zh-CN" sz="2400" kern="0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68444" y="319365"/>
            <a:ext cx="1378636" cy="420564"/>
            <a:chOff x="568442" y="319364"/>
            <a:chExt cx="1378636" cy="420565"/>
          </a:xfrm>
        </p:grpSpPr>
        <p:sp>
          <p:nvSpPr>
            <p:cNvPr id="42" name="文本框 23"/>
            <p:cNvSpPr txBox="1"/>
            <p:nvPr/>
          </p:nvSpPr>
          <p:spPr>
            <a:xfrm>
              <a:off x="665958" y="319364"/>
              <a:ext cx="1281120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项目应用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12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1" grpId="0" animBg="1"/>
      <p:bldP spid="22" grpId="0" animBg="1"/>
      <p:bldP spid="35" grpId="0" animBg="1"/>
      <p:bldP spid="36" grpId="0"/>
      <p:bldP spid="37" grpId="0" animBg="1"/>
      <p:bldP spid="38" grpId="0" bldLvl="0" animBg="1"/>
      <p:bldP spid="39" grpId="0" bldLvl="0" animBg="1"/>
      <p:bldP spid="4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ECC4248-487B-4D9D-8AC7-336CE63984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8243" y="2693771"/>
            <a:ext cx="793751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项目效果展示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797269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168114" y="188739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9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accel="4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accel="4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04CC4D94-9F3D-4BF8-BF7B-DAA14A65CD84}"/>
              </a:ext>
            </a:extLst>
          </p:cNvPr>
          <p:cNvSpPr/>
          <p:nvPr/>
        </p:nvSpPr>
        <p:spPr>
          <a:xfrm>
            <a:off x="94417" y="13742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接连接符 3"/>
          <p:cNvSpPr>
            <a:spLocks noChangeShapeType="1"/>
          </p:cNvSpPr>
          <p:nvPr/>
        </p:nvSpPr>
        <p:spPr bwMode="auto">
          <a:xfrm>
            <a:off x="2469078" y="3685511"/>
            <a:ext cx="8862884" cy="0"/>
          </a:xfrm>
          <a:prstGeom prst="line">
            <a:avLst/>
          </a:prstGeom>
          <a:noFill/>
          <a:ln w="38100" cap="flat" cmpd="sng">
            <a:solidFill>
              <a:schemeClr val="bg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21" name="椭圆 12"/>
          <p:cNvSpPr>
            <a:spLocks noChangeArrowheads="1"/>
          </p:cNvSpPr>
          <p:nvPr/>
        </p:nvSpPr>
        <p:spPr bwMode="auto">
          <a:xfrm>
            <a:off x="3597359" y="3566423"/>
            <a:ext cx="242756" cy="24275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3733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22" name="椭圆 13"/>
          <p:cNvSpPr>
            <a:spLocks noChangeArrowheads="1"/>
          </p:cNvSpPr>
          <p:nvPr/>
        </p:nvSpPr>
        <p:spPr bwMode="auto">
          <a:xfrm>
            <a:off x="6111945" y="3566423"/>
            <a:ext cx="242756" cy="24275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3733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23" name="椭圆 14"/>
          <p:cNvSpPr>
            <a:spLocks noChangeArrowheads="1"/>
          </p:cNvSpPr>
          <p:nvPr/>
        </p:nvSpPr>
        <p:spPr bwMode="auto">
          <a:xfrm>
            <a:off x="8628057" y="3566423"/>
            <a:ext cx="242756" cy="2427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3733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24" name="椭圆 15"/>
          <p:cNvSpPr>
            <a:spLocks noChangeArrowheads="1"/>
          </p:cNvSpPr>
          <p:nvPr/>
        </p:nvSpPr>
        <p:spPr bwMode="auto">
          <a:xfrm>
            <a:off x="11144170" y="3566423"/>
            <a:ext cx="242756" cy="24275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3733" dirty="0">
                <a:solidFill>
                  <a:schemeClr val="tx2"/>
                </a:solidFill>
                <a:latin typeface="+mn-ea"/>
                <a:cs typeface="+mn-ea"/>
                <a:sym typeface="Impact" pitchFamily="34" charset="0"/>
              </a:rPr>
              <a:t>+</a:t>
            </a:r>
            <a:endParaRPr lang="zh-CN" altLang="en-US" sz="3733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25" name="直接连接符 21"/>
          <p:cNvSpPr>
            <a:spLocks noChangeShapeType="1"/>
          </p:cNvSpPr>
          <p:nvPr/>
        </p:nvSpPr>
        <p:spPr bwMode="auto">
          <a:xfrm flipV="1">
            <a:off x="3731715" y="2940448"/>
            <a:ext cx="627501" cy="627501"/>
          </a:xfrm>
          <a:prstGeom prst="line">
            <a:avLst/>
          </a:prstGeom>
          <a:noFill/>
          <a:ln w="19050" cap="flat" cmpd="sng">
            <a:solidFill>
              <a:srgbClr val="3F3F3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26" name="直接连接符 27"/>
          <p:cNvSpPr>
            <a:spLocks noChangeShapeType="1"/>
          </p:cNvSpPr>
          <p:nvPr/>
        </p:nvSpPr>
        <p:spPr bwMode="auto">
          <a:xfrm flipV="1">
            <a:off x="8760886" y="2940448"/>
            <a:ext cx="627501" cy="627501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27" name="直接连接符 30"/>
          <p:cNvSpPr>
            <a:spLocks noChangeShapeType="1"/>
          </p:cNvSpPr>
          <p:nvPr/>
        </p:nvSpPr>
        <p:spPr bwMode="auto">
          <a:xfrm flipH="1">
            <a:off x="5583683" y="3803071"/>
            <a:ext cx="625975" cy="627501"/>
          </a:xfrm>
          <a:prstGeom prst="line">
            <a:avLst/>
          </a:prstGeom>
          <a:noFill/>
          <a:ln w="19050" cap="flat" cmpd="sng">
            <a:solidFill>
              <a:schemeClr val="bg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28" name="直接连接符 33"/>
          <p:cNvSpPr>
            <a:spLocks noChangeShapeType="1"/>
          </p:cNvSpPr>
          <p:nvPr/>
        </p:nvSpPr>
        <p:spPr bwMode="auto">
          <a:xfrm flipH="1">
            <a:off x="10664764" y="3803071"/>
            <a:ext cx="627501" cy="627501"/>
          </a:xfrm>
          <a:prstGeom prst="line">
            <a:avLst/>
          </a:prstGeom>
          <a:noFill/>
          <a:ln w="19050" cap="flat" cmpd="sng">
            <a:solidFill>
              <a:srgbClr val="3F3F3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29" name="任意多边形 8"/>
          <p:cNvSpPr>
            <a:spLocks noChangeArrowheads="1"/>
          </p:cNvSpPr>
          <p:nvPr/>
        </p:nvSpPr>
        <p:spPr bwMode="auto">
          <a:xfrm rot="5400000">
            <a:off x="886335" y="2803803"/>
            <a:ext cx="1496232" cy="1729828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30" name="矩形 68"/>
          <p:cNvSpPr>
            <a:spLocks noChangeArrowheads="1"/>
          </p:cNvSpPr>
          <p:nvPr/>
        </p:nvSpPr>
        <p:spPr bwMode="auto">
          <a:xfrm>
            <a:off x="1039853" y="3236979"/>
            <a:ext cx="867545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667" b="1" dirty="0" smtClean="0">
                <a:solidFill>
                  <a:schemeClr val="tx2"/>
                </a:solidFill>
                <a:latin typeface="Impact" pitchFamily="34" charset="0"/>
                <a:cs typeface="+mn-ea"/>
                <a:sym typeface="Impact" pitchFamily="34" charset="0"/>
              </a:rPr>
              <a:t>功能</a:t>
            </a:r>
            <a:endParaRPr lang="en-US" altLang="zh-CN" sz="2667" b="1" dirty="0" smtClean="0">
              <a:solidFill>
                <a:schemeClr val="tx2"/>
              </a:solidFill>
              <a:latin typeface="Impact" pitchFamily="34" charset="0"/>
              <a:cs typeface="+mn-ea"/>
              <a:sym typeface="Impact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chemeClr val="tx2"/>
                </a:solidFill>
                <a:latin typeface="Impact" pitchFamily="34" charset="0"/>
                <a:cs typeface="+mn-ea"/>
              </a:rPr>
              <a:t>展示</a:t>
            </a:r>
            <a:endParaRPr lang="zh-CN" altLang="en-US" sz="2667" b="1" dirty="0">
              <a:solidFill>
                <a:schemeClr val="tx2"/>
              </a:solidFill>
              <a:latin typeface="Impact" pitchFamily="34" charset="0"/>
              <a:cs typeface="+mn-ea"/>
            </a:endParaRPr>
          </a:p>
        </p:txBody>
      </p:sp>
      <p:sp>
        <p:nvSpPr>
          <p:cNvPr id="31" name="任意多边形 71"/>
          <p:cNvSpPr>
            <a:spLocks noChangeArrowheads="1"/>
          </p:cNvSpPr>
          <p:nvPr/>
        </p:nvSpPr>
        <p:spPr bwMode="auto">
          <a:xfrm rot="13762846" flipH="1" flipV="1">
            <a:off x="3999662" y="4043538"/>
            <a:ext cx="1732881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32" name="文本框 73"/>
          <p:cNvSpPr>
            <a:spLocks noChangeArrowheads="1"/>
          </p:cNvSpPr>
          <p:nvPr/>
        </p:nvSpPr>
        <p:spPr bwMode="auto">
          <a:xfrm>
            <a:off x="4064552" y="4416833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Arial" pitchFamily="34" charset="0"/>
                <a:cs typeface="+mn-ea"/>
              </a:rPr>
              <a:t>02</a:t>
            </a:r>
            <a:endParaRPr lang="zh-CN" altLang="en-US" sz="4000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33" name="文本框 75"/>
          <p:cNvSpPr>
            <a:spLocks noChangeArrowheads="1"/>
          </p:cNvSpPr>
          <p:nvPr/>
        </p:nvSpPr>
        <p:spPr bwMode="auto">
          <a:xfrm>
            <a:off x="3903118" y="4895594"/>
            <a:ext cx="1590892" cy="88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2"/>
                </a:solidFill>
                <a:latin typeface="Impact" pitchFamily="34" charset="0"/>
                <a:cs typeface="+mn-ea"/>
                <a:sym typeface="Impact" pitchFamily="34" charset="0"/>
              </a:rPr>
              <a:t>查询其他</a:t>
            </a:r>
            <a:endParaRPr lang="en-US" altLang="zh-CN" sz="1600" dirty="0" smtClean="0">
              <a:solidFill>
                <a:schemeClr val="tx2"/>
              </a:solidFill>
              <a:latin typeface="Impact" pitchFamily="34" charset="0"/>
              <a:cs typeface="+mn-ea"/>
              <a:sym typeface="Impact" pitchFamily="34" charset="0"/>
            </a:endParaRPr>
          </a:p>
          <a:p>
            <a:pPr algn="ctr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2"/>
                </a:solidFill>
                <a:latin typeface="Impact" pitchFamily="34" charset="0"/>
                <a:cs typeface="+mn-ea"/>
                <a:sym typeface="Impact" pitchFamily="34" charset="0"/>
              </a:rPr>
              <a:t>城市天气</a:t>
            </a:r>
            <a:endParaRPr lang="en-US" altLang="zh-CN" sz="1600" dirty="0" smtClean="0">
              <a:solidFill>
                <a:schemeClr val="tx2"/>
              </a:solidFill>
              <a:latin typeface="Impact" pitchFamily="34" charset="0"/>
              <a:cs typeface="+mn-ea"/>
              <a:sym typeface="Impact" pitchFamily="34" charset="0"/>
            </a:endParaRPr>
          </a:p>
        </p:txBody>
      </p:sp>
      <p:sp>
        <p:nvSpPr>
          <p:cNvPr id="34" name="任意多边形 69"/>
          <p:cNvSpPr>
            <a:spLocks noChangeArrowheads="1"/>
          </p:cNvSpPr>
          <p:nvPr/>
        </p:nvSpPr>
        <p:spPr bwMode="auto">
          <a:xfrm rot="13762846">
            <a:off x="4169896" y="1314441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35" name="文本框 76"/>
          <p:cNvSpPr>
            <a:spLocks noChangeArrowheads="1"/>
          </p:cNvSpPr>
          <p:nvPr/>
        </p:nvSpPr>
        <p:spPr bwMode="auto">
          <a:xfrm>
            <a:off x="4444716" y="1529716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Arial" pitchFamily="34" charset="0"/>
                <a:cs typeface="+mn-ea"/>
              </a:rPr>
              <a:t>01</a:t>
            </a:r>
            <a:endParaRPr lang="zh-CN" altLang="en-US" sz="4000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36" name="文本框 78"/>
          <p:cNvSpPr>
            <a:spLocks noChangeArrowheads="1"/>
          </p:cNvSpPr>
          <p:nvPr/>
        </p:nvSpPr>
        <p:spPr bwMode="auto">
          <a:xfrm>
            <a:off x="4277111" y="2059116"/>
            <a:ext cx="1590892" cy="88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2"/>
                </a:solidFill>
                <a:latin typeface="Impact" pitchFamily="34" charset="0"/>
                <a:cs typeface="+mn-ea"/>
                <a:sym typeface="Impact" pitchFamily="34" charset="0"/>
              </a:rPr>
              <a:t>查询城市</a:t>
            </a:r>
            <a:endParaRPr lang="en-US" altLang="zh-CN" sz="1600" dirty="0" smtClean="0">
              <a:solidFill>
                <a:schemeClr val="tx2"/>
              </a:solidFill>
              <a:latin typeface="Impact" pitchFamily="34" charset="0"/>
              <a:cs typeface="+mn-ea"/>
              <a:sym typeface="Impact" pitchFamily="34" charset="0"/>
            </a:endParaRPr>
          </a:p>
          <a:p>
            <a:pPr algn="ctr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2"/>
                </a:solidFill>
                <a:latin typeface="Impact" pitchFamily="34" charset="0"/>
                <a:cs typeface="+mn-ea"/>
                <a:sym typeface="Impact" pitchFamily="34" charset="0"/>
              </a:rPr>
              <a:t>最近天气</a:t>
            </a:r>
            <a:endParaRPr lang="zh-CN" altLang="en-US" sz="1600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37" name="任意多边形 70"/>
          <p:cNvSpPr>
            <a:spLocks noChangeArrowheads="1"/>
          </p:cNvSpPr>
          <p:nvPr/>
        </p:nvSpPr>
        <p:spPr bwMode="auto">
          <a:xfrm rot="13762846">
            <a:off x="9214335" y="1314441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38" name="文本框 79"/>
          <p:cNvSpPr>
            <a:spLocks noChangeArrowheads="1"/>
          </p:cNvSpPr>
          <p:nvPr/>
        </p:nvSpPr>
        <p:spPr bwMode="auto">
          <a:xfrm>
            <a:off x="9486101" y="1529716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Arial" pitchFamily="34" charset="0"/>
                <a:cs typeface="+mn-ea"/>
              </a:rPr>
              <a:t>03</a:t>
            </a:r>
            <a:endParaRPr lang="zh-CN" altLang="en-US" sz="4000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39" name="文本框 81"/>
          <p:cNvSpPr>
            <a:spLocks noChangeArrowheads="1"/>
          </p:cNvSpPr>
          <p:nvPr/>
        </p:nvSpPr>
        <p:spPr bwMode="auto">
          <a:xfrm>
            <a:off x="9387622" y="2005654"/>
            <a:ext cx="1590892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2"/>
                </a:solidFill>
                <a:latin typeface="Arial" pitchFamily="34" charset="0"/>
                <a:cs typeface="+mn-ea"/>
              </a:rPr>
              <a:t>查询指定</a:t>
            </a:r>
            <a:endParaRPr lang="en-US" altLang="zh-CN" sz="1600" dirty="0" smtClean="0">
              <a:solidFill>
                <a:schemeClr val="tx2"/>
              </a:solidFill>
              <a:latin typeface="Arial" pitchFamily="34" charset="0"/>
              <a:cs typeface="+mn-ea"/>
            </a:endParaRPr>
          </a:p>
          <a:p>
            <a:pPr algn="ctr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2"/>
                </a:solidFill>
                <a:latin typeface="Arial" pitchFamily="34" charset="0"/>
                <a:cs typeface="+mn-ea"/>
              </a:rPr>
              <a:t>日期天气</a:t>
            </a:r>
            <a:endParaRPr lang="zh-CN" altLang="en-US" sz="1600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40" name="任意多边形 72"/>
          <p:cNvSpPr>
            <a:spLocks noChangeArrowheads="1"/>
          </p:cNvSpPr>
          <p:nvPr/>
        </p:nvSpPr>
        <p:spPr bwMode="auto">
          <a:xfrm rot="13762846" flipH="1" flipV="1">
            <a:off x="9073872" y="4056515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41" name="文本框 82"/>
          <p:cNvSpPr>
            <a:spLocks noChangeArrowheads="1"/>
          </p:cNvSpPr>
          <p:nvPr/>
        </p:nvSpPr>
        <p:spPr bwMode="auto">
          <a:xfrm>
            <a:off x="9154793" y="4416833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Arial" pitchFamily="34" charset="0"/>
                <a:cs typeface="+mn-ea"/>
              </a:rPr>
              <a:t>04</a:t>
            </a:r>
            <a:endParaRPr lang="zh-CN" altLang="en-US" sz="4000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42" name="文本框 84"/>
          <p:cNvSpPr>
            <a:spLocks noChangeArrowheads="1"/>
          </p:cNvSpPr>
          <p:nvPr/>
        </p:nvSpPr>
        <p:spPr bwMode="auto">
          <a:xfrm>
            <a:off x="9067185" y="4985156"/>
            <a:ext cx="1590892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2"/>
                </a:solidFill>
                <a:latin typeface="Impact" pitchFamily="34" charset="0"/>
                <a:cs typeface="+mn-ea"/>
                <a:sym typeface="Impact" pitchFamily="34" charset="0"/>
              </a:rPr>
              <a:t>查询天气</a:t>
            </a:r>
            <a:endParaRPr lang="en-US" altLang="zh-CN" sz="1600" dirty="0" smtClean="0">
              <a:solidFill>
                <a:schemeClr val="tx2"/>
              </a:solidFill>
              <a:latin typeface="Impact" pitchFamily="34" charset="0"/>
              <a:cs typeface="+mn-ea"/>
              <a:sym typeface="Impact" pitchFamily="34" charset="0"/>
            </a:endParaRPr>
          </a:p>
          <a:p>
            <a:pPr algn="ctr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2"/>
                </a:solidFill>
                <a:latin typeface="Impact" pitchFamily="34" charset="0"/>
                <a:cs typeface="+mn-ea"/>
                <a:sym typeface="Impact" pitchFamily="34" charset="0"/>
              </a:rPr>
              <a:t>文档保存</a:t>
            </a:r>
            <a:endParaRPr lang="zh-CN" altLang="en-US" sz="1600" dirty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68443" y="319365"/>
            <a:ext cx="1926862" cy="420564"/>
            <a:chOff x="568442" y="319364"/>
            <a:chExt cx="1926864" cy="420565"/>
          </a:xfrm>
        </p:grpSpPr>
        <p:sp>
          <p:nvSpPr>
            <p:cNvPr id="44" name="文本框 23"/>
            <p:cNvSpPr txBox="1"/>
            <p:nvPr/>
          </p:nvSpPr>
          <p:spPr>
            <a:xfrm>
              <a:off x="665958" y="319364"/>
              <a:ext cx="1829348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项目主要功能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3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42" y="799541"/>
            <a:ext cx="7880614" cy="515673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68443" y="319365"/>
            <a:ext cx="1378636" cy="420564"/>
            <a:chOff x="568442" y="319364"/>
            <a:chExt cx="1378636" cy="420565"/>
          </a:xfrm>
        </p:grpSpPr>
        <p:sp>
          <p:nvSpPr>
            <p:cNvPr id="5" name="文本框 23"/>
            <p:cNvSpPr txBox="1"/>
            <p:nvPr/>
          </p:nvSpPr>
          <p:spPr>
            <a:xfrm>
              <a:off x="665958" y="319364"/>
              <a:ext cx="1281120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初始界面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31031" y="619311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 输入你想查询城市的拼音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0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62" y="1087828"/>
            <a:ext cx="6447619" cy="4219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302" y="2175656"/>
            <a:ext cx="6447619" cy="421904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68443" y="319365"/>
            <a:ext cx="3297431" cy="420564"/>
            <a:chOff x="568442" y="319364"/>
            <a:chExt cx="3297431" cy="420565"/>
          </a:xfrm>
        </p:grpSpPr>
        <p:sp>
          <p:nvSpPr>
            <p:cNvPr id="5" name="文本框 23"/>
            <p:cNvSpPr txBox="1"/>
            <p:nvPr/>
          </p:nvSpPr>
          <p:spPr>
            <a:xfrm>
              <a:off x="665958" y="319364"/>
              <a:ext cx="3199915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 smtClean="0">
                  <a:solidFill>
                    <a:schemeClr val="bg2"/>
                  </a:solidFill>
                  <a:latin typeface="+mn-ea"/>
                  <a:cs typeface="+mn-ea"/>
                </a:rPr>
                <a:t>功能一查询最近天气界面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08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1184</Words>
  <Application>Microsoft Office PowerPoint</Application>
  <PresentationFormat>宽屏</PresentationFormat>
  <Paragraphs>162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汉仪丫丫体简</vt:lpstr>
      <vt:lpstr>迷你简汉真广标</vt:lpstr>
      <vt:lpstr>宋体</vt:lpstr>
      <vt:lpstr>微软雅黑</vt:lpstr>
      <vt:lpstr>微软雅黑 Light</vt:lpstr>
      <vt:lpstr>造字工房悦黑体验版纤细体</vt:lpstr>
      <vt:lpstr>Arial</vt:lpstr>
      <vt:lpstr>Calibri</vt:lpstr>
      <vt:lpstr>Impact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黄佳玲</cp:lastModifiedBy>
  <cp:revision>42</cp:revision>
  <dcterms:created xsi:type="dcterms:W3CDTF">2015-05-05T08:02:14Z</dcterms:created>
  <dcterms:modified xsi:type="dcterms:W3CDTF">2018-06-03T15:14:11Z</dcterms:modified>
</cp:coreProperties>
</file>