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42767250" cy="30275213"/>
  <p:notesSz cx="6858000" cy="9144000"/>
  <p:embeddedFontLst>
    <p:embeddedFont>
      <p:font typeface="等线" panose="02010600030101010101" pitchFamily="2" charset="-122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Quattrocento Sans" panose="020B05020500000200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469" y="14"/>
      </p:cViewPr>
      <p:guideLst>
        <p:guide orient="horz" pos="9536"/>
        <p:guide pos="13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Qing" userId="23b26f80c1a1e89a" providerId="LiveId" clId="{B9691AC3-1EE4-42A7-8BCF-6067972C8972}"/>
    <pc:docChg chg="custSel modSld">
      <pc:chgData name="Zhang Qing" userId="23b26f80c1a1e89a" providerId="LiveId" clId="{B9691AC3-1EE4-42A7-8BCF-6067972C8972}" dt="2022-08-05T08:42:26.012" v="313" actId="1076"/>
      <pc:docMkLst>
        <pc:docMk/>
      </pc:docMkLst>
      <pc:sldChg chg="addSp delSp modSp mod">
        <pc:chgData name="Zhang Qing" userId="23b26f80c1a1e89a" providerId="LiveId" clId="{B9691AC3-1EE4-42A7-8BCF-6067972C8972}" dt="2022-08-05T08:42:26.012" v="313" actId="1076"/>
        <pc:sldMkLst>
          <pc:docMk/>
          <pc:sldMk cId="0" sldId="257"/>
        </pc:sldMkLst>
        <pc:spChg chg="mod">
          <ac:chgData name="Zhang Qing" userId="23b26f80c1a1e89a" providerId="LiveId" clId="{B9691AC3-1EE4-42A7-8BCF-6067972C8972}" dt="2022-08-05T07:16:32.680" v="1" actId="1076"/>
          <ac:spMkLst>
            <pc:docMk/>
            <pc:sldMk cId="0" sldId="257"/>
            <ac:spMk id="2" creationId="{EE004F0E-7DA0-AEA6-2035-3419FECD1E45}"/>
          </ac:spMkLst>
        </pc:spChg>
        <pc:spChg chg="mod">
          <ac:chgData name="Zhang Qing" userId="23b26f80c1a1e89a" providerId="LiveId" clId="{B9691AC3-1EE4-42A7-8BCF-6067972C8972}" dt="2022-08-05T07:16:56.550" v="6" actId="1076"/>
          <ac:spMkLst>
            <pc:docMk/>
            <pc:sldMk cId="0" sldId="257"/>
            <ac:spMk id="3" creationId="{D7237F06-2B55-844B-4058-DA58D8169C9F}"/>
          </ac:spMkLst>
        </pc:spChg>
        <pc:spChg chg="add mod">
          <ac:chgData name="Zhang Qing" userId="23b26f80c1a1e89a" providerId="LiveId" clId="{B9691AC3-1EE4-42A7-8BCF-6067972C8972}" dt="2022-08-05T07:27:58.680" v="256" actId="20577"/>
          <ac:spMkLst>
            <pc:docMk/>
            <pc:sldMk cId="0" sldId="257"/>
            <ac:spMk id="5" creationId="{BFBBE0EC-6B03-AF82-2993-715E7B616CB5}"/>
          </ac:spMkLst>
        </pc:spChg>
        <pc:spChg chg="add mod">
          <ac:chgData name="Zhang Qing" userId="23b26f80c1a1e89a" providerId="LiveId" clId="{B9691AC3-1EE4-42A7-8BCF-6067972C8972}" dt="2022-08-05T07:20:14.733" v="174" actId="1076"/>
          <ac:spMkLst>
            <pc:docMk/>
            <pc:sldMk cId="0" sldId="257"/>
            <ac:spMk id="23" creationId="{9E49A019-8F6B-F17A-841D-EA0E4E326638}"/>
          </ac:spMkLst>
        </pc:spChg>
        <pc:spChg chg="mod">
          <ac:chgData name="Zhang Qing" userId="23b26f80c1a1e89a" providerId="LiveId" clId="{B9691AC3-1EE4-42A7-8BCF-6067972C8972}" dt="2022-08-05T08:31:55.110" v="261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Zhang Qing" userId="23b26f80c1a1e89a" providerId="LiveId" clId="{B9691AC3-1EE4-42A7-8BCF-6067972C8972}" dt="2022-08-05T07:16:49.996" v="5" actId="1076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Zhang Qing" userId="23b26f80c1a1e89a" providerId="LiveId" clId="{B9691AC3-1EE4-42A7-8BCF-6067972C8972}" dt="2022-08-05T07:16:38.993" v="3" actId="14100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Zhang Qing" userId="23b26f80c1a1e89a" providerId="LiveId" clId="{B9691AC3-1EE4-42A7-8BCF-6067972C8972}" dt="2022-08-05T07:24:11.038" v="183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Zhang Qing" userId="23b26f80c1a1e89a" providerId="LiveId" clId="{B9691AC3-1EE4-42A7-8BCF-6067972C8972}" dt="2022-08-05T07:16:46.746" v="4" actId="1076"/>
          <ac:spMkLst>
            <pc:docMk/>
            <pc:sldMk cId="0" sldId="257"/>
            <ac:spMk id="113" creationId="{00000000-0000-0000-0000-000000000000}"/>
          </ac:spMkLst>
        </pc:spChg>
        <pc:graphicFrameChg chg="modGraphic">
          <ac:chgData name="Zhang Qing" userId="23b26f80c1a1e89a" providerId="LiveId" clId="{B9691AC3-1EE4-42A7-8BCF-6067972C8972}" dt="2022-08-05T07:27:10.376" v="254" actId="122"/>
          <ac:graphicFrameMkLst>
            <pc:docMk/>
            <pc:sldMk cId="0" sldId="257"/>
            <ac:graphicFrameMk id="4" creationId="{754822CD-7F0E-1090-0018-74B3A7509403}"/>
          </ac:graphicFrameMkLst>
        </pc:graphicFrameChg>
        <pc:picChg chg="add del mod">
          <ac:chgData name="Zhang Qing" userId="23b26f80c1a1e89a" providerId="LiveId" clId="{B9691AC3-1EE4-42A7-8BCF-6067972C8972}" dt="2022-08-05T08:31:55.592" v="262"/>
          <ac:picMkLst>
            <pc:docMk/>
            <pc:sldMk cId="0" sldId="257"/>
            <ac:picMk id="1026" creationId="{975DF719-738D-443D-4339-A9DB4F554CA4}"/>
          </ac:picMkLst>
        </pc:picChg>
        <pc:picChg chg="add del mod">
          <ac:chgData name="Zhang Qing" userId="23b26f80c1a1e89a" providerId="LiveId" clId="{B9691AC3-1EE4-42A7-8BCF-6067972C8972}" dt="2022-08-05T08:41:59.550" v="308" actId="478"/>
          <ac:picMkLst>
            <pc:docMk/>
            <pc:sldMk cId="0" sldId="257"/>
            <ac:picMk id="1028" creationId="{3349347C-B5AF-0D82-71C5-6E69846CBF34}"/>
          </ac:picMkLst>
        </pc:picChg>
        <pc:picChg chg="add del mod">
          <ac:chgData name="Zhang Qing" userId="23b26f80c1a1e89a" providerId="LiveId" clId="{B9691AC3-1EE4-42A7-8BCF-6067972C8972}" dt="2022-08-05T08:40:56.142" v="301" actId="478"/>
          <ac:picMkLst>
            <pc:docMk/>
            <pc:sldMk cId="0" sldId="257"/>
            <ac:picMk id="1030" creationId="{B20515DD-0C9F-8C16-78A0-C8E8C64C7D2C}"/>
          </ac:picMkLst>
        </pc:picChg>
        <pc:picChg chg="add del mod">
          <ac:chgData name="Zhang Qing" userId="23b26f80c1a1e89a" providerId="LiveId" clId="{B9691AC3-1EE4-42A7-8BCF-6067972C8972}" dt="2022-08-05T08:39:57.630" v="294" actId="478"/>
          <ac:picMkLst>
            <pc:docMk/>
            <pc:sldMk cId="0" sldId="257"/>
            <ac:picMk id="1032" creationId="{3E701964-E4F4-8E52-43C1-E6EDF9EA8EB3}"/>
          </ac:picMkLst>
        </pc:picChg>
        <pc:picChg chg="add mod">
          <ac:chgData name="Zhang Qing" userId="23b26f80c1a1e89a" providerId="LiveId" clId="{B9691AC3-1EE4-42A7-8BCF-6067972C8972}" dt="2022-08-05T08:42:12.864" v="312" actId="1076"/>
          <ac:picMkLst>
            <pc:docMk/>
            <pc:sldMk cId="0" sldId="257"/>
            <ac:picMk id="1034" creationId="{339762DF-F5BC-B15E-E27B-733D5DDDDF05}"/>
          </ac:picMkLst>
        </pc:picChg>
        <pc:picChg chg="add mod">
          <ac:chgData name="Zhang Qing" userId="23b26f80c1a1e89a" providerId="LiveId" clId="{B9691AC3-1EE4-42A7-8BCF-6067972C8972}" dt="2022-08-05T08:42:26.012" v="313" actId="1076"/>
          <ac:picMkLst>
            <pc:docMk/>
            <pc:sldMk cId="0" sldId="257"/>
            <ac:picMk id="1036" creationId="{25E95C9B-7AB6-9426-AD93-A6B514AAE7CF}"/>
          </ac:picMkLst>
        </pc:picChg>
        <pc:picChg chg="add mod">
          <ac:chgData name="Zhang Qing" userId="23b26f80c1a1e89a" providerId="LiveId" clId="{B9691AC3-1EE4-42A7-8BCF-6067972C8972}" dt="2022-08-05T08:41:00.835" v="303" actId="1076"/>
          <ac:picMkLst>
            <pc:docMk/>
            <pc:sldMk cId="0" sldId="257"/>
            <ac:picMk id="1038" creationId="{85B564C0-F384-C3EC-B0E7-ACD0BAB00450}"/>
          </ac:picMkLst>
        </pc:picChg>
        <pc:picChg chg="add mod">
          <ac:chgData name="Zhang Qing" userId="23b26f80c1a1e89a" providerId="LiveId" clId="{B9691AC3-1EE4-42A7-8BCF-6067972C8972}" dt="2022-08-05T08:42:08.309" v="311" actId="1076"/>
          <ac:picMkLst>
            <pc:docMk/>
            <pc:sldMk cId="0" sldId="257"/>
            <ac:picMk id="1040" creationId="{EBEAD93E-8683-1557-F131-5D5262CC22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7329" y="685800"/>
            <a:ext cx="484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98e34a77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1f98e34a7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143000"/>
            <a:ext cx="43592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411758" y="7784290"/>
            <a:ext cx="35958600" cy="9798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412588" y="18676528"/>
            <a:ext cx="35958600" cy="31857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3883779" y="24540675"/>
            <a:ext cx="3488035" cy="26974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3411758" y="4320224"/>
            <a:ext cx="35960100" cy="73266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00"/>
              <a:buNone/>
              <a:defRPr sz="39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3411758" y="13378819"/>
            <a:ext cx="35960100" cy="93027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Char char="●"/>
              <a:defRPr>
                <a:solidFill>
                  <a:schemeClr val="lt1"/>
                </a:solidFill>
              </a:defRPr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○"/>
              <a:defRPr>
                <a:solidFill>
                  <a:schemeClr val="lt1"/>
                </a:solidFill>
              </a:defRPr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■"/>
              <a:defRPr>
                <a:solidFill>
                  <a:schemeClr val="lt1"/>
                </a:solidFill>
              </a:defRPr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●"/>
              <a:defRPr>
                <a:solidFill>
                  <a:schemeClr val="lt1"/>
                </a:solidFill>
              </a:defRPr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○"/>
              <a:defRPr>
                <a:solidFill>
                  <a:schemeClr val="lt1"/>
                </a:solidFill>
              </a:defRPr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■"/>
              <a:defRPr>
                <a:solidFill>
                  <a:schemeClr val="lt1"/>
                </a:solidFill>
              </a:defRPr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●"/>
              <a:defRPr>
                <a:solidFill>
                  <a:schemeClr val="lt1"/>
                </a:solidFill>
              </a:defRPr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○"/>
              <a:defRPr>
                <a:solidFill>
                  <a:schemeClr val="lt1"/>
                </a:solidFill>
              </a:defRPr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940300" y="1611923"/>
            <a:ext cx="36887700" cy="58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940300" y="8059583"/>
            <a:ext cx="36887700" cy="19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norm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1pPr>
            <a:lvl2pPr marL="914400" lvl="1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9403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4166900" y="28061373"/>
            <a:ext cx="144339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302049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940300" y="1611923"/>
            <a:ext cx="36887700" cy="58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2940300" y="8059583"/>
            <a:ext cx="36887700" cy="19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norm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000"/>
            </a:lvl1pPr>
            <a:lvl2pPr marL="914400" lvl="1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000"/>
            </a:lvl2pPr>
            <a:lvl3pPr marL="1371600" lvl="2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000"/>
            </a:lvl3pPr>
            <a:lvl4pPr marL="1828800" lvl="3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000"/>
            </a:lvl4pPr>
            <a:lvl5pPr marL="2286000" lvl="4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000"/>
            </a:lvl5pPr>
            <a:lvl6pPr marL="2743200" lvl="5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000"/>
            </a:lvl6pPr>
            <a:lvl7pPr marL="3200400" lvl="6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000"/>
            </a:lvl7pPr>
            <a:lvl8pPr marL="3657600" lvl="7" indent="-323850" algn="l" rtl="0">
              <a:lnSpc>
                <a:spcPct val="90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000"/>
            </a:lvl8pPr>
            <a:lvl9pPr marL="4114800" lvl="8" indent="-323850" algn="l" rtl="0">
              <a:lnSpc>
                <a:spcPct val="90000"/>
              </a:lnSpc>
              <a:spcBef>
                <a:spcPts val="6000"/>
              </a:spcBef>
              <a:spcAft>
                <a:spcPts val="6000"/>
              </a:spcAft>
              <a:buClr>
                <a:schemeClr val="dk1"/>
              </a:buClr>
              <a:buSzPts val="1500"/>
              <a:buChar char="■"/>
              <a:defRPr sz="1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29403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14166900" y="28061373"/>
            <a:ext cx="144339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30204900" y="28061373"/>
            <a:ext cx="96228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000"/>
            </a:lvl1pPr>
            <a:lvl2pPr marL="0" lvl="1" indent="0" algn="r" rtl="0">
              <a:spcBef>
                <a:spcPts val="0"/>
              </a:spcBef>
              <a:buNone/>
              <a:defRPr sz="1000"/>
            </a:lvl2pPr>
            <a:lvl3pPr marL="0" lvl="2" indent="0" algn="r" rtl="0">
              <a:spcBef>
                <a:spcPts val="0"/>
              </a:spcBef>
              <a:buNone/>
              <a:defRPr sz="1000"/>
            </a:lvl3pPr>
            <a:lvl4pPr marL="0" lvl="3" indent="0" algn="r" rtl="0">
              <a:spcBef>
                <a:spcPts val="0"/>
              </a:spcBef>
              <a:buNone/>
              <a:defRPr sz="1000"/>
            </a:lvl4pPr>
            <a:lvl5pPr marL="0" lvl="4" indent="0" algn="r" rtl="0">
              <a:spcBef>
                <a:spcPts val="0"/>
              </a:spcBef>
              <a:buNone/>
              <a:defRPr sz="1000"/>
            </a:lvl5pPr>
            <a:lvl6pPr marL="0" lvl="5" indent="0" algn="r" rtl="0">
              <a:spcBef>
                <a:spcPts val="0"/>
              </a:spcBef>
              <a:buNone/>
              <a:defRPr sz="1000"/>
            </a:lvl6pPr>
            <a:lvl7pPr marL="0" lvl="6" indent="0" algn="r" rtl="0">
              <a:spcBef>
                <a:spcPts val="0"/>
              </a:spcBef>
              <a:buNone/>
              <a:defRPr sz="1000"/>
            </a:lvl7pPr>
            <a:lvl8pPr marL="0" lvl="7" indent="0" algn="r" rtl="0">
              <a:spcBef>
                <a:spcPts val="0"/>
              </a:spcBef>
              <a:buNone/>
              <a:defRPr sz="1000"/>
            </a:lvl8pPr>
            <a:lvl9pPr marL="0" lvl="8" indent="0" algn="r" rtl="0">
              <a:spcBef>
                <a:spcPts val="0"/>
              </a:spcBef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11758" y="7784290"/>
            <a:ext cx="35960100" cy="89388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411758" y="7761922"/>
            <a:ext cx="35961300" cy="3150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411758" y="12236808"/>
            <a:ext cx="35961300" cy="133095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411758" y="7761922"/>
            <a:ext cx="35960100" cy="3150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411174" y="12236808"/>
            <a:ext cx="17652900" cy="133095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21718901" y="12236808"/>
            <a:ext cx="17652900" cy="133095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411758" y="7761922"/>
            <a:ext cx="35960100" cy="3150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42768000" cy="287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414331" y="7761922"/>
            <a:ext cx="15438900" cy="81318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373289" y="16373968"/>
            <a:ext cx="15438900" cy="94032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3883779" y="24540675"/>
            <a:ext cx="3488035" cy="26974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411758" y="5087498"/>
            <a:ext cx="32839200" cy="175704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21384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3883779" y="7012119"/>
            <a:ext cx="3488035" cy="26974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200" tIns="455200" rIns="455200" bIns="4552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414331" y="7761922"/>
            <a:ext cx="15438900" cy="99312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3390711" y="18609571"/>
            <a:ext cx="15438900" cy="44676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24200706" y="7961908"/>
            <a:ext cx="15782400" cy="17808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390711" y="25737992"/>
            <a:ext cx="36001800" cy="27105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57872" y="2619535"/>
            <a:ext cx="398523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900"/>
              <a:buFont typeface="Raleway"/>
              <a:buNone/>
              <a:defRPr sz="139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7872" y="6783772"/>
            <a:ext cx="39852300" cy="20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41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Lato"/>
              <a:buChar char="●"/>
              <a:defRPr sz="6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○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■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●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○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■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●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○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Lato"/>
              <a:buChar char="■"/>
              <a:defRPr sz="5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9925698" y="27958877"/>
            <a:ext cx="2566500" cy="23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16132200" cy="30276000"/>
          </a:xfrm>
          <a:prstGeom prst="rect">
            <a:avLst/>
          </a:prstGeom>
          <a:solidFill>
            <a:srgbClr val="54577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355707" y="2222769"/>
            <a:ext cx="14464800" cy="59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96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eyond the mainstream: The contribution of Chinese to language evolution research</a:t>
            </a:r>
            <a:endParaRPr sz="9600" dirty="0">
              <a:solidFill>
                <a:srgbClr val="DBD56E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7965200" y="2112438"/>
            <a:ext cx="22743600" cy="68390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000"/>
          </a:p>
        </p:txBody>
      </p:sp>
      <p:sp>
        <p:nvSpPr>
          <p:cNvPr id="106" name="Google Shape;106;p16"/>
          <p:cNvSpPr/>
          <p:nvPr/>
        </p:nvSpPr>
        <p:spPr>
          <a:xfrm>
            <a:off x="30518964" y="17399695"/>
            <a:ext cx="10042200" cy="61914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000"/>
          </a:p>
        </p:txBody>
      </p:sp>
      <p:sp>
        <p:nvSpPr>
          <p:cNvPr id="107" name="Google Shape;107;p16"/>
          <p:cNvSpPr/>
          <p:nvPr/>
        </p:nvSpPr>
        <p:spPr>
          <a:xfrm>
            <a:off x="30492892" y="9531131"/>
            <a:ext cx="10268707" cy="640495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000"/>
          </a:p>
        </p:txBody>
      </p:sp>
      <p:sp>
        <p:nvSpPr>
          <p:cNvPr id="110" name="Google Shape;110;p16"/>
          <p:cNvSpPr txBox="1"/>
          <p:nvPr/>
        </p:nvSpPr>
        <p:spPr>
          <a:xfrm>
            <a:off x="18371165" y="2512555"/>
            <a:ext cx="22211105" cy="609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a member of the Sino-Tibetan family, Chinese could have gone through a distinct evolutionary trajectory from those from the Indo-European language family;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a typical tonal language, Chinese could shed light on the interface between the domain-general mechanism of sound processing and speech in evolution;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grammar of Chinese is fundamentally different from those of the Indo-European languages, which could reveal the evolution of grammaticalization from a different perspective;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China has numerous dialects spoken at different part of the country which could be insightful for rudimentary evidence for different stages of language change;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Language contact is so common in China that we can use empirical examples or computational simulation to account for the mechanisms of language change.</a:t>
            </a:r>
          </a:p>
        </p:txBody>
      </p:sp>
      <p:sp>
        <p:nvSpPr>
          <p:cNvPr id="111" name="Google Shape;111;p16"/>
          <p:cNvSpPr txBox="1"/>
          <p:nvPr/>
        </p:nvSpPr>
        <p:spPr>
          <a:xfrm>
            <a:off x="17838670" y="675870"/>
            <a:ext cx="22743600" cy="115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importance of </a:t>
            </a:r>
            <a:r>
              <a:rPr lang="en" sz="7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Chinese in language evolution research</a:t>
            </a:r>
            <a:endParaRPr sz="1000" dirty="0"/>
          </a:p>
        </p:txBody>
      </p:sp>
      <p:sp>
        <p:nvSpPr>
          <p:cNvPr id="112" name="Google Shape;112;p16"/>
          <p:cNvSpPr txBox="1"/>
          <p:nvPr/>
        </p:nvSpPr>
        <p:spPr>
          <a:xfrm>
            <a:off x="17917301" y="9178734"/>
            <a:ext cx="9732000" cy="10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review of CIEL</a:t>
            </a:r>
            <a:endParaRPr sz="6000" dirty="0"/>
          </a:p>
        </p:txBody>
      </p:sp>
      <p:sp>
        <p:nvSpPr>
          <p:cNvPr id="113" name="Google Shape;113;p16"/>
          <p:cNvSpPr txBox="1"/>
          <p:nvPr/>
        </p:nvSpPr>
        <p:spPr>
          <a:xfrm>
            <a:off x="30518964" y="16114093"/>
            <a:ext cx="9732000" cy="10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onclusions</a:t>
            </a:r>
            <a:endParaRPr sz="6000"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1044014" y="9010721"/>
            <a:ext cx="14464800" cy="155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Elizabeth Qing Zhang*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Edward </a:t>
            </a:r>
            <a:r>
              <a:rPr lang="en-US" sz="48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Ruoyang</a:t>
            </a: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Shi 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2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Tao Gong</a:t>
            </a:r>
            <a:r>
              <a:rPr lang="en-US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3</a:t>
            </a:r>
            <a:endParaRPr lang="en-US" sz="4800" baseline="30000" dirty="0">
              <a:solidFill>
                <a:schemeClr val="lt1"/>
              </a:solidFill>
              <a:latin typeface="Quattrocento Sa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044014" y="11302062"/>
            <a:ext cx="14464800" cy="27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*zqelizabeth@gmail.com, </a:t>
            </a:r>
            <a:r>
              <a:rPr lang="fr-FR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1</a:t>
            </a: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Center for Language Evolution Studies, University Centre of Excellence </a:t>
            </a:r>
            <a:r>
              <a:rPr lang="en-US" sz="44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IMSErt</a:t>
            </a: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Nicolaus Copernicus University</a:t>
            </a: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fr-FR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2</a:t>
            </a: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Catalan Philology and General Linguistics, University of Barcelona</a:t>
            </a: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fr-FR" sz="4800" baseline="30000" dirty="0">
                <a:solidFill>
                  <a:schemeClr val="lt1"/>
                </a:solidFill>
                <a:latin typeface="Quattrocento Sans"/>
                <a:sym typeface="Quattrocento Sans"/>
              </a:rPr>
              <a:t>3</a:t>
            </a:r>
            <a:r>
              <a:rPr lang="fr-FR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Google</a:t>
            </a:r>
            <a:endParaRPr sz="4400" dirty="0">
              <a:solidFill>
                <a:srgbClr val="EFCBD4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1878993" y="25789462"/>
            <a:ext cx="18882606" cy="36573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500"/>
          </a:p>
        </p:txBody>
      </p:sp>
      <p:sp>
        <p:nvSpPr>
          <p:cNvPr id="117" name="Google Shape;117;p16"/>
          <p:cNvSpPr txBox="1"/>
          <p:nvPr/>
        </p:nvSpPr>
        <p:spPr>
          <a:xfrm>
            <a:off x="21988117" y="25840995"/>
            <a:ext cx="18773482" cy="358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Fei, C., &amp; Gang, P. (2016). Report of the 7th International Conference in Evolutionary Linguistics. Journal of Chinese Linguistics, 44(1), 253-264.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Gang, P., &amp; Yan, F. (2018). The 9th International Conference in Evolutionary Linguistics. Journal of Chinese Linguistics, 46(2), 443-453.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Li,</a:t>
            </a:r>
            <a:r>
              <a:rPr lang="zh-CN" alt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G, &amp; Xia,</a:t>
            </a:r>
            <a:r>
              <a:rPr lang="zh-CN" alt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Q. (2014). REPORT OF THE 5 TH INTERNATIONAL CONFERENCE IN EVOLUTIONARY LINGUISTICS.  </a:t>
            </a:r>
            <a:r>
              <a:rPr lang="en-US" altLang="zh-CN" sz="19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Journal of Chinese Linguistics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237-247.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Wang, F. (2013). Report of Conference in Evolutionary Linguistics (2012). Journal of Chinese Linguistics, 41(1), 246-253.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Schoenemann</a:t>
            </a: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P. T., Gang, P., &amp; Port, R. (2017). The 8th International Conference in Evolutionary Linguistics: August 8-10, 2016, Bloomington, Indiana (USA). Journal of Chinese Linguistics, 45(1), 238-247.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Tianjun</a:t>
            </a: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G., &amp; Juan, J. (2015). Report of the 6th International Conference in Evolutionary Linguistics. Journal of Chinese Linguistics, 43(1), 256-264. </a:t>
            </a:r>
          </a:p>
          <a:p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Wang, 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S-Y. </a:t>
            </a: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(1978) "The Three Scales of Diachrony," in Linguistics in the Seventies: Directions and Prospects, ed. B.B. Kachru (Urbana, Ill.: Dept. of Linguistics, University of Illinois, 63-75 .</a:t>
            </a:r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Wong, Y. W. (2009). Report: Conference in Evolutionary Linguistics I, Guangzhou, 2009. Journal of Chinese Linguistics, 386-396. </a:t>
            </a:r>
          </a:p>
          <a:p>
            <a:r>
              <a:rPr lang="en-US" altLang="zh-CN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Zhang, C., Mai, G., &amp; Wong, Y. W. (2010). Report: The ninth Phonetic Conference of China (PCC 2010) And Conference in Evolutionary Linguistics II (CIEL-II), Tianjin, 2010. Journal of Chinese Linguistics, 38(2), 418-439. </a:t>
            </a:r>
          </a:p>
        </p:txBody>
      </p:sp>
      <p:sp>
        <p:nvSpPr>
          <p:cNvPr id="118" name="Google Shape;118;p16"/>
          <p:cNvSpPr/>
          <p:nvPr/>
        </p:nvSpPr>
        <p:spPr>
          <a:xfrm>
            <a:off x="18001074" y="25885014"/>
            <a:ext cx="3240556" cy="34662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500"/>
          </a:p>
        </p:txBody>
      </p:sp>
      <p:sp>
        <p:nvSpPr>
          <p:cNvPr id="120" name="Google Shape;120;p16"/>
          <p:cNvSpPr txBox="1"/>
          <p:nvPr/>
        </p:nvSpPr>
        <p:spPr>
          <a:xfrm>
            <a:off x="1044015" y="16399542"/>
            <a:ext cx="14464800" cy="755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anguage evolution research has been mainly focused on Indo-European Languages especially English, but other language families like Sino-Tibetan is also insightful. </a:t>
            </a:r>
            <a:r>
              <a:rPr lang="en-US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 will review the </a:t>
            </a:r>
            <a:r>
              <a:rPr lang="en" sz="5400" i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Conference of International Evolutionary Linguistics (CIEL)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based in China and organized by </a:t>
            </a:r>
            <a:r>
              <a:rPr lang="en-US" altLang="zh-C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5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hinese scholars, and highlight the key contributions of studying Chinese to language evolution research.</a:t>
            </a:r>
            <a:endParaRPr sz="5400" dirty="0">
              <a:solidFill>
                <a:srgbClr val="F1AABD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" y="27034587"/>
            <a:ext cx="2969100" cy="303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004F0E-7DA0-AEA6-2035-3419FECD1E45}"/>
              </a:ext>
            </a:extLst>
          </p:cNvPr>
          <p:cNvSpPr txBox="1"/>
          <p:nvPr/>
        </p:nvSpPr>
        <p:spPr>
          <a:xfrm>
            <a:off x="30928016" y="9864487"/>
            <a:ext cx="9833583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Key points</a:t>
            </a:r>
          </a:p>
          <a:p>
            <a:pPr marL="874350" indent="-514350">
              <a:buClr>
                <a:srgbClr val="00B050"/>
              </a:buClr>
              <a:buAutoNum type="alphaLcPeriod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“Three time-scales of language evolution”—</a:t>
            </a:r>
            <a:r>
              <a:rPr lang="en-US" altLang="zh-CN" sz="3200" dirty="0" err="1">
                <a:solidFill>
                  <a:schemeClr val="dk1"/>
                </a:solidFill>
                <a:latin typeface="Quattrocento Sans"/>
              </a:rPr>
              <a:t>macrohistory</a:t>
            </a: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, </a:t>
            </a:r>
            <a:r>
              <a:rPr lang="en-US" altLang="zh-CN" sz="3200" dirty="0" err="1">
                <a:solidFill>
                  <a:schemeClr val="dk1"/>
                </a:solidFill>
                <a:latin typeface="Quattrocento Sans"/>
              </a:rPr>
              <a:t>mesohistory</a:t>
            </a: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 and microhistory (Wang, 1978)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b. The reconstruction of Sino-Tibetan family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c. Migration and language contact in different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     cultural and social settings (e.g. </a:t>
            </a:r>
            <a:r>
              <a:rPr lang="en-US" altLang="zh-CN" sz="3200" dirty="0" err="1">
                <a:solidFill>
                  <a:schemeClr val="dk1"/>
                </a:solidFill>
                <a:latin typeface="Quattrocento Sans"/>
              </a:rPr>
              <a:t>Kra</a:t>
            </a: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)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d. The evolution of (Chinese) tones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e. The origin/ancestry of Chinese language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f. The formation of Chinese dialects</a:t>
            </a:r>
          </a:p>
          <a:p>
            <a:pPr marL="360000">
              <a:buClr>
                <a:srgbClr val="00B050"/>
              </a:buClr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g. The grammaticalization of Chinese structures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37F06-2B55-844B-4058-DA58D8169C9F}"/>
              </a:ext>
            </a:extLst>
          </p:cNvPr>
          <p:cNvSpPr txBox="1"/>
          <p:nvPr/>
        </p:nvSpPr>
        <p:spPr>
          <a:xfrm>
            <a:off x="30874628" y="17938476"/>
            <a:ext cx="933087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Language evolution is interdisciplinary. </a:t>
            </a:r>
          </a:p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Methods like theoretical argumentation, experimentation, and simulation are all necessary for better understanding how language evolved.</a:t>
            </a:r>
          </a:p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Research on languages other than western mainstream is necessary.</a:t>
            </a:r>
          </a:p>
          <a:p>
            <a:pPr marL="571500" indent="-571500">
              <a:spcAft>
                <a:spcPts val="18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dk1"/>
                </a:solidFill>
                <a:latin typeface="Quattrocento Sans"/>
              </a:rPr>
              <a:t>Research on Chinese provides much insights for language evolution. </a:t>
            </a:r>
            <a:endParaRPr lang="zh-CN" altLang="en-US" sz="3200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4822CD-7F0E-1090-0018-74B3A750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51464"/>
              </p:ext>
            </p:extLst>
          </p:nvPr>
        </p:nvGraphicFramePr>
        <p:xfrm>
          <a:off x="17838670" y="13157820"/>
          <a:ext cx="12133228" cy="1190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30665369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29053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00292438"/>
                    </a:ext>
                  </a:extLst>
                </a:gridCol>
                <a:gridCol w="1253764">
                  <a:extLst>
                    <a:ext uri="{9D8B030D-6E8A-4147-A177-3AD203B41FA5}">
                      <a16:colId xmlns:a16="http://schemas.microsoft.com/office/drawing/2014/main" val="2599650454"/>
                    </a:ext>
                  </a:extLst>
                </a:gridCol>
                <a:gridCol w="5394960">
                  <a:extLst>
                    <a:ext uri="{9D8B030D-6E8A-4147-A177-3AD203B41FA5}">
                      <a16:colId xmlns:a16="http://schemas.microsoft.com/office/drawing/2014/main" val="34004957"/>
                    </a:ext>
                  </a:extLst>
                </a:gridCol>
                <a:gridCol w="1369806">
                  <a:extLst>
                    <a:ext uri="{9D8B030D-6E8A-4147-A177-3AD203B41FA5}">
                      <a16:colId xmlns:a16="http://schemas.microsoft.com/office/drawing/2014/main" val="3491435163"/>
                    </a:ext>
                  </a:extLst>
                </a:gridCol>
                <a:gridCol w="1269898">
                  <a:extLst>
                    <a:ext uri="{9D8B030D-6E8A-4147-A177-3AD203B41FA5}">
                      <a16:colId xmlns:a16="http://schemas.microsoft.com/office/drawing/2014/main" val="3578921909"/>
                    </a:ext>
                  </a:extLst>
                </a:gridCol>
              </a:tblGrid>
              <a:tr h="311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venue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working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themes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inclusion in the review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608767"/>
                  </a:ext>
                </a:extLst>
              </a:tr>
              <a:tr h="254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Guangzhou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strongly focused on phonetics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Wong, 2009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2591806"/>
                  </a:ext>
                </a:extLst>
              </a:tr>
              <a:tr h="254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Tianjin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strongly focused on phonetics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Zhang, Mai &amp; Wong, 2010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43337"/>
                  </a:ext>
                </a:extLst>
              </a:tr>
              <a:tr h="23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Shanghai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6069865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Beijing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and the brain, language as complex system, language and population evolution in China, vertical and horizontal transmission of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Wang, 2013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21843"/>
                  </a:ext>
                </a:extLst>
              </a:tr>
              <a:tr h="326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Hong Kong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and population evolution, language as a complex adaptive system, language and the brain, diachronic and synchronic study of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 &amp; Xia, 2014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632134"/>
                  </a:ext>
                </a:extLst>
              </a:tr>
              <a:tr h="49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Xiamen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as a complex adaptive system, language and the brain, vertical and horizontal transmission of language, language and population evolution in China, the ancestry of the Chinese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Gao &amp; Jiang, 2015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9075240"/>
                  </a:ext>
                </a:extLst>
              </a:tr>
              <a:tr h="488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Tianjin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evolution at the macro-, meso- and microscopic scales, genetic and archaeological evidence for language evolution, language and brain, diachronic and synchronic study of language, the origin of Chinese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Chen &amp; Peng, 2016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346284"/>
                  </a:ext>
                </a:extLst>
              </a:tr>
              <a:tr h="460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Bloomington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particular cases of language change, neurolinguistics, theoretical models of language evolution, the evolution of human tool technology, modeling of the Han </a:t>
                      </a:r>
                      <a:r>
                        <a:rPr lang="en-US" sz="1800" u="none" strike="noStrike" dirty="0" err="1">
                          <a:effectLst/>
                        </a:rPr>
                        <a:t>dian</a:t>
                      </a:r>
                      <a:r>
                        <a:rPr lang="en-US" sz="1800" u="none" strike="noStrike" dirty="0">
                          <a:effectLst/>
                        </a:rPr>
                        <a:t> corpus of ancient Chinese documents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Schoenemann</a:t>
                      </a:r>
                      <a:r>
                        <a:rPr lang="en-US" sz="1800" u="none" strike="noStrike" dirty="0">
                          <a:effectLst/>
                        </a:rPr>
                        <a:t>, Peng &amp; Port, 2017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8301279"/>
                  </a:ext>
                </a:extLst>
              </a:tr>
              <a:tr h="458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Kunming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development of language, cognition and the brain, language contact and evolution, the </a:t>
                      </a:r>
                      <a:r>
                        <a:rPr lang="en-US" sz="1800" u="none" strike="noStrike" dirty="0" err="1">
                          <a:effectLst/>
                        </a:rPr>
                        <a:t>origios</a:t>
                      </a:r>
                      <a:r>
                        <a:rPr lang="en-US" sz="1800" u="none" strike="noStrike" dirty="0">
                          <a:effectLst/>
                        </a:rPr>
                        <a:t> of Chinese, diachronic and synchronic study of language, other language evolution related research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Peng &amp; Feng, 2018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3302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Nanjing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9790761"/>
                  </a:ext>
                </a:extLst>
              </a:tr>
              <a:tr h="20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Shanghai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798821"/>
                  </a:ext>
                </a:extLst>
              </a:tr>
              <a:tr h="337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Lanzhou (online)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language and the brain, language contact, language development, diachronic and synchronic study of language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 (personal participation)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3607023"/>
                  </a:ext>
                </a:extLst>
              </a:tr>
              <a:tr h="299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CIEL-13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Jinan (online)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Chinese &amp; 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diachronic and synchronic study of language, language contact, language and cognition, language and the brain, language development, aphasia, grammaticalization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 (personal participation)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402394"/>
                  </a:ext>
                </a:extLst>
              </a:tr>
            </a:tbl>
          </a:graphicData>
        </a:graphic>
      </p:graphicFrame>
      <p:sp>
        <p:nvSpPr>
          <p:cNvPr id="21" name="Google Shape;107;p16">
            <a:extLst>
              <a:ext uri="{FF2B5EF4-FFF2-40B4-BE49-F238E27FC236}">
                <a16:creationId xmlns:a16="http://schemas.microsoft.com/office/drawing/2014/main" id="{EBEB6A3F-667F-CB4A-1E39-8E5FFC4A472F}"/>
              </a:ext>
            </a:extLst>
          </p:cNvPr>
          <p:cNvSpPr/>
          <p:nvPr/>
        </p:nvSpPr>
        <p:spPr>
          <a:xfrm>
            <a:off x="17917301" y="10215596"/>
            <a:ext cx="11876899" cy="26817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23900" dist="114300" dir="2700000" algn="tl" rotWithShape="0">
              <a:srgbClr val="000000">
                <a:alpha val="9800"/>
              </a:srgbClr>
            </a:outerShdw>
          </a:effectLst>
        </p:spPr>
        <p:txBody>
          <a:bodyPr spcFirstLastPara="1" wrap="square" lIns="79925" tIns="39950" rIns="79925" bIns="3995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a. We refer to journal paper about CIEL review published to gather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 detailed information (table 1)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b. Presentations fall in the five points mentioned above were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  summarized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124F5-A878-36CF-5F27-0175B27C30F7}"/>
              </a:ext>
            </a:extLst>
          </p:cNvPr>
          <p:cNvSpPr txBox="1"/>
          <p:nvPr/>
        </p:nvSpPr>
        <p:spPr>
          <a:xfrm>
            <a:off x="18001074" y="25190476"/>
            <a:ext cx="9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Table 1: information about CIEL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Google Shape;113;p16">
            <a:extLst>
              <a:ext uri="{FF2B5EF4-FFF2-40B4-BE49-F238E27FC236}">
                <a16:creationId xmlns:a16="http://schemas.microsoft.com/office/drawing/2014/main" id="{9E49A019-8F6B-F17A-841D-EA0E4E326638}"/>
              </a:ext>
            </a:extLst>
          </p:cNvPr>
          <p:cNvSpPr txBox="1"/>
          <p:nvPr/>
        </p:nvSpPr>
        <p:spPr>
          <a:xfrm>
            <a:off x="30518964" y="23669060"/>
            <a:ext cx="9732000" cy="10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25" tIns="39950" rIns="79925" bIns="39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Acknowledgement</a:t>
            </a:r>
            <a:r>
              <a:rPr lang="en-US" sz="60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BBE0EC-6B03-AF82-2993-715E7B616CB5}"/>
              </a:ext>
            </a:extLst>
          </p:cNvPr>
          <p:cNvSpPr txBox="1"/>
          <p:nvPr/>
        </p:nvSpPr>
        <p:spPr>
          <a:xfrm>
            <a:off x="30492892" y="24673986"/>
            <a:ext cx="100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We thank Li Lei for his insightful contributions to the discussions of ideas in this presentation.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39762DF-F5BC-B15E-E27B-733D5DDD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37" y="349401"/>
            <a:ext cx="6252528" cy="188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5E95C9B-7AB6-9426-AD93-A6B514AA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76" y="710272"/>
            <a:ext cx="1402166" cy="14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icolaus Copernicus University in Toruń - Wikipedia">
            <a:extLst>
              <a:ext uri="{FF2B5EF4-FFF2-40B4-BE49-F238E27FC236}">
                <a16:creationId xmlns:a16="http://schemas.microsoft.com/office/drawing/2014/main" id="{85B564C0-F384-C3EC-B0E7-ACD0BAB0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42" y="316051"/>
            <a:ext cx="1758284" cy="18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entre for Language Evolution Studies">
            <a:extLst>
              <a:ext uri="{FF2B5EF4-FFF2-40B4-BE49-F238E27FC236}">
                <a16:creationId xmlns:a16="http://schemas.microsoft.com/office/drawing/2014/main" id="{EBEAD93E-8683-1557-F131-5D5262CC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72" y="480474"/>
            <a:ext cx="1525509" cy="15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97815F-210F-D5CA-326A-36E1C1C8C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03393" y="26206911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1146</Words>
  <Application>Microsoft Office PowerPoint</Application>
  <PresentationFormat>自定义</PresentationFormat>
  <Paragraphs>137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Raleway</vt:lpstr>
      <vt:lpstr>Wingdings</vt:lpstr>
      <vt:lpstr>Calibri</vt:lpstr>
      <vt:lpstr>Lato</vt:lpstr>
      <vt:lpstr>Quattrocento Sans</vt:lpstr>
      <vt:lpstr>等线</vt:lpstr>
      <vt:lpstr>Streamline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are a couple ways to use this template.  In Google Slides:  Go to File&gt;Make a Copy. To create submission file, click File&gt; Download&gt;PDF  In PowerPoint: Go to File&gt;Download&gt;PPTX To create a submission file, export to PDF You might want to use the colour palette in visualisations, it can be found here</dc:title>
  <cp:lastModifiedBy>Zhang Qing</cp:lastModifiedBy>
  <cp:revision>13</cp:revision>
  <dcterms:modified xsi:type="dcterms:W3CDTF">2022-08-05T10:26:35Z</dcterms:modified>
</cp:coreProperties>
</file>