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77b7c0d3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77b7c0d3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77b7c0d3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77b7c0d3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77b7c0d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77b7c0d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7b7c0d3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7b7c0d3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77b7c0d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77b7c0d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d29e477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d29e477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6d29e477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6d29e47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9446036d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9446036d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d29e47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d29e47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77b7c0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77b7c0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bg"/>
              <a:t>Детерминистични - бавни, но точни</a:t>
            </a:r>
            <a:endParaRPr/>
          </a:p>
          <a:p>
            <a:pPr indent="-298450" lvl="0" marL="457200" rtl="0" algn="l">
              <a:spcBef>
                <a:spcPts val="0"/>
              </a:spcBef>
              <a:spcAft>
                <a:spcPts val="0"/>
              </a:spcAft>
              <a:buSzPts val="1100"/>
              <a:buChar char="●"/>
            </a:pPr>
            <a:r>
              <a:rPr lang="bg"/>
              <a:t>DeepTyper - тренират дълбока мрежа</a:t>
            </a:r>
            <a:endParaRPr/>
          </a:p>
          <a:p>
            <a:pPr indent="-298450" lvl="0" marL="457200" rtl="0" algn="l">
              <a:spcBef>
                <a:spcPts val="0"/>
              </a:spcBef>
              <a:spcAft>
                <a:spcPts val="0"/>
              </a:spcAft>
              <a:buSzPts val="1100"/>
              <a:buChar char="●"/>
            </a:pPr>
            <a:r>
              <a:rPr lang="bg"/>
              <a:t>Partial typing - извлича семантични знания от синтактични неща</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77b7c0d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77b7c0d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Това е горе-долу нашия мисловен процес:</a:t>
            </a:r>
            <a:endParaRPr/>
          </a:p>
          <a:p>
            <a:pPr indent="-298450" lvl="0" marL="457200" rtl="0" algn="l">
              <a:spcBef>
                <a:spcPts val="0"/>
              </a:spcBef>
              <a:spcAft>
                <a:spcPts val="0"/>
              </a:spcAft>
              <a:buSzPts val="1100"/>
              <a:buAutoNum type="arabicPeriod"/>
            </a:pPr>
            <a:r>
              <a:rPr lang="bg"/>
              <a:t>Какви с изискванията</a:t>
            </a:r>
            <a:endParaRPr/>
          </a:p>
          <a:p>
            <a:pPr indent="-298450" lvl="0" marL="457200" rtl="0" algn="l">
              <a:spcBef>
                <a:spcPts val="0"/>
              </a:spcBef>
              <a:spcAft>
                <a:spcPts val="0"/>
              </a:spcAft>
              <a:buSzPts val="1100"/>
              <a:buAutoNum type="arabicPeriod"/>
            </a:pPr>
            <a:r>
              <a:rPr lang="bg"/>
              <a:t>Какви ще са входните данни</a:t>
            </a:r>
            <a:endParaRPr/>
          </a:p>
          <a:p>
            <a:pPr indent="-298450" lvl="0" marL="457200" rtl="0" algn="l">
              <a:spcBef>
                <a:spcPts val="0"/>
              </a:spcBef>
              <a:spcAft>
                <a:spcPts val="0"/>
              </a:spcAft>
              <a:buSzPts val="1100"/>
              <a:buAutoNum type="arabicPeriod"/>
            </a:pPr>
            <a:r>
              <a:rPr lang="bg"/>
              <a:t>Формулиране на хипотези</a:t>
            </a:r>
            <a:endParaRPr/>
          </a:p>
          <a:p>
            <a:pPr indent="-298450" lvl="0" marL="457200" rtl="0" algn="l">
              <a:spcBef>
                <a:spcPts val="0"/>
              </a:spcBef>
              <a:spcAft>
                <a:spcPts val="0"/>
              </a:spcAft>
              <a:buSzPts val="1100"/>
              <a:buAutoNum type="arabicPeriod"/>
            </a:pPr>
            <a:r>
              <a:rPr lang="bg"/>
              <a:t>Планиране на експерименти</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77b7c0d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77b7c0d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bg"/>
              <a:t>Какви са тестовите фрагменти</a:t>
            </a:r>
            <a:endParaRPr/>
          </a:p>
          <a:p>
            <a:pPr indent="-298450" lvl="0" marL="457200" rtl="0" algn="l">
              <a:spcBef>
                <a:spcPts val="0"/>
              </a:spcBef>
              <a:spcAft>
                <a:spcPts val="0"/>
              </a:spcAft>
              <a:buSzPts val="1100"/>
              <a:buChar char="●"/>
            </a:pPr>
            <a:r>
              <a:rPr lang="bg"/>
              <a:t>Как мерим - с Prolog-а</a:t>
            </a:r>
            <a:endParaRPr/>
          </a:p>
          <a:p>
            <a:pPr indent="-298450" lvl="0" marL="457200" rtl="0" algn="l">
              <a:spcBef>
                <a:spcPts val="0"/>
              </a:spcBef>
              <a:spcAft>
                <a:spcPts val="0"/>
              </a:spcAft>
              <a:buSzPts val="1100"/>
              <a:buChar char="●"/>
            </a:pPr>
            <a:r>
              <a:rPr lang="bg"/>
              <a:t>Какви са резултатите от експериментите</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77b7c0d3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77b7c0d3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77b7c0d3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77b7c0d3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6" name="Shape 56"/>
        <p:cNvGrpSpPr/>
        <p:nvPr/>
      </p:nvGrpSpPr>
      <p:grpSpPr>
        <a:xfrm>
          <a:off x="0" y="0"/>
          <a:ext cx="0" cy="0"/>
          <a:chOff x="0" y="0"/>
          <a:chExt cx="0" cy="0"/>
        </a:xfrm>
      </p:grpSpPr>
      <p:sp>
        <p:nvSpPr>
          <p:cNvPr id="57" name="Google Shape;57;p11"/>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9" name="Shape 59"/>
        <p:cNvGrpSpPr/>
        <p:nvPr/>
      </p:nvGrpSpPr>
      <p:grpSpPr>
        <a:xfrm>
          <a:off x="0" y="0"/>
          <a:ext cx="0" cy="0"/>
          <a:chOff x="0" y="0"/>
          <a:chExt cx="0" cy="0"/>
        </a:xfrm>
      </p:grpSpPr>
      <p:sp>
        <p:nvSpPr>
          <p:cNvPr id="60" name="Google Shape;60;p1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2"/>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62" name="Google Shape;62;p12"/>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63" name="Google Shape;63;p12"/>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64" name="Google Shape;64;p1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cxnSp>
        <p:nvCxnSpPr>
          <p:cNvPr id="70" name="Google Shape;70;p14"/>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71" name="Google Shape;71;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72" name="Google Shape;72;p1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ен слайд 1">
  <p:cSld name="TITLE_1">
    <p:spTree>
      <p:nvGrpSpPr>
        <p:cNvPr id="15" name="Shape 15"/>
        <p:cNvGrpSpPr/>
        <p:nvPr/>
      </p:nvGrpSpPr>
      <p:grpSpPr>
        <a:xfrm>
          <a:off x="0" y="0"/>
          <a:ext cx="0" cy="0"/>
          <a:chOff x="0" y="0"/>
          <a:chExt cx="0" cy="0"/>
        </a:xfrm>
      </p:grpSpPr>
      <p:sp>
        <p:nvSpPr>
          <p:cNvPr id="16" name="Google Shape;16;p3"/>
          <p:cNvSpPr/>
          <p:nvPr/>
        </p:nvSpPr>
        <p:spPr>
          <a:xfrm rot="10800000">
            <a:off x="4226100" y="2933550"/>
            <a:ext cx="691800" cy="388500"/>
          </a:xfrm>
          <a:prstGeom prst="triangle">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5" y="0"/>
            <a:ext cx="9144000" cy="31242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9" name="Google Shape;19;p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ен слайд 1 1">
  <p:cSld name="TITLE_1_1">
    <p:spTree>
      <p:nvGrpSpPr>
        <p:cNvPr id="21" name="Shape 21"/>
        <p:cNvGrpSpPr/>
        <p:nvPr/>
      </p:nvGrpSpPr>
      <p:grpSpPr>
        <a:xfrm>
          <a:off x="0" y="0"/>
          <a:ext cx="0" cy="0"/>
          <a:chOff x="0" y="0"/>
          <a:chExt cx="0" cy="0"/>
        </a:xfrm>
      </p:grpSpPr>
      <p:sp>
        <p:nvSpPr>
          <p:cNvPr id="22" name="Google Shape;22;p4"/>
          <p:cNvSpPr/>
          <p:nvPr/>
        </p:nvSpPr>
        <p:spPr>
          <a:xfrm rot="10800000">
            <a:off x="4226100" y="2933550"/>
            <a:ext cx="691800" cy="388500"/>
          </a:xfrm>
          <a:prstGeom prst="triangle">
            <a:avLst>
              <a:gd fmla="val 50000" name="adj"/>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25" y="0"/>
            <a:ext cx="9144000" cy="3124200"/>
          </a:xfrm>
          <a:prstGeom prst="rec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25" name="Google Shape;25;p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ен слайд 1 1 1">
  <p:cSld name="TITLE_1_1_1">
    <p:spTree>
      <p:nvGrpSpPr>
        <p:cNvPr id="27" name="Shape 27"/>
        <p:cNvGrpSpPr/>
        <p:nvPr/>
      </p:nvGrpSpPr>
      <p:grpSpPr>
        <a:xfrm>
          <a:off x="0" y="0"/>
          <a:ext cx="0" cy="0"/>
          <a:chOff x="0" y="0"/>
          <a:chExt cx="0" cy="0"/>
        </a:xfrm>
      </p:grpSpPr>
      <p:sp>
        <p:nvSpPr>
          <p:cNvPr id="28" name="Google Shape;28;p5"/>
          <p:cNvSpPr/>
          <p:nvPr/>
        </p:nvSpPr>
        <p:spPr>
          <a:xfrm rot="10800000">
            <a:off x="4226100" y="2933550"/>
            <a:ext cx="691800" cy="388500"/>
          </a:xfrm>
          <a:prstGeom prst="triangle">
            <a:avLst>
              <a:gd fmla="val 50000" name="adj"/>
            </a:avLst>
          </a:pr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25" y="0"/>
            <a:ext cx="9144000" cy="3124200"/>
          </a:xfrm>
          <a:prstGeom prst="rect">
            <a:avLst/>
          </a:pr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31" name="Google Shape;31;p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cxnSp>
        <p:nvCxnSpPr>
          <p:cNvPr id="38" name="Google Shape;38;p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9" name="Google Shape;39;p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cxnSp>
        <p:nvCxnSpPr>
          <p:cNvPr id="43" name="Google Shape;43;p8"/>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44" name="Google Shape;44;p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8"/>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p8"/>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cxnSp>
        <p:nvCxnSpPr>
          <p:cNvPr id="52" name="Google Shape;52;p10"/>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53" name="Google Shape;53;p10"/>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10"/>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subTitle"/>
          </p:nvPr>
        </p:nvSpPr>
        <p:spPr>
          <a:xfrm>
            <a:off x="411175" y="3398250"/>
            <a:ext cx="8282400" cy="15564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bg" sz="1600">
                <a:solidFill>
                  <a:srgbClr val="434343"/>
                </a:solidFill>
              </a:rPr>
              <a:t>Изготвили: </a:t>
            </a:r>
            <a:endParaRPr sz="16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bg" sz="1600">
                <a:solidFill>
                  <a:srgbClr val="434343"/>
                </a:solidFill>
              </a:rPr>
              <a:t>Елизабет Великова и Цветелин Костадинов,</a:t>
            </a:r>
            <a:endParaRPr sz="16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bg" sz="1600">
                <a:solidFill>
                  <a:srgbClr val="434343"/>
                </a:solidFill>
              </a:rPr>
              <a:t>IV. Курс, Комп. науки, учебна год. 2023/24 г.</a:t>
            </a:r>
            <a:endParaRPr sz="1600">
              <a:solidFill>
                <a:srgbClr val="434343"/>
              </a:solidFill>
            </a:endParaRPr>
          </a:p>
          <a:p>
            <a:pPr indent="0" lvl="0" marL="0" rtl="0" algn="l">
              <a:lnSpc>
                <a:spcPct val="115000"/>
              </a:lnSpc>
              <a:spcBef>
                <a:spcPts val="0"/>
              </a:spcBef>
              <a:spcAft>
                <a:spcPts val="0"/>
              </a:spcAft>
              <a:buNone/>
            </a:pPr>
            <a:r>
              <a:rPr lang="bg" sz="1600">
                <a:solidFill>
                  <a:srgbClr val="434343"/>
                </a:solidFill>
              </a:rPr>
              <a:t>Курсов проект по ИИ</a:t>
            </a:r>
            <a:endParaRPr sz="1600">
              <a:solidFill>
                <a:srgbClr val="434343"/>
              </a:solidFill>
            </a:endParaRPr>
          </a:p>
        </p:txBody>
      </p:sp>
      <p:sp>
        <p:nvSpPr>
          <p:cNvPr id="81" name="Google Shape;81;p16"/>
          <p:cNvSpPr txBox="1"/>
          <p:nvPr>
            <p:ph type="ctrTitle"/>
          </p:nvPr>
        </p:nvSpPr>
        <p:spPr>
          <a:xfrm>
            <a:off x="242475" y="164025"/>
            <a:ext cx="8655600" cy="2817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bg"/>
              <a:t> Типизация на програмен код чрез подходи използващи изкуствен интелект</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4294967295" type="body"/>
          </p:nvPr>
        </p:nvSpPr>
        <p:spPr>
          <a:xfrm>
            <a:off x="311700" y="772650"/>
            <a:ext cx="8520600" cy="781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bg" sz="1425"/>
              <a:t>user:</a:t>
            </a:r>
            <a:r>
              <a:rPr lang="bg" sz="1425"/>
              <a:t> Given the following file and the code explanation, can you add to the input, the body variables, and then the return type of the function in the code. Types as in int, string and so on.</a:t>
            </a:r>
            <a:endParaRPr sz="1425"/>
          </a:p>
        </p:txBody>
      </p:sp>
      <p:sp>
        <p:nvSpPr>
          <p:cNvPr id="134" name="Google Shape;134;p25"/>
          <p:cNvSpPr txBox="1"/>
          <p:nvPr/>
        </p:nvSpPr>
        <p:spPr>
          <a:xfrm>
            <a:off x="5337225" y="1344150"/>
            <a:ext cx="3386700" cy="3694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bg" sz="1425">
                <a:solidFill>
                  <a:schemeClr val="dk2"/>
                </a:solidFill>
                <a:latin typeface="Source Code Pro"/>
                <a:ea typeface="Source Code Pro"/>
                <a:cs typeface="Source Code Pro"/>
                <a:sym typeface="Source Code Pro"/>
              </a:rPr>
              <a:t>Function Name: f</a:t>
            </a:r>
            <a:endParaRPr b="1"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Input parameter/variables: n</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Variables in body:</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if n: unknown</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Return statements:</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n * g(n - 1);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bg" sz="1425">
                <a:solidFill>
                  <a:schemeClr val="dk2"/>
                </a:solidFill>
                <a:latin typeface="Source Code Pro"/>
                <a:ea typeface="Source Code Pro"/>
                <a:cs typeface="Source Code Pro"/>
                <a:sym typeface="Source Code Pro"/>
              </a:rPr>
              <a:t>Function Name: g</a:t>
            </a:r>
            <a:endParaRPr b="1"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Input parameter/variables: m</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Variables in body:</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if m: unknown</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Return statements:</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m * f(m - 1);</a:t>
            </a:r>
            <a:endParaRPr sz="1600"/>
          </a:p>
        </p:txBody>
      </p:sp>
      <p:sp>
        <p:nvSpPr>
          <p:cNvPr id="135" name="Google Shape;135;p25"/>
          <p:cNvSpPr txBox="1"/>
          <p:nvPr/>
        </p:nvSpPr>
        <p:spPr>
          <a:xfrm>
            <a:off x="487650" y="1540575"/>
            <a:ext cx="3607200" cy="325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bg" sz="1425">
                <a:solidFill>
                  <a:schemeClr val="dk2"/>
                </a:solidFill>
                <a:latin typeface="Source Code Pro"/>
                <a:ea typeface="Source Code Pro"/>
                <a:cs typeface="Source Code Pro"/>
                <a:sym typeface="Source Code Pro"/>
              </a:rPr>
              <a:t>fn f(n)</a:t>
            </a:r>
            <a:r>
              <a:rPr lang="bg" sz="1425">
                <a:solidFill>
                  <a:schemeClr val="dk2"/>
                </a:solidFill>
                <a:latin typeface="Source Code Pro"/>
                <a:ea typeface="Source Code Pro"/>
                <a:cs typeface="Source Code Pro"/>
                <a:sym typeface="Source Code Pro"/>
              </a:rPr>
              <a:t>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if n == 0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 else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n * g(n - 1);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bg" sz="1425">
                <a:solidFill>
                  <a:schemeClr val="dk2"/>
                </a:solidFill>
                <a:latin typeface="Source Code Pro"/>
                <a:ea typeface="Source Code Pro"/>
                <a:cs typeface="Source Code Pro"/>
                <a:sym typeface="Source Code Pro"/>
              </a:rPr>
              <a:t>fn g(m)</a:t>
            </a:r>
            <a:r>
              <a:rPr lang="bg" sz="1425">
                <a:solidFill>
                  <a:schemeClr val="dk2"/>
                </a:solidFill>
                <a:latin typeface="Source Code Pro"/>
                <a:ea typeface="Source Code Pro"/>
                <a:cs typeface="Source Code Pro"/>
                <a:sym typeface="Source Code Pro"/>
              </a:rPr>
              <a:t>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if m == 1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 else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return m * f(m - 1);</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    }</a:t>
            </a:r>
            <a:endParaRPr sz="1425">
              <a:solidFill>
                <a:schemeClr val="dk2"/>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bg" sz="1425">
                <a:solidFill>
                  <a:schemeClr val="dk2"/>
                </a:solidFill>
                <a:latin typeface="Source Code Pro"/>
                <a:ea typeface="Source Code Pro"/>
                <a:cs typeface="Source Code Pro"/>
                <a:sym typeface="Source Code Pro"/>
              </a:rPr>
              <a:t>}</a:t>
            </a:r>
            <a:endParaRPr sz="1600"/>
          </a:p>
        </p:txBody>
      </p:sp>
      <p:sp>
        <p:nvSpPr>
          <p:cNvPr id="136" name="Google Shape;136;p25"/>
          <p:cNvSpPr txBox="1"/>
          <p:nvPr>
            <p:ph idx="4294967295" type="title"/>
          </p:nvPr>
        </p:nvSpPr>
        <p:spPr>
          <a:xfrm>
            <a:off x="311700" y="214900"/>
            <a:ext cx="8520600" cy="481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bg"/>
              <a:t>С</a:t>
            </a:r>
            <a:r>
              <a:rPr lang="bg"/>
              <a:t>труктуриран вход</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213750" y="314450"/>
            <a:ext cx="8800500" cy="406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bg" sz="1800">
                <a:solidFill>
                  <a:schemeClr val="dk2"/>
                </a:solidFill>
                <a:latin typeface="Source Code Pro"/>
                <a:ea typeface="Source Code Pro"/>
                <a:cs typeface="Source Code Pro"/>
                <a:sym typeface="Source Code Pro"/>
              </a:rPr>
              <a:t>assistant:</a:t>
            </a:r>
            <a:r>
              <a:rPr lang="bg" sz="1800">
                <a:solidFill>
                  <a:schemeClr val="dk2"/>
                </a:solidFill>
                <a:latin typeface="Source Code Pro"/>
                <a:ea typeface="Source Code Pro"/>
                <a:cs typeface="Source Code Pro"/>
                <a:sym typeface="Source Code Pro"/>
              </a:rPr>
              <a:t> </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Input type: int</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Body variables (f):</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 n (unknown)</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Return type (f):</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 int</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Body variables (g):</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 m (unknown)</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Return type (g):</a:t>
            </a:r>
            <a:endParaRPr sz="18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 int</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63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Бъдещо развитие на проекта</a:t>
            </a:r>
            <a:endParaRPr/>
          </a:p>
        </p:txBody>
      </p:sp>
      <p:sp>
        <p:nvSpPr>
          <p:cNvPr id="147" name="Google Shape;147;p27"/>
          <p:cNvSpPr txBox="1"/>
          <p:nvPr>
            <p:ph idx="1" type="body"/>
          </p:nvPr>
        </p:nvSpPr>
        <p:spPr>
          <a:xfrm>
            <a:off x="311700" y="1329300"/>
            <a:ext cx="8520600" cy="3787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bg"/>
              <a:t>по-сложна типова система</a:t>
            </a:r>
            <a:endParaRPr/>
          </a:p>
          <a:p>
            <a:pPr indent="-342900" lvl="0" marL="457200" rtl="0" algn="l">
              <a:lnSpc>
                <a:spcPct val="100000"/>
              </a:lnSpc>
              <a:spcBef>
                <a:spcPts val="0"/>
              </a:spcBef>
              <a:spcAft>
                <a:spcPts val="0"/>
              </a:spcAft>
              <a:buSzPts val="1800"/>
              <a:buChar char="●"/>
            </a:pPr>
            <a:r>
              <a:rPr lang="bg"/>
              <a:t>обстойно и специализирано обучение на LLM</a:t>
            </a:r>
            <a:endParaRPr/>
          </a:p>
          <a:p>
            <a:pPr indent="-342900" lvl="0" marL="457200" rtl="0" algn="l">
              <a:lnSpc>
                <a:spcPct val="100000"/>
              </a:lnSpc>
              <a:spcBef>
                <a:spcPts val="0"/>
              </a:spcBef>
              <a:spcAft>
                <a:spcPts val="0"/>
              </a:spcAft>
              <a:buSzPts val="1800"/>
              <a:buChar char="●"/>
            </a:pPr>
            <a:r>
              <a:rPr lang="bg"/>
              <a:t>автоматично добавяне на типове*</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4294967295" type="body"/>
          </p:nvPr>
        </p:nvSpPr>
        <p:spPr>
          <a:xfrm>
            <a:off x="311700" y="207075"/>
            <a:ext cx="8520600" cy="49098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b="1" lang="bg"/>
              <a:t>user:</a:t>
            </a:r>
            <a:r>
              <a:rPr lang="bg"/>
              <a:t> Given the following file and the code explanation, can you add to the input, the body variables, and then the return type of the function in the code. You can add the return type as -&gt; after the function? The functions are like `fn name(input variable) -&gt; [return type] {}`. Types as in int, string and so on.</a:t>
            </a:r>
            <a:endParaRPr/>
          </a:p>
          <a:p>
            <a:pPr indent="0" lvl="0" marL="0" rtl="0" algn="l">
              <a:lnSpc>
                <a:spcPct val="115000"/>
              </a:lnSpc>
              <a:spcBef>
                <a:spcPts val="0"/>
              </a:spcBef>
              <a:spcAft>
                <a:spcPts val="0"/>
              </a:spcAft>
              <a:buNone/>
            </a:pPr>
            <a:r>
              <a:rPr b="1" lang="bg"/>
              <a:t>fn f(b)</a:t>
            </a:r>
            <a:r>
              <a:rPr lang="bg"/>
              <a:t> {</a:t>
            </a:r>
            <a:endParaRPr/>
          </a:p>
          <a:p>
            <a:pPr indent="0" lvl="0" marL="0" rtl="0" algn="l">
              <a:lnSpc>
                <a:spcPct val="115000"/>
              </a:lnSpc>
              <a:spcBef>
                <a:spcPts val="0"/>
              </a:spcBef>
              <a:spcAft>
                <a:spcPts val="0"/>
              </a:spcAft>
              <a:buNone/>
            </a:pPr>
            <a:r>
              <a:rPr lang="bg"/>
              <a:t>    var x;</a:t>
            </a:r>
            <a:endParaRPr/>
          </a:p>
          <a:p>
            <a:pPr indent="0" lvl="0" marL="0" rtl="0" algn="l">
              <a:lnSpc>
                <a:spcPct val="115000"/>
              </a:lnSpc>
              <a:spcBef>
                <a:spcPts val="0"/>
              </a:spcBef>
              <a:spcAft>
                <a:spcPts val="0"/>
              </a:spcAft>
              <a:buNone/>
            </a:pPr>
            <a:r>
              <a:rPr lang="bg"/>
              <a:t>    if(b) {</a:t>
            </a:r>
            <a:endParaRPr/>
          </a:p>
          <a:p>
            <a:pPr indent="0" lvl="0" marL="0" rtl="0" algn="l">
              <a:lnSpc>
                <a:spcPct val="115000"/>
              </a:lnSpc>
              <a:spcBef>
                <a:spcPts val="0"/>
              </a:spcBef>
              <a:spcAft>
                <a:spcPts val="0"/>
              </a:spcAft>
              <a:buNone/>
            </a:pPr>
            <a:r>
              <a:rPr lang="bg"/>
              <a:t>        x = "Hello";}</a:t>
            </a:r>
            <a:endParaRPr/>
          </a:p>
          <a:p>
            <a:pPr indent="0" lvl="0" marL="0" rtl="0" algn="l">
              <a:lnSpc>
                <a:spcPct val="115000"/>
              </a:lnSpc>
              <a:spcBef>
                <a:spcPts val="0"/>
              </a:spcBef>
              <a:spcAft>
                <a:spcPts val="0"/>
              </a:spcAft>
              <a:buNone/>
            </a:pPr>
            <a:r>
              <a:rPr lang="bg"/>
              <a:t>    return x; }</a:t>
            </a:r>
            <a:endParaRPr/>
          </a:p>
          <a:p>
            <a:pPr indent="0" lvl="0" marL="0" rtl="0" algn="l">
              <a:lnSpc>
                <a:spcPct val="115000"/>
              </a:lnSpc>
              <a:spcBef>
                <a:spcPts val="0"/>
              </a:spcBef>
              <a:spcAft>
                <a:spcPts val="0"/>
              </a:spcAft>
              <a:buNone/>
            </a:pPr>
            <a:r>
              <a:rPr b="1" lang="bg"/>
              <a:t>F</a:t>
            </a:r>
            <a:r>
              <a:rPr lang="bg"/>
              <a:t>unction Name: f</a:t>
            </a:r>
            <a:endParaRPr/>
          </a:p>
          <a:p>
            <a:pPr indent="0" lvl="0" marL="0" rtl="0" algn="l">
              <a:lnSpc>
                <a:spcPct val="115000"/>
              </a:lnSpc>
              <a:spcBef>
                <a:spcPts val="0"/>
              </a:spcBef>
              <a:spcAft>
                <a:spcPts val="0"/>
              </a:spcAft>
              <a:buNone/>
            </a:pPr>
            <a:r>
              <a:rPr lang="bg"/>
              <a:t>Input parameter/variables: b</a:t>
            </a:r>
            <a:endParaRPr/>
          </a:p>
          <a:p>
            <a:pPr indent="0" lvl="0" marL="0" rtl="0" algn="l">
              <a:lnSpc>
                <a:spcPct val="115000"/>
              </a:lnSpc>
              <a:spcBef>
                <a:spcPts val="0"/>
              </a:spcBef>
              <a:spcAft>
                <a:spcPts val="0"/>
              </a:spcAft>
              <a:buNone/>
            </a:pPr>
            <a:r>
              <a:rPr lang="bg"/>
              <a:t>Variables in body:</a:t>
            </a:r>
            <a:endParaRPr/>
          </a:p>
          <a:p>
            <a:pPr indent="0" lvl="0" marL="0" rtl="0" algn="l">
              <a:lnSpc>
                <a:spcPct val="115000"/>
              </a:lnSpc>
              <a:spcBef>
                <a:spcPts val="0"/>
              </a:spcBef>
              <a:spcAft>
                <a:spcPts val="0"/>
              </a:spcAft>
              <a:buNone/>
            </a:pPr>
            <a:r>
              <a:rPr lang="bg"/>
              <a:t>  x: "Hello"</a:t>
            </a:r>
            <a:endParaRPr/>
          </a:p>
          <a:p>
            <a:pPr indent="0" lvl="0" marL="0" rtl="0" algn="l">
              <a:lnSpc>
                <a:spcPct val="115000"/>
              </a:lnSpc>
              <a:spcBef>
                <a:spcPts val="0"/>
              </a:spcBef>
              <a:spcAft>
                <a:spcPts val="0"/>
              </a:spcAft>
              <a:buNone/>
            </a:pPr>
            <a:r>
              <a:rPr lang="bg"/>
              <a:t>Return statements:</a:t>
            </a:r>
            <a:endParaRPr/>
          </a:p>
          <a:p>
            <a:pPr indent="0" lvl="0" marL="0" rtl="0" algn="l">
              <a:lnSpc>
                <a:spcPct val="115000"/>
              </a:lnSpc>
              <a:spcBef>
                <a:spcPts val="0"/>
              </a:spcBef>
              <a:spcAft>
                <a:spcPts val="0"/>
              </a:spcAft>
              <a:buNone/>
            </a:pPr>
            <a:r>
              <a:rPr lang="bg"/>
              <a:t>  return x;</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bg"/>
              <a:t>assistant:</a:t>
            </a:r>
            <a:r>
              <a:rPr lang="bg"/>
              <a:t> fn f(b: bool) -&gt; [string] {</a:t>
            </a:r>
            <a:endParaRPr/>
          </a:p>
          <a:p>
            <a:pPr indent="0" lvl="0" marL="0" rtl="0" algn="l">
              <a:lnSpc>
                <a:spcPct val="115000"/>
              </a:lnSpc>
              <a:spcBef>
                <a:spcPts val="0"/>
              </a:spcBef>
              <a:spcAft>
                <a:spcPts val="0"/>
              </a:spcAft>
              <a:buNone/>
            </a:pPr>
            <a:r>
              <a:rPr lang="bg"/>
              <a:t>    var x: string;</a:t>
            </a:r>
            <a:endParaRPr/>
          </a:p>
          <a:p>
            <a:pPr indent="0" lvl="0" marL="0" rtl="0" algn="l">
              <a:lnSpc>
                <a:spcPct val="115000"/>
              </a:lnSpc>
              <a:spcBef>
                <a:spcPts val="0"/>
              </a:spcBef>
              <a:spcAft>
                <a:spcPts val="0"/>
              </a:spcAft>
              <a:buNone/>
            </a:pPr>
            <a:r>
              <a:rPr lang="bg"/>
              <a:t>    if(b) {</a:t>
            </a:r>
            <a:endParaRPr/>
          </a:p>
          <a:p>
            <a:pPr indent="0" lvl="0" marL="0" rtl="0" algn="l">
              <a:lnSpc>
                <a:spcPct val="115000"/>
              </a:lnSpc>
              <a:spcBef>
                <a:spcPts val="0"/>
              </a:spcBef>
              <a:spcAft>
                <a:spcPts val="0"/>
              </a:spcAft>
              <a:buNone/>
            </a:pPr>
            <a:r>
              <a:rPr lang="bg"/>
              <a:t>        x = "Hello"; }</a:t>
            </a:r>
            <a:endParaRPr/>
          </a:p>
          <a:p>
            <a:pPr indent="0" lvl="0" marL="0" rtl="0" algn="l">
              <a:lnSpc>
                <a:spcPct val="115000"/>
              </a:lnSpc>
              <a:spcBef>
                <a:spcPts val="0"/>
              </a:spcBef>
              <a:spcAft>
                <a:spcPts val="0"/>
              </a:spcAft>
              <a:buNone/>
            </a:pPr>
            <a:r>
              <a:rPr lang="bg"/>
              <a:t>    return x;</a:t>
            </a:r>
            <a:endParaRPr/>
          </a:p>
          <a:p>
            <a:pPr indent="0" lvl="0" marL="0" rtl="0" algn="l">
              <a:lnSpc>
                <a:spcPct val="115000"/>
              </a:lnSpc>
              <a:spcBef>
                <a:spcPts val="0"/>
              </a:spcBef>
              <a:spcAft>
                <a:spcPts val="0"/>
              </a:spcAft>
              <a:buNone/>
            </a:pPr>
            <a:r>
              <a:rPr lang="bg"/>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Заключение</a:t>
            </a:r>
            <a:endParaRPr/>
          </a:p>
        </p:txBody>
      </p:sp>
      <p:sp>
        <p:nvSpPr>
          <p:cNvPr id="158" name="Google Shape;158;p29"/>
          <p:cNvSpPr txBox="1"/>
          <p:nvPr>
            <p:ph idx="1" type="body"/>
          </p:nvPr>
        </p:nvSpPr>
        <p:spPr>
          <a:xfrm>
            <a:off x="311700" y="1468825"/>
            <a:ext cx="8520600" cy="175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предположенията </a:t>
            </a:r>
            <a:r>
              <a:rPr b="1" lang="bg"/>
              <a:t>този път </a:t>
            </a:r>
            <a:r>
              <a:rPr lang="bg"/>
              <a:t>се оказаха верни</a:t>
            </a:r>
            <a:endParaRPr/>
          </a:p>
          <a:p>
            <a:pPr indent="-342900" lvl="0" marL="457200" rtl="0" algn="l">
              <a:spcBef>
                <a:spcPts val="0"/>
              </a:spcBef>
              <a:spcAft>
                <a:spcPts val="0"/>
              </a:spcAft>
              <a:buSzPts val="1800"/>
              <a:buChar char="●"/>
            </a:pPr>
            <a:r>
              <a:rPr lang="bg"/>
              <a:t>има приложение в по-сложни системи</a:t>
            </a:r>
            <a:endParaRPr/>
          </a:p>
          <a:p>
            <a:pPr indent="-342900" lvl="0" marL="457200" rtl="0" algn="l">
              <a:spcBef>
                <a:spcPts val="0"/>
              </a:spcBef>
              <a:spcAft>
                <a:spcPts val="0"/>
              </a:spcAft>
              <a:buSzPts val="1800"/>
              <a:buChar char="●"/>
            </a:pPr>
            <a:r>
              <a:rPr lang="bg"/>
              <a:t>структурирането е полезно</a:t>
            </a:r>
            <a:endParaRPr/>
          </a:p>
        </p:txBody>
      </p:sp>
      <p:pic>
        <p:nvPicPr>
          <p:cNvPr id="159" name="Google Shape;159;p29"/>
          <p:cNvPicPr preferRelativeResize="0"/>
          <p:nvPr/>
        </p:nvPicPr>
        <p:blipFill>
          <a:blip r:embed="rId3">
            <a:alphaModFix/>
          </a:blip>
          <a:stretch>
            <a:fillRect/>
          </a:stretch>
        </p:blipFill>
        <p:spPr>
          <a:xfrm>
            <a:off x="6756750" y="124875"/>
            <a:ext cx="2291625" cy="2291625"/>
          </a:xfrm>
          <a:prstGeom prst="rect">
            <a:avLst/>
          </a:prstGeom>
          <a:noFill/>
          <a:ln>
            <a:noFill/>
          </a:ln>
        </p:spPr>
      </p:pic>
      <p:pic>
        <p:nvPicPr>
          <p:cNvPr id="160" name="Google Shape;160;p29"/>
          <p:cNvPicPr preferRelativeResize="0"/>
          <p:nvPr/>
        </p:nvPicPr>
        <p:blipFill>
          <a:blip r:embed="rId4">
            <a:alphaModFix/>
          </a:blip>
          <a:stretch>
            <a:fillRect/>
          </a:stretch>
        </p:blipFill>
        <p:spPr>
          <a:xfrm rot="-598457">
            <a:off x="6031000" y="2373450"/>
            <a:ext cx="1612176" cy="1612176"/>
          </a:xfrm>
          <a:prstGeom prst="rect">
            <a:avLst/>
          </a:prstGeom>
          <a:noFill/>
          <a:ln>
            <a:noFill/>
          </a:ln>
        </p:spPr>
      </p:pic>
      <p:sp>
        <p:nvSpPr>
          <p:cNvPr id="161" name="Google Shape;161;p29"/>
          <p:cNvSpPr txBox="1"/>
          <p:nvPr>
            <p:ph idx="1" type="body"/>
          </p:nvPr>
        </p:nvSpPr>
        <p:spPr>
          <a:xfrm>
            <a:off x="7135475" y="3126700"/>
            <a:ext cx="1958400" cy="115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bg" sz="1600"/>
              <a:t>Линк към документацията</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87750" y="1256950"/>
            <a:ext cx="9024600" cy="3731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95365"/>
              </a:buClr>
              <a:buSzPts val="1300"/>
              <a:buChar char="●"/>
            </a:pPr>
            <a:r>
              <a:rPr lang="bg" sz="1300">
                <a:solidFill>
                  <a:srgbClr val="495365"/>
                </a:solidFill>
              </a:rPr>
              <a:t>Garcia, Ronald, и др. “Abstracting gradual typing”.ACM SIGPLAN Notices, том 51, номер 1,2016, страници 429—42.</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Hellendoorn, Vincent J, и др. “Deep learning type inference”.Proceedings of the 2018 26th acm joint meeting on european software engineering conference and symposium on the foundations of software engineering. 2018, страници 152—62.</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Huang, Qing, и др. “Prompt-tuned code language model as a neural knowledge base for type inference in statically-typed partial code”. Proceedings of the 37th IEEE/ACM International Conference on Automated Software Engineering. 2022, страници 1—13.</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Milner, Robin. “A theory of type polymorphism in programming”. Journal of computer and system sciences, том 17, номер 3, 1978, страници 348—75.</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OpenAI. “OpenAI Python”, 2020, github.com/openai/openai-python.</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Rinta-Filppula, Jaakko. “Is static type checking worth it?: On the pros and cons of adding a static type checker to an existing codebase”. 2021. Tampere U, Master’s thesis.</a:t>
            </a:r>
            <a:endParaRPr sz="1300">
              <a:solidFill>
                <a:srgbClr val="495365"/>
              </a:solidFill>
            </a:endParaRPr>
          </a:p>
          <a:p>
            <a:pPr indent="-311150" lvl="0" marL="457200" rtl="0" algn="l">
              <a:lnSpc>
                <a:spcPct val="115000"/>
              </a:lnSpc>
              <a:spcBef>
                <a:spcPts val="0"/>
              </a:spcBef>
              <a:spcAft>
                <a:spcPts val="0"/>
              </a:spcAft>
              <a:buClr>
                <a:srgbClr val="495365"/>
              </a:buClr>
              <a:buSzPts val="1300"/>
              <a:buChar char="●"/>
            </a:pPr>
            <a:r>
              <a:rPr lang="bg" sz="1300">
                <a:solidFill>
                  <a:srgbClr val="495365"/>
                </a:solidFill>
              </a:rPr>
              <a:t>Siek, Jeremy. “What is Gradual Typing”, 2014, wphomes.soic.indiana.edu/jsiek/what-is-gradual-typing/.</a:t>
            </a:r>
            <a:endParaRPr sz="1300"/>
          </a:p>
        </p:txBody>
      </p:sp>
      <p:sp>
        <p:nvSpPr>
          <p:cNvPr id="167" name="Google Shape;167;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Източници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Цел и мотивация</a:t>
            </a:r>
            <a:endParaRPr/>
          </a:p>
        </p:txBody>
      </p:sp>
      <p:sp>
        <p:nvSpPr>
          <p:cNvPr id="87" name="Google Shape;87;p17"/>
          <p:cNvSpPr txBox="1"/>
          <p:nvPr>
            <p:ph idx="1" type="body"/>
          </p:nvPr>
        </p:nvSpPr>
        <p:spPr>
          <a:xfrm>
            <a:off x="311700" y="1468825"/>
            <a:ext cx="8726400" cy="3387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bg"/>
              <a:t>Д</a:t>
            </a:r>
            <a:r>
              <a:rPr lang="bg"/>
              <a:t>а се проектира и реализира алгоритъм за точно извеждане на типове;</a:t>
            </a:r>
            <a:endParaRPr/>
          </a:p>
          <a:p>
            <a:pPr indent="-342900" lvl="0" marL="457200" rtl="0" algn="l">
              <a:spcBef>
                <a:spcPts val="0"/>
              </a:spcBef>
              <a:spcAft>
                <a:spcPts val="0"/>
              </a:spcAft>
              <a:buSzPts val="1800"/>
              <a:buChar char="●"/>
            </a:pPr>
            <a:r>
              <a:rPr lang="bg"/>
              <a:t>Минимизиране на необходимостта от ръчно анотиране на типове в изходен код;</a:t>
            </a:r>
            <a:endParaRPr/>
          </a:p>
          <a:p>
            <a:pPr indent="-342900" lvl="0" marL="457200" rtl="0" algn="l">
              <a:spcBef>
                <a:spcPts val="0"/>
              </a:spcBef>
              <a:spcAft>
                <a:spcPts val="0"/>
              </a:spcAft>
              <a:buSzPts val="1800"/>
              <a:buChar char="●"/>
            </a:pPr>
            <a:r>
              <a:rPr lang="bg"/>
              <a:t>Да се облекчи тежестта на ръчното анотиране на конструкции;</a:t>
            </a:r>
            <a:endParaRPr/>
          </a:p>
          <a:p>
            <a:pPr indent="-342900" lvl="0" marL="457200" rtl="0" algn="l">
              <a:spcBef>
                <a:spcPts val="0"/>
              </a:spcBef>
              <a:spcAft>
                <a:spcPts val="0"/>
              </a:spcAft>
              <a:buSzPts val="1800"/>
              <a:buChar char="●"/>
            </a:pPr>
            <a:r>
              <a:rPr lang="bg"/>
              <a:t>Да се намалят потенциалните грешки;</a:t>
            </a:r>
            <a:endParaRPr/>
          </a:p>
          <a:p>
            <a:pPr indent="-342900" lvl="0" marL="457200" rtl="0" algn="l">
              <a:spcBef>
                <a:spcPts val="0"/>
              </a:spcBef>
              <a:spcAft>
                <a:spcPts val="0"/>
              </a:spcAft>
              <a:buSzPts val="1800"/>
              <a:buChar char="●"/>
            </a:pPr>
            <a:r>
              <a:rPr lang="bg"/>
              <a:t>Да се увеличи скоростта на разработка.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bg"/>
              <a:t>Изследователска дейност</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Пример</a:t>
            </a:r>
            <a:endParaRPr/>
          </a:p>
        </p:txBody>
      </p:sp>
      <p:pic>
        <p:nvPicPr>
          <p:cNvPr id="93" name="Google Shape;93;p18"/>
          <p:cNvPicPr preferRelativeResize="0"/>
          <p:nvPr/>
        </p:nvPicPr>
        <p:blipFill rotWithShape="1">
          <a:blip r:embed="rId3">
            <a:alphaModFix/>
          </a:blip>
          <a:srcRect b="14756" l="32277" r="32538" t="14840"/>
          <a:stretch/>
        </p:blipFill>
        <p:spPr>
          <a:xfrm>
            <a:off x="3671400" y="280600"/>
            <a:ext cx="3944599" cy="458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Методи / мерки за оценка</a:t>
            </a:r>
            <a:endParaRPr/>
          </a:p>
        </p:txBody>
      </p:sp>
      <p:sp>
        <p:nvSpPr>
          <p:cNvPr id="99" name="Google Shape;99;p19"/>
          <p:cNvSpPr txBox="1"/>
          <p:nvPr>
            <p:ph idx="1" type="body"/>
          </p:nvPr>
        </p:nvSpPr>
        <p:spPr>
          <a:xfrm>
            <a:off x="311700" y="1468825"/>
            <a:ext cx="8520600" cy="35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Мерки за оценка: </a:t>
            </a:r>
            <a:endParaRPr/>
          </a:p>
          <a:p>
            <a:pPr indent="-323850" lvl="1" marL="914400" rtl="0" algn="l">
              <a:spcBef>
                <a:spcPts val="0"/>
              </a:spcBef>
              <a:spcAft>
                <a:spcPts val="0"/>
              </a:spcAft>
              <a:buSzPts val="1500"/>
              <a:buChar char="○"/>
            </a:pPr>
            <a:r>
              <a:rPr lang="bg" sz="1500"/>
              <a:t>Използване на набор от тестови случаи в различни примерни фрагменти код</a:t>
            </a:r>
            <a:endParaRPr sz="1500"/>
          </a:p>
          <a:p>
            <a:pPr indent="-323850" lvl="1" marL="914400" rtl="0" algn="l">
              <a:spcBef>
                <a:spcPts val="0"/>
              </a:spcBef>
              <a:spcAft>
                <a:spcPts val="0"/>
              </a:spcAft>
              <a:buSzPts val="1500"/>
              <a:buChar char="○"/>
            </a:pPr>
            <a:r>
              <a:rPr lang="bg" sz="1500"/>
              <a:t>Бързодействие</a:t>
            </a:r>
            <a:endParaRPr sz="1500"/>
          </a:p>
          <a:p>
            <a:pPr indent="-323850" lvl="1" marL="914400" rtl="0" algn="l">
              <a:spcBef>
                <a:spcPts val="0"/>
              </a:spcBef>
              <a:spcAft>
                <a:spcPts val="0"/>
              </a:spcAft>
              <a:buSzPts val="1500"/>
              <a:buChar char="○"/>
            </a:pPr>
            <a:r>
              <a:rPr lang="bg" sz="1500"/>
              <a:t>Точност на предвидените типове</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Съществуващи решения</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Детерминистични</a:t>
            </a:r>
            <a:endParaRPr/>
          </a:p>
          <a:p>
            <a:pPr indent="-342900" lvl="0" marL="457200" rtl="0" algn="l">
              <a:spcBef>
                <a:spcPts val="0"/>
              </a:spcBef>
              <a:spcAft>
                <a:spcPts val="0"/>
              </a:spcAft>
              <a:buSzPts val="1800"/>
              <a:buChar char="●"/>
            </a:pPr>
            <a:r>
              <a:rPr lang="bg"/>
              <a:t>DeepTyper</a:t>
            </a:r>
            <a:endParaRPr/>
          </a:p>
          <a:p>
            <a:pPr indent="-342900" lvl="0" marL="457200" rtl="0" algn="l">
              <a:spcBef>
                <a:spcPts val="0"/>
              </a:spcBef>
              <a:spcAft>
                <a:spcPts val="0"/>
              </a:spcAft>
              <a:buSzPts val="1800"/>
              <a:buChar char="●"/>
            </a:pPr>
            <a:r>
              <a:rPr lang="bg"/>
              <a:t>Partial typing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Проектиране</a:t>
            </a:r>
            <a:endParaRPr/>
          </a:p>
        </p:txBody>
      </p:sp>
      <p:sp>
        <p:nvSpPr>
          <p:cNvPr id="111" name="Google Shape;111;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Изисквания;</a:t>
            </a:r>
            <a:endParaRPr/>
          </a:p>
          <a:p>
            <a:pPr indent="-342900" lvl="0" marL="457200" rtl="0" algn="l">
              <a:spcBef>
                <a:spcPts val="0"/>
              </a:spcBef>
              <a:spcAft>
                <a:spcPts val="0"/>
              </a:spcAft>
              <a:buSzPts val="1800"/>
              <a:buChar char="●"/>
            </a:pPr>
            <a:r>
              <a:rPr lang="bg"/>
              <a:t>Входни данни;</a:t>
            </a:r>
            <a:endParaRPr/>
          </a:p>
          <a:p>
            <a:pPr indent="-342900" lvl="0" marL="457200" rtl="0" algn="l">
              <a:spcBef>
                <a:spcPts val="0"/>
              </a:spcBef>
              <a:spcAft>
                <a:spcPts val="0"/>
              </a:spcAft>
              <a:buSzPts val="1800"/>
              <a:buChar char="●"/>
            </a:pPr>
            <a:r>
              <a:rPr lang="bg"/>
              <a:t>Формулиране на хипотези;</a:t>
            </a:r>
            <a:endParaRPr/>
          </a:p>
          <a:p>
            <a:pPr indent="-342900" lvl="0" marL="457200" rtl="0" algn="l">
              <a:spcBef>
                <a:spcPts val="0"/>
              </a:spcBef>
              <a:spcAft>
                <a:spcPts val="0"/>
              </a:spcAft>
              <a:buSzPts val="1800"/>
              <a:buChar char="●"/>
            </a:pPr>
            <a:r>
              <a:rPr lang="bg"/>
              <a:t>Експерименти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Експерименти</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bg"/>
              <a:t>Тестови фрагменти</a:t>
            </a:r>
            <a:endParaRPr/>
          </a:p>
          <a:p>
            <a:pPr indent="-342900" lvl="0" marL="457200" rtl="0" algn="l">
              <a:spcBef>
                <a:spcPts val="0"/>
              </a:spcBef>
              <a:spcAft>
                <a:spcPts val="0"/>
              </a:spcAft>
              <a:buSzPts val="1800"/>
              <a:buChar char="●"/>
            </a:pPr>
            <a:r>
              <a:rPr lang="bg"/>
              <a:t>Измерване</a:t>
            </a:r>
            <a:endParaRPr/>
          </a:p>
          <a:p>
            <a:pPr indent="-342900" lvl="0" marL="457200" rtl="0" algn="l">
              <a:spcBef>
                <a:spcPts val="0"/>
              </a:spcBef>
              <a:spcAft>
                <a:spcPts val="0"/>
              </a:spcAft>
              <a:buSzPts val="1800"/>
              <a:buChar char="●"/>
            </a:pPr>
            <a:r>
              <a:rPr lang="bg"/>
              <a:t>Резултати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bg"/>
              <a:t>Неструктуриран вход</a:t>
            </a:r>
            <a:endParaRPr/>
          </a:p>
        </p:txBody>
      </p:sp>
      <p:sp>
        <p:nvSpPr>
          <p:cNvPr id="123" name="Google Shape;123;p23"/>
          <p:cNvSpPr txBox="1"/>
          <p:nvPr>
            <p:ph idx="1" type="body"/>
          </p:nvPr>
        </p:nvSpPr>
        <p:spPr>
          <a:xfrm>
            <a:off x="311700" y="1302575"/>
            <a:ext cx="8520600" cy="374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bg" sz="1225"/>
              <a:t>user:</a:t>
            </a:r>
            <a:r>
              <a:rPr lang="bg" sz="1225"/>
              <a:t> Giving the following file and the , can you give me the input, the body variables, and the return type of the function from the code?  I mean also types as in int, string and so on. </a:t>
            </a:r>
            <a:endParaRPr sz="1225"/>
          </a:p>
          <a:p>
            <a:pPr indent="0" lvl="0" marL="0" rtl="0" algn="l">
              <a:lnSpc>
                <a:spcPct val="115000"/>
              </a:lnSpc>
              <a:spcBef>
                <a:spcPts val="0"/>
              </a:spcBef>
              <a:spcAft>
                <a:spcPts val="0"/>
              </a:spcAft>
              <a:buSzPts val="688"/>
              <a:buNone/>
            </a:pPr>
            <a:r>
              <a:rPr b="1" lang="bg" sz="1225"/>
              <a:t>fn f(n)</a:t>
            </a:r>
            <a:r>
              <a:rPr lang="bg" sz="1225"/>
              <a:t> {</a:t>
            </a:r>
            <a:endParaRPr sz="1225"/>
          </a:p>
          <a:p>
            <a:pPr indent="0" lvl="0" marL="0" rtl="0" algn="l">
              <a:lnSpc>
                <a:spcPct val="115000"/>
              </a:lnSpc>
              <a:spcBef>
                <a:spcPts val="0"/>
              </a:spcBef>
              <a:spcAft>
                <a:spcPts val="0"/>
              </a:spcAft>
              <a:buSzPts val="688"/>
              <a:buNone/>
            </a:pPr>
            <a:r>
              <a:rPr lang="bg" sz="1225"/>
              <a:t>    if n == 0 {</a:t>
            </a:r>
            <a:endParaRPr sz="1225"/>
          </a:p>
          <a:p>
            <a:pPr indent="0" lvl="0" marL="0" rtl="0" algn="l">
              <a:lnSpc>
                <a:spcPct val="115000"/>
              </a:lnSpc>
              <a:spcBef>
                <a:spcPts val="0"/>
              </a:spcBef>
              <a:spcAft>
                <a:spcPts val="0"/>
              </a:spcAft>
              <a:buSzPts val="688"/>
              <a:buNone/>
            </a:pPr>
            <a:r>
              <a:rPr lang="bg" sz="1225"/>
              <a:t>        return 1;</a:t>
            </a:r>
            <a:endParaRPr sz="1225"/>
          </a:p>
          <a:p>
            <a:pPr indent="0" lvl="0" marL="0" rtl="0" algn="l">
              <a:lnSpc>
                <a:spcPct val="115000"/>
              </a:lnSpc>
              <a:spcBef>
                <a:spcPts val="0"/>
              </a:spcBef>
              <a:spcAft>
                <a:spcPts val="0"/>
              </a:spcAft>
              <a:buSzPts val="688"/>
              <a:buNone/>
            </a:pPr>
            <a:r>
              <a:rPr lang="bg" sz="1225"/>
              <a:t>    } else {</a:t>
            </a:r>
            <a:endParaRPr sz="1225"/>
          </a:p>
          <a:p>
            <a:pPr indent="0" lvl="0" marL="0" rtl="0" algn="l">
              <a:lnSpc>
                <a:spcPct val="115000"/>
              </a:lnSpc>
              <a:spcBef>
                <a:spcPts val="0"/>
              </a:spcBef>
              <a:spcAft>
                <a:spcPts val="0"/>
              </a:spcAft>
              <a:buSzPts val="688"/>
              <a:buNone/>
            </a:pPr>
            <a:r>
              <a:rPr lang="bg" sz="1225"/>
              <a:t>        return n * g(n - 1);</a:t>
            </a:r>
            <a:endParaRPr sz="1225"/>
          </a:p>
          <a:p>
            <a:pPr indent="0" lvl="0" marL="0" rtl="0" algn="l">
              <a:lnSpc>
                <a:spcPct val="115000"/>
              </a:lnSpc>
              <a:spcBef>
                <a:spcPts val="0"/>
              </a:spcBef>
              <a:spcAft>
                <a:spcPts val="0"/>
              </a:spcAft>
              <a:buSzPts val="688"/>
              <a:buNone/>
            </a:pPr>
            <a:r>
              <a:rPr lang="bg" sz="1225"/>
              <a:t>    }</a:t>
            </a:r>
            <a:endParaRPr sz="1225"/>
          </a:p>
          <a:p>
            <a:pPr indent="0" lvl="0" marL="0" rtl="0" algn="l">
              <a:lnSpc>
                <a:spcPct val="115000"/>
              </a:lnSpc>
              <a:spcBef>
                <a:spcPts val="0"/>
              </a:spcBef>
              <a:spcAft>
                <a:spcPts val="0"/>
              </a:spcAft>
              <a:buSzPts val="688"/>
              <a:buNone/>
            </a:pPr>
            <a:r>
              <a:rPr lang="bg" sz="1225"/>
              <a:t>}</a:t>
            </a:r>
            <a:endParaRPr sz="1225"/>
          </a:p>
          <a:p>
            <a:pPr indent="0" lvl="0" marL="0" rtl="0" algn="l">
              <a:lnSpc>
                <a:spcPct val="115000"/>
              </a:lnSpc>
              <a:spcBef>
                <a:spcPts val="0"/>
              </a:spcBef>
              <a:spcAft>
                <a:spcPts val="0"/>
              </a:spcAft>
              <a:buSzPts val="688"/>
              <a:buNone/>
            </a:pPr>
            <a:r>
              <a:rPr b="1" lang="bg" sz="1225"/>
              <a:t>fn g(m)</a:t>
            </a:r>
            <a:r>
              <a:rPr lang="bg" sz="1225"/>
              <a:t> {</a:t>
            </a:r>
            <a:endParaRPr sz="1225"/>
          </a:p>
          <a:p>
            <a:pPr indent="0" lvl="0" marL="0" rtl="0" algn="l">
              <a:lnSpc>
                <a:spcPct val="115000"/>
              </a:lnSpc>
              <a:spcBef>
                <a:spcPts val="0"/>
              </a:spcBef>
              <a:spcAft>
                <a:spcPts val="0"/>
              </a:spcAft>
              <a:buSzPts val="688"/>
              <a:buNone/>
            </a:pPr>
            <a:r>
              <a:rPr lang="bg" sz="1225"/>
              <a:t>    if m == 1 {</a:t>
            </a:r>
            <a:endParaRPr sz="1225"/>
          </a:p>
          <a:p>
            <a:pPr indent="0" lvl="0" marL="0" rtl="0" algn="l">
              <a:lnSpc>
                <a:spcPct val="115000"/>
              </a:lnSpc>
              <a:spcBef>
                <a:spcPts val="0"/>
              </a:spcBef>
              <a:spcAft>
                <a:spcPts val="0"/>
              </a:spcAft>
              <a:buSzPts val="688"/>
              <a:buNone/>
            </a:pPr>
            <a:r>
              <a:rPr lang="bg" sz="1225"/>
              <a:t>        return 1;</a:t>
            </a:r>
            <a:endParaRPr sz="1225"/>
          </a:p>
          <a:p>
            <a:pPr indent="0" lvl="0" marL="0" rtl="0" algn="l">
              <a:lnSpc>
                <a:spcPct val="115000"/>
              </a:lnSpc>
              <a:spcBef>
                <a:spcPts val="0"/>
              </a:spcBef>
              <a:spcAft>
                <a:spcPts val="0"/>
              </a:spcAft>
              <a:buSzPts val="688"/>
              <a:buNone/>
            </a:pPr>
            <a:r>
              <a:rPr lang="bg" sz="1225"/>
              <a:t>    } else {</a:t>
            </a:r>
            <a:endParaRPr sz="1225"/>
          </a:p>
          <a:p>
            <a:pPr indent="0" lvl="0" marL="0" rtl="0" algn="l">
              <a:lnSpc>
                <a:spcPct val="115000"/>
              </a:lnSpc>
              <a:spcBef>
                <a:spcPts val="0"/>
              </a:spcBef>
              <a:spcAft>
                <a:spcPts val="0"/>
              </a:spcAft>
              <a:buSzPts val="688"/>
              <a:buNone/>
            </a:pPr>
            <a:r>
              <a:rPr lang="bg" sz="1225"/>
              <a:t>        return m * f(m - 1);</a:t>
            </a:r>
            <a:endParaRPr sz="1225"/>
          </a:p>
          <a:p>
            <a:pPr indent="0" lvl="0" marL="0" rtl="0" algn="l">
              <a:lnSpc>
                <a:spcPct val="115000"/>
              </a:lnSpc>
              <a:spcBef>
                <a:spcPts val="0"/>
              </a:spcBef>
              <a:spcAft>
                <a:spcPts val="0"/>
              </a:spcAft>
              <a:buSzPts val="688"/>
              <a:buNone/>
            </a:pPr>
            <a:r>
              <a:rPr lang="bg" sz="1225"/>
              <a:t>    }</a:t>
            </a:r>
            <a:endParaRPr sz="1225"/>
          </a:p>
          <a:p>
            <a:pPr indent="0" lvl="0" marL="0" rtl="0" algn="l">
              <a:lnSpc>
                <a:spcPct val="115000"/>
              </a:lnSpc>
              <a:spcBef>
                <a:spcPts val="0"/>
              </a:spcBef>
              <a:spcAft>
                <a:spcPts val="0"/>
              </a:spcAft>
              <a:buSzPts val="688"/>
              <a:buNone/>
            </a:pPr>
            <a:r>
              <a:rPr lang="bg" sz="1225"/>
              <a:t>}</a:t>
            </a:r>
            <a:endParaRPr sz="1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1468825"/>
            <a:ext cx="8520600" cy="354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bg"/>
              <a:t>assistant:</a:t>
            </a:r>
            <a:r>
              <a:rPr lang="bg"/>
              <a:t> </a:t>
            </a:r>
            <a:r>
              <a:rPr lang="bg" u="sng"/>
              <a:t>The input</a:t>
            </a:r>
            <a:r>
              <a:rPr lang="bg"/>
              <a:t> variables for both functions `f` and `g` are `n` and `m`, respectively. </a:t>
            </a:r>
            <a:endParaRPr/>
          </a:p>
          <a:p>
            <a:pPr indent="0" lvl="0" marL="0" rtl="0" algn="just">
              <a:spcBef>
                <a:spcPts val="1200"/>
              </a:spcBef>
              <a:spcAft>
                <a:spcPts val="0"/>
              </a:spcAft>
              <a:buNone/>
            </a:pPr>
            <a:r>
              <a:rPr lang="bg" u="sng"/>
              <a:t>The body</a:t>
            </a:r>
            <a:r>
              <a:rPr lang="bg"/>
              <a:t> variables for function `f` are `n` and the return value of `g(n-1)` since it is used in the `else` condition. </a:t>
            </a:r>
            <a:endParaRPr/>
          </a:p>
          <a:p>
            <a:pPr indent="0" lvl="0" marL="0" rtl="0" algn="just">
              <a:spcBef>
                <a:spcPts val="1200"/>
              </a:spcBef>
              <a:spcAft>
                <a:spcPts val="0"/>
              </a:spcAft>
              <a:buNone/>
            </a:pPr>
            <a:r>
              <a:rPr lang="bg" u="sng"/>
              <a:t>The body</a:t>
            </a:r>
            <a:r>
              <a:rPr lang="bg"/>
              <a:t> variables for function `g` are `m` and the return value of `f(m-1)` since it is used in the `else` condition. </a:t>
            </a:r>
            <a:endParaRPr/>
          </a:p>
          <a:p>
            <a:pPr indent="0" lvl="0" marL="0" rtl="0" algn="just">
              <a:spcBef>
                <a:spcPts val="1200"/>
              </a:spcBef>
              <a:spcAft>
                <a:spcPts val="1200"/>
              </a:spcAft>
              <a:buNone/>
            </a:pPr>
            <a:r>
              <a:rPr lang="bg" u="sng"/>
              <a:t>The return</a:t>
            </a:r>
            <a:r>
              <a:rPr lang="bg"/>
              <a:t> type for both functions is an integer (`int`) since all return statements in the functions return integer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