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Nunito"/>
      <p:regular r:id="rId30"/>
      <p:bold r:id="rId31"/>
      <p:italic r:id="rId32"/>
      <p:boldItalic r:id="rId33"/>
    </p:embeddedFont>
    <p:embeddedFont>
      <p:font typeface="Playfair Display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bold.fntdata"/><Relationship Id="rId30" Type="http://schemas.openxmlformats.org/officeDocument/2006/relationships/font" Target="fonts/Nunito-regular.fntdata"/><Relationship Id="rId11" Type="http://schemas.openxmlformats.org/officeDocument/2006/relationships/slide" Target="slides/slide6.xml"/><Relationship Id="rId33" Type="http://schemas.openxmlformats.org/officeDocument/2006/relationships/font" Target="fonts/Nunito-boldItalic.fntdata"/><Relationship Id="rId10" Type="http://schemas.openxmlformats.org/officeDocument/2006/relationships/slide" Target="slides/slide5.xml"/><Relationship Id="rId32" Type="http://schemas.openxmlformats.org/officeDocument/2006/relationships/font" Target="fonts/Nunito-italic.fntdata"/><Relationship Id="rId13" Type="http://schemas.openxmlformats.org/officeDocument/2006/relationships/slide" Target="slides/slide8.xml"/><Relationship Id="rId35" Type="http://schemas.openxmlformats.org/officeDocument/2006/relationships/font" Target="fonts/PlayfairDisplay-bold.fntdata"/><Relationship Id="rId12" Type="http://schemas.openxmlformats.org/officeDocument/2006/relationships/slide" Target="slides/slide7.xml"/><Relationship Id="rId34" Type="http://schemas.openxmlformats.org/officeDocument/2006/relationships/font" Target="fonts/PlayfairDisplay-regular.fntdata"/><Relationship Id="rId15" Type="http://schemas.openxmlformats.org/officeDocument/2006/relationships/slide" Target="slides/slide10.xml"/><Relationship Id="rId37" Type="http://schemas.openxmlformats.org/officeDocument/2006/relationships/font" Target="fonts/PlayfairDisplay-boldItalic.fntdata"/><Relationship Id="rId14" Type="http://schemas.openxmlformats.org/officeDocument/2006/relationships/slide" Target="slides/slide9.xml"/><Relationship Id="rId36" Type="http://schemas.openxmlformats.org/officeDocument/2006/relationships/font" Target="fonts/PlayfairDisplay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39b36c8895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39b36c8895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39b36c8895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39b36c8895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39b36c8895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39b36c8895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39b36c8895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39b36c8895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39b36c8895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39b36c8895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39b36c8895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39b36c8895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39b36c8895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39b36c8895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39b36c8895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39b36c8895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39b36c8895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39b36c8895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576d47f0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576d47f0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9b36c8895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39b36c8895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576d47f03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576d47f03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39b36c8895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39b36c8895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9b36c8895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39b36c8895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9b36c8895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39b36c8895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39b36c8895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39b36c8895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39b36c8895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39b36c8895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39b36c8895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39b36c8895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39b36c8895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39b36c8895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snipp.ru/php/php-array#link-poisk-i-proverka-elementov-v-massive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Relationship Id="rId4" Type="http://schemas.openxmlformats.org/officeDocument/2006/relationships/image" Target="../media/image2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Relationship Id="rId4" Type="http://schemas.openxmlformats.org/officeDocument/2006/relationships/image" Target="../media/image22.png"/><Relationship Id="rId5" Type="http://schemas.openxmlformats.org/officeDocument/2006/relationships/hyperlink" Target="http://php.net/manual/en/function.array-unique.php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php.net/manual/en/function.array-map.php" TargetMode="External"/><Relationship Id="rId4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snipp.ru/php/php-array#poluchit-pervyy-element-massiva" TargetMode="External"/><Relationship Id="rId4" Type="http://schemas.openxmlformats.org/officeDocument/2006/relationships/image" Target="../media/image12.png"/><Relationship Id="rId5" Type="http://schemas.openxmlformats.org/officeDocument/2006/relationships/hyperlink" Target="https://snipp.ru/php/php-array#izvlech-pervyy-element-massiva" TargetMode="External"/><Relationship Id="rId6" Type="http://schemas.openxmlformats.org/officeDocument/2006/relationships/image" Target="../media/image4.png"/><Relationship Id="rId7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hyperlink" Target="https://snipp.ru/php/php-array#izvlech-posledniy-element-massiva" TargetMode="External"/><Relationship Id="rId5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Массивы в PHP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2"/>
          <p:cNvSpPr txBox="1"/>
          <p:nvPr>
            <p:ph type="title"/>
          </p:nvPr>
        </p:nvSpPr>
        <p:spPr>
          <a:xfrm>
            <a:off x="819150" y="3497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Получение/извлечение</a:t>
            </a:r>
            <a:r>
              <a:rPr lang="ru" sz="21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"/>
              <a:t>элементов из массива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2"/>
          <p:cNvSpPr txBox="1"/>
          <p:nvPr/>
        </p:nvSpPr>
        <p:spPr>
          <a:xfrm>
            <a:off x="819150" y="1477900"/>
            <a:ext cx="3000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ru" sz="165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Извлечь часть массива</a:t>
            </a:r>
            <a:endParaRPr sz="165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7" name="Google Shape;217;p22"/>
          <p:cNvPicPr preferRelativeResize="0"/>
          <p:nvPr/>
        </p:nvPicPr>
        <p:blipFill rotWithShape="1">
          <a:blip r:embed="rId3">
            <a:alphaModFix/>
          </a:blip>
          <a:srcRect b="0" l="0" r="0" t="49571"/>
          <a:stretch/>
        </p:blipFill>
        <p:spPr>
          <a:xfrm>
            <a:off x="4774750" y="1801800"/>
            <a:ext cx="3073993" cy="218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2"/>
          <p:cNvPicPr preferRelativeResize="0"/>
          <p:nvPr/>
        </p:nvPicPr>
        <p:blipFill rotWithShape="1">
          <a:blip r:embed="rId3">
            <a:alphaModFix/>
          </a:blip>
          <a:srcRect b="52754" l="0" r="0" t="0"/>
          <a:stretch/>
        </p:blipFill>
        <p:spPr>
          <a:xfrm>
            <a:off x="445075" y="1983375"/>
            <a:ext cx="3655200" cy="2436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3"/>
          <p:cNvSpPr txBox="1"/>
          <p:nvPr>
            <p:ph type="title"/>
          </p:nvPr>
        </p:nvSpPr>
        <p:spPr>
          <a:xfrm>
            <a:off x="819150" y="3497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Получение/извлечение</a:t>
            </a:r>
            <a:r>
              <a:rPr lang="ru" sz="21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"/>
              <a:t>элементов из массива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3"/>
          <p:cNvSpPr txBox="1"/>
          <p:nvPr/>
        </p:nvSpPr>
        <p:spPr>
          <a:xfrm>
            <a:off x="777850" y="1304325"/>
            <a:ext cx="33837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ru" sz="145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Выбрать все значения из массива</a:t>
            </a:r>
            <a:endParaRPr sz="145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5" name="Google Shape;2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04325"/>
            <a:ext cx="2447925" cy="349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3"/>
          <p:cNvSpPr txBox="1"/>
          <p:nvPr/>
        </p:nvSpPr>
        <p:spPr>
          <a:xfrm>
            <a:off x="819150" y="1896025"/>
            <a:ext cx="30000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50">
                <a:solidFill>
                  <a:srgbClr val="0856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array_values($array)</a:t>
            </a:r>
            <a:r>
              <a:rPr b="1" lang="ru" sz="19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" sz="13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– создает новый массив из исходного </a:t>
            </a:r>
            <a:r>
              <a:rPr lang="ru" sz="1050">
                <a:solidFill>
                  <a:srgbClr val="0856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$array</a:t>
            </a:r>
            <a:r>
              <a:rPr lang="ru" sz="13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игнорируя его ключи.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4"/>
          <p:cNvSpPr txBox="1"/>
          <p:nvPr>
            <p:ph type="title"/>
          </p:nvPr>
        </p:nvSpPr>
        <p:spPr>
          <a:xfrm>
            <a:off x="819150" y="492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ru">
                <a:uFill>
                  <a:noFill/>
                </a:uFill>
                <a:hlinkClick r:id="rId3"/>
              </a:rPr>
              <a:t>Поиск и проверка элементов в массиве</a:t>
            </a:r>
            <a:endParaRPr/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100" y="1534500"/>
            <a:ext cx="4054253" cy="30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11853" y="1583125"/>
            <a:ext cx="4074956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"/>
          <p:cNvSpPr txBox="1"/>
          <p:nvPr>
            <p:ph type="title"/>
          </p:nvPr>
        </p:nvSpPr>
        <p:spPr>
          <a:xfrm>
            <a:off x="760825" y="5344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ru"/>
              <a:t>Удаление элементов из массива</a:t>
            </a:r>
            <a:endParaRPr/>
          </a:p>
        </p:txBody>
      </p:sp>
      <p:pic>
        <p:nvPicPr>
          <p:cNvPr id="239" name="Google Shape;2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525" y="1174750"/>
            <a:ext cx="3425700" cy="373787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5"/>
          <p:cNvSpPr txBox="1"/>
          <p:nvPr/>
        </p:nvSpPr>
        <p:spPr>
          <a:xfrm>
            <a:off x="4949025" y="1081075"/>
            <a:ext cx="3000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ru" sz="145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Удаление пустых значений</a:t>
            </a:r>
            <a:endParaRPr sz="145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1" name="Google Shape;24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9025" y="1716775"/>
            <a:ext cx="3469780" cy="319585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5"/>
          <p:cNvSpPr txBox="1"/>
          <p:nvPr/>
        </p:nvSpPr>
        <p:spPr>
          <a:xfrm>
            <a:off x="6436650" y="1489075"/>
            <a:ext cx="24405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 PHP нет отдельной функции для удаления пустых значений в массиве, поэтому применяют </a:t>
            </a:r>
            <a:r>
              <a:rPr lang="ru" sz="750">
                <a:solidFill>
                  <a:srgbClr val="0856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array_diff()</a:t>
            </a:r>
            <a:r>
              <a:rPr lang="ru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которая возвращает расхождения массивов.</a:t>
            </a:r>
            <a:endParaRPr sz="1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6"/>
          <p:cNvSpPr txBox="1"/>
          <p:nvPr>
            <p:ph type="title"/>
          </p:nvPr>
        </p:nvSpPr>
        <p:spPr>
          <a:xfrm>
            <a:off x="760825" y="5344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ru"/>
              <a:t>Удаление элементов из массива</a:t>
            </a:r>
            <a:endParaRPr/>
          </a:p>
        </p:txBody>
      </p:sp>
      <p:pic>
        <p:nvPicPr>
          <p:cNvPr id="248" name="Google Shape;2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2000" y="1184500"/>
            <a:ext cx="4495225" cy="370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7"/>
          <p:cNvSpPr txBox="1"/>
          <p:nvPr>
            <p:ph type="title"/>
          </p:nvPr>
        </p:nvSpPr>
        <p:spPr>
          <a:xfrm>
            <a:off x="819150" y="4469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Объединение массивов</a:t>
            </a:r>
            <a:endParaRPr/>
          </a:p>
        </p:txBody>
      </p:sp>
      <p:pic>
        <p:nvPicPr>
          <p:cNvPr id="254" name="Google Shape;254;p27"/>
          <p:cNvPicPr preferRelativeResize="0"/>
          <p:nvPr/>
        </p:nvPicPr>
        <p:blipFill rotWithShape="1">
          <a:blip r:embed="rId3">
            <a:alphaModFix/>
          </a:blip>
          <a:srcRect b="43091" l="0" r="0" t="0"/>
          <a:stretch/>
        </p:blipFill>
        <p:spPr>
          <a:xfrm>
            <a:off x="819150" y="1401550"/>
            <a:ext cx="3226400" cy="261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7"/>
          <p:cNvPicPr preferRelativeResize="0"/>
          <p:nvPr/>
        </p:nvPicPr>
        <p:blipFill rotWithShape="1">
          <a:blip r:embed="rId3">
            <a:alphaModFix/>
          </a:blip>
          <a:srcRect b="0" l="0" r="0" t="56909"/>
          <a:stretch/>
        </p:blipFill>
        <p:spPr>
          <a:xfrm>
            <a:off x="4645200" y="1401550"/>
            <a:ext cx="3812700" cy="234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"/>
          <p:cNvSpPr txBox="1"/>
          <p:nvPr>
            <p:ph type="title"/>
          </p:nvPr>
        </p:nvSpPr>
        <p:spPr>
          <a:xfrm>
            <a:off x="741375" y="4080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Разделить массив на части</a:t>
            </a:r>
            <a:endParaRPr/>
          </a:p>
        </p:txBody>
      </p:sp>
      <p:pic>
        <p:nvPicPr>
          <p:cNvPr id="261" name="Google Shape;2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725" y="1213650"/>
            <a:ext cx="2729351" cy="30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8"/>
          <p:cNvSpPr txBox="1"/>
          <p:nvPr/>
        </p:nvSpPr>
        <p:spPr>
          <a:xfrm>
            <a:off x="3526788" y="1213650"/>
            <a:ext cx="2090400" cy="23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50">
                <a:solidFill>
                  <a:srgbClr val="0856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array_chunk($array, $size)</a:t>
            </a:r>
            <a:r>
              <a:rPr b="1" lang="ru" sz="11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" sz="11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– создает новый многомерный массив из исходного, деля его на равные части.</a:t>
            </a:r>
            <a:endParaRPr sz="11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ru" sz="11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 данном примере указано </a:t>
            </a:r>
            <a:r>
              <a:rPr lang="ru" sz="850">
                <a:solidFill>
                  <a:srgbClr val="0856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$size = 3</a:t>
            </a:r>
            <a:r>
              <a:rPr lang="ru" sz="11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поэтому получается четыре подмассива в каждом из которых по три элемента.</a:t>
            </a:r>
            <a:endParaRPr sz="11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3" name="Google Shape;26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6925" y="491725"/>
            <a:ext cx="3066225" cy="416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9"/>
          <p:cNvSpPr txBox="1"/>
          <p:nvPr>
            <p:ph type="title"/>
          </p:nvPr>
        </p:nvSpPr>
        <p:spPr>
          <a:xfrm>
            <a:off x="741375" y="4080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Разделить массив на части</a:t>
            </a:r>
            <a:endParaRPr/>
          </a:p>
        </p:txBody>
      </p:sp>
      <p:sp>
        <p:nvSpPr>
          <p:cNvPr id="269" name="Google Shape;269;p29"/>
          <p:cNvSpPr txBox="1"/>
          <p:nvPr/>
        </p:nvSpPr>
        <p:spPr>
          <a:xfrm>
            <a:off x="741375" y="933425"/>
            <a:ext cx="3000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Если требуется разделить массив на определенное количество частей поможет следующий прием:</a:t>
            </a:r>
            <a:endParaRPr/>
          </a:p>
        </p:txBody>
      </p:sp>
      <p:pic>
        <p:nvPicPr>
          <p:cNvPr id="270" name="Google Shape;2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000" y="1657000"/>
            <a:ext cx="4000224" cy="312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0450" y="680625"/>
            <a:ext cx="2491400" cy="403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0"/>
          <p:cNvSpPr txBox="1"/>
          <p:nvPr>
            <p:ph type="title"/>
          </p:nvPr>
        </p:nvSpPr>
        <p:spPr>
          <a:xfrm>
            <a:off x="819150" y="5150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Сортировка массива</a:t>
            </a:r>
            <a:endParaRPr/>
          </a:p>
        </p:txBody>
      </p:sp>
      <p:sp>
        <p:nvSpPr>
          <p:cNvPr id="277" name="Google Shape;277;p30"/>
          <p:cNvSpPr txBox="1"/>
          <p:nvPr/>
        </p:nvSpPr>
        <p:spPr>
          <a:xfrm>
            <a:off x="819150" y="1108425"/>
            <a:ext cx="4091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3400"/>
              </a:spcBef>
              <a:spcAft>
                <a:spcPts val="1500"/>
              </a:spcAft>
              <a:buNone/>
            </a:pPr>
            <a:r>
              <a:rPr lang="ru" sz="1700">
                <a:solidFill>
                  <a:srgbClr val="222222"/>
                </a:solidFill>
                <a:highlight>
                  <a:srgbClr val="FFFFFF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Сортировка массива по ключу</a:t>
            </a:r>
            <a:endParaRPr sz="1700">
              <a:solidFill>
                <a:srgbClr val="222222"/>
              </a:solidFill>
              <a:highlight>
                <a:srgbClr val="FFFFFF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78" name="Google Shape;278;p30"/>
          <p:cNvSpPr txBox="1"/>
          <p:nvPr/>
        </p:nvSpPr>
        <p:spPr>
          <a:xfrm>
            <a:off x="875075" y="1594575"/>
            <a:ext cx="3519600" cy="6156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ksort</a:t>
            </a:r>
            <a:r>
              <a:rPr b="1" lang="ru">
                <a:solidFill>
                  <a:srgbClr val="666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$arr</a:t>
            </a:r>
            <a:r>
              <a:rPr b="1" lang="ru">
                <a:solidFill>
                  <a:srgbClr val="666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ru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88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По возрастанию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krsort</a:t>
            </a:r>
            <a:r>
              <a:rPr b="1" lang="ru">
                <a:solidFill>
                  <a:srgbClr val="666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$arr</a:t>
            </a:r>
            <a:r>
              <a:rPr b="1" lang="ru">
                <a:solidFill>
                  <a:srgbClr val="666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ru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88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По убыванию</a:t>
            </a:r>
            <a:endParaRPr>
              <a:solidFill>
                <a:srgbClr val="88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9" name="Google Shape;279;p30"/>
          <p:cNvSpPr txBox="1"/>
          <p:nvPr/>
        </p:nvSpPr>
        <p:spPr>
          <a:xfrm>
            <a:off x="5124050" y="1123875"/>
            <a:ext cx="3335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3400"/>
              </a:spcBef>
              <a:spcAft>
                <a:spcPts val="1500"/>
              </a:spcAft>
              <a:buNone/>
            </a:pPr>
            <a:r>
              <a:rPr lang="ru" sz="1500">
                <a:solidFill>
                  <a:srgbClr val="222222"/>
                </a:solidFill>
                <a:highlight>
                  <a:srgbClr val="FFFFFF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Сортировка массива по значению</a:t>
            </a:r>
            <a:endParaRPr sz="1500">
              <a:solidFill>
                <a:srgbClr val="222222"/>
              </a:solidFill>
              <a:highlight>
                <a:srgbClr val="FFFFFF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80" name="Google Shape;280;p30"/>
          <p:cNvSpPr txBox="1"/>
          <p:nvPr/>
        </p:nvSpPr>
        <p:spPr>
          <a:xfrm>
            <a:off x="4562350" y="1594575"/>
            <a:ext cx="4091100" cy="22443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sort</a:t>
            </a:r>
            <a:r>
              <a:rPr b="1" lang="ru" sz="1200">
                <a:solidFill>
                  <a:srgbClr val="666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$arr</a:t>
            </a:r>
            <a:r>
              <a:rPr b="1" lang="ru" sz="1200">
                <a:solidFill>
                  <a:srgbClr val="666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ru" sz="1200">
                <a:solidFill>
                  <a:srgbClr val="88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По возрастанию 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asort</a:t>
            </a:r>
            <a:r>
              <a:rPr b="1" lang="ru" sz="1200">
                <a:solidFill>
                  <a:srgbClr val="666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$arr</a:t>
            </a:r>
            <a:r>
              <a:rPr b="1" lang="ru" sz="1200">
                <a:solidFill>
                  <a:srgbClr val="666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ru" sz="1200">
                <a:solidFill>
                  <a:srgbClr val="88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По возрастанию, сохраняет ключи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rsort</a:t>
            </a:r>
            <a:r>
              <a:rPr b="1" lang="ru" sz="1200">
                <a:solidFill>
                  <a:srgbClr val="666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$arr</a:t>
            </a:r>
            <a:r>
              <a:rPr b="1" lang="ru" sz="1200">
                <a:solidFill>
                  <a:srgbClr val="666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ru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88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По убыванию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arsort</a:t>
            </a:r>
            <a:r>
              <a:rPr b="1" lang="ru" sz="1200">
                <a:solidFill>
                  <a:srgbClr val="666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$arr</a:t>
            </a:r>
            <a:r>
              <a:rPr b="1" lang="ru" sz="1200">
                <a:solidFill>
                  <a:srgbClr val="666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ru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88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По убыванию, сохраняет ключи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array_reverse</a:t>
            </a:r>
            <a:r>
              <a:rPr b="1" lang="ru" sz="1200">
                <a:solidFill>
                  <a:srgbClr val="666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$arr</a:t>
            </a:r>
            <a:r>
              <a:rPr b="1" lang="ru" sz="1200">
                <a:solidFill>
                  <a:srgbClr val="666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ru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88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От конца к началу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array_reverse</a:t>
            </a:r>
            <a:r>
              <a:rPr b="1" lang="ru" sz="1200">
                <a:solidFill>
                  <a:srgbClr val="666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$arr</a:t>
            </a:r>
            <a:r>
              <a:rPr b="1" lang="ru" sz="1200">
                <a:solidFill>
                  <a:srgbClr val="666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ru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200">
                <a:solidFill>
                  <a:srgbClr val="0000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ru" sz="1200">
                <a:solidFill>
                  <a:srgbClr val="666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b="1" lang="ru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88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От конца к началу, сохраняет ключи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shuffle</a:t>
            </a:r>
            <a:r>
              <a:rPr b="1" lang="ru" sz="1200">
                <a:solidFill>
                  <a:srgbClr val="666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$arr</a:t>
            </a:r>
            <a:r>
              <a:rPr b="1" lang="ru" sz="1200">
                <a:solidFill>
                  <a:srgbClr val="666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ru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88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Перемешать массив в случайном порядке</a:t>
            </a:r>
            <a:endParaRPr sz="1200">
              <a:solidFill>
                <a:srgbClr val="88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1"/>
          <p:cNvSpPr txBox="1"/>
          <p:nvPr>
            <p:ph type="title"/>
          </p:nvPr>
        </p:nvSpPr>
        <p:spPr>
          <a:xfrm>
            <a:off x="718050" y="534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Фильтрация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86" name="Google Shape;28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050" y="1343200"/>
            <a:ext cx="445402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1"/>
          <p:cNvSpPr txBox="1"/>
          <p:nvPr/>
        </p:nvSpPr>
        <p:spPr>
          <a:xfrm>
            <a:off x="5247063" y="1286675"/>
            <a:ext cx="3000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Для фильтрации данных лучшим образом подойдёт функция </a:t>
            </a:r>
            <a:r>
              <a:rPr lang="ru" sz="10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array_filter()</a:t>
            </a:r>
            <a:r>
              <a:rPr lang="ru" sz="10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 В качестве параметров необходимо передать массив и анонимную функцию-обработчик. Для того чтобы оставить элемент в массиве следует вернуть </a:t>
            </a:r>
            <a:r>
              <a:rPr lang="ru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ru" sz="10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в обратном случае </a:t>
            </a:r>
            <a:r>
              <a:rPr lang="ru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ru" sz="10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</a:t>
            </a:r>
            <a:endParaRPr sz="1500"/>
          </a:p>
        </p:txBody>
      </p:sp>
      <p:pic>
        <p:nvPicPr>
          <p:cNvPr id="288" name="Google Shape;288;p31"/>
          <p:cNvPicPr preferRelativeResize="0"/>
          <p:nvPr/>
        </p:nvPicPr>
        <p:blipFill rotWithShape="1">
          <a:blip r:embed="rId4">
            <a:alphaModFix/>
          </a:blip>
          <a:srcRect b="0" l="2470" r="-2469" t="0"/>
          <a:stretch/>
        </p:blipFill>
        <p:spPr>
          <a:xfrm>
            <a:off x="4871250" y="2806425"/>
            <a:ext cx="3558650" cy="207497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1"/>
          <p:cNvSpPr txBox="1"/>
          <p:nvPr/>
        </p:nvSpPr>
        <p:spPr>
          <a:xfrm>
            <a:off x="1691825" y="3866625"/>
            <a:ext cx="3321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Для того чтобы получить из массива только уникальные значения следует вызвать функцию </a:t>
            </a:r>
            <a:r>
              <a:rPr lang="ru" sz="1000">
                <a:solidFill>
                  <a:srgbClr val="0071D0"/>
                </a:solidFill>
                <a:highlight>
                  <a:srgbClr val="FFFFFF"/>
                </a:highlight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array_unique()</a:t>
            </a:r>
            <a:r>
              <a:rPr lang="ru" sz="10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 Стоит отметить, что в результирующий массив войдут только первые найденные элементы: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458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Создание массива</a:t>
            </a:r>
            <a:endParaRPr/>
          </a:p>
        </p:txBody>
      </p:sp>
      <p:pic>
        <p:nvPicPr>
          <p:cNvPr id="135" name="Google Shape;135;p14"/>
          <p:cNvPicPr preferRelativeResize="0"/>
          <p:nvPr/>
        </p:nvPicPr>
        <p:blipFill rotWithShape="1">
          <a:blip r:embed="rId3">
            <a:alphaModFix/>
          </a:blip>
          <a:srcRect b="54518" l="0" r="0" t="0"/>
          <a:stretch/>
        </p:blipFill>
        <p:spPr>
          <a:xfrm>
            <a:off x="819150" y="1886927"/>
            <a:ext cx="2637500" cy="1359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4"/>
          <p:cNvPicPr preferRelativeResize="0"/>
          <p:nvPr/>
        </p:nvPicPr>
        <p:blipFill rotWithShape="1">
          <a:blip r:embed="rId3">
            <a:alphaModFix/>
          </a:blip>
          <a:srcRect b="0" l="0" r="0" t="61893"/>
          <a:stretch/>
        </p:blipFill>
        <p:spPr>
          <a:xfrm>
            <a:off x="5074925" y="1938027"/>
            <a:ext cx="2637489" cy="113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4"/>
          <p:cNvSpPr txBox="1"/>
          <p:nvPr/>
        </p:nvSpPr>
        <p:spPr>
          <a:xfrm>
            <a:off x="1011200" y="1537825"/>
            <a:ext cx="148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Первый способ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4"/>
          <p:cNvSpPr txBox="1"/>
          <p:nvPr/>
        </p:nvSpPr>
        <p:spPr>
          <a:xfrm>
            <a:off x="5295900" y="1445450"/>
            <a:ext cx="148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Второй 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способ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4"/>
          <p:cNvSpPr txBox="1"/>
          <p:nvPr/>
        </p:nvSpPr>
        <p:spPr>
          <a:xfrm>
            <a:off x="1011200" y="3431175"/>
            <a:ext cx="148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Третий 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способ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50" y="3831375"/>
            <a:ext cx="3245450" cy="670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4"/>
          <p:cNvSpPr txBox="1"/>
          <p:nvPr/>
        </p:nvSpPr>
        <p:spPr>
          <a:xfrm>
            <a:off x="4132300" y="3379450"/>
            <a:ext cx="2275500" cy="15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Ф</a:t>
            </a:r>
            <a:r>
              <a:rPr lang="ru" sz="13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ункция </a:t>
            </a:r>
            <a:r>
              <a:rPr lang="ru" sz="1050">
                <a:solidFill>
                  <a:srgbClr val="0856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array_fill($start, $size, $value)</a:t>
            </a:r>
            <a:r>
              <a:rPr lang="ru" sz="13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создаст массив с количеством </a:t>
            </a:r>
            <a:r>
              <a:rPr lang="ru" sz="1050">
                <a:solidFill>
                  <a:srgbClr val="0856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$size</a:t>
            </a:r>
            <a:r>
              <a:rPr lang="ru" sz="13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элементов со значением </a:t>
            </a:r>
            <a:r>
              <a:rPr lang="ru" sz="1050">
                <a:solidFill>
                  <a:srgbClr val="0856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$value</a:t>
            </a:r>
            <a:r>
              <a:rPr lang="ru" sz="13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начиная с индекса </a:t>
            </a:r>
            <a:r>
              <a:rPr lang="ru" sz="1050">
                <a:solidFill>
                  <a:srgbClr val="0856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$start</a:t>
            </a:r>
            <a:r>
              <a:rPr lang="ru" sz="13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 rotWithShape="1">
          <a:blip r:embed="rId5">
            <a:alphaModFix/>
          </a:blip>
          <a:srcRect b="0" l="0" r="0" t="23815"/>
          <a:stretch/>
        </p:blipFill>
        <p:spPr>
          <a:xfrm>
            <a:off x="6560200" y="3626701"/>
            <a:ext cx="1743075" cy="126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4"/>
          <p:cNvSpPr/>
          <p:nvPr/>
        </p:nvSpPr>
        <p:spPr>
          <a:xfrm>
            <a:off x="632000" y="1562825"/>
            <a:ext cx="3245400" cy="1666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4"/>
          <p:cNvSpPr/>
          <p:nvPr/>
        </p:nvSpPr>
        <p:spPr>
          <a:xfrm>
            <a:off x="4644475" y="1507075"/>
            <a:ext cx="3245400" cy="1666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4"/>
          <p:cNvSpPr/>
          <p:nvPr/>
        </p:nvSpPr>
        <p:spPr>
          <a:xfrm>
            <a:off x="632000" y="3379450"/>
            <a:ext cx="8011800" cy="144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4"/>
          <p:cNvSpPr txBox="1"/>
          <p:nvPr/>
        </p:nvSpPr>
        <p:spPr>
          <a:xfrm>
            <a:off x="6601975" y="3311375"/>
            <a:ext cx="238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Результат: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2"/>
          <p:cNvSpPr txBox="1"/>
          <p:nvPr>
            <p:ph type="title"/>
          </p:nvPr>
        </p:nvSpPr>
        <p:spPr>
          <a:xfrm>
            <a:off x="735800" y="4080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Обход массивов</a:t>
            </a:r>
            <a:endParaRPr/>
          </a:p>
        </p:txBody>
      </p:sp>
      <p:sp>
        <p:nvSpPr>
          <p:cNvPr id="295" name="Google Shape;295;p32"/>
          <p:cNvSpPr txBox="1"/>
          <p:nvPr/>
        </p:nvSpPr>
        <p:spPr>
          <a:xfrm>
            <a:off x="819150" y="1127875"/>
            <a:ext cx="4003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array_map(</a:t>
            </a:r>
            <a:r>
              <a:rPr lang="ru" sz="900">
                <a:solidFill>
                  <a:srgbClr val="0071D0"/>
                </a:solidFill>
                <a:highlight>
                  <a:srgbClr val="FFFFFF"/>
                </a:highlight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)</a:t>
            </a:r>
            <a:r>
              <a:rPr lang="ru" sz="9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позволяет обойти все элементы массива и указать функцию обратного вызова. Вы можете передать как анонимку, так и название существующей функции. В результате получите массив с преобразованными значениями:</a:t>
            </a:r>
            <a:endParaRPr/>
          </a:p>
        </p:txBody>
      </p:sp>
      <p:pic>
        <p:nvPicPr>
          <p:cNvPr id="296" name="Google Shape;29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800" y="1980275"/>
            <a:ext cx="417195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2"/>
          <p:cNvSpPr txBox="1"/>
          <p:nvPr/>
        </p:nvSpPr>
        <p:spPr>
          <a:xfrm>
            <a:off x="5425500" y="1058725"/>
            <a:ext cx="3000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Для итерационного просмотра содержимого массива служит функция foreach. С ее помощью можно просмотреть и простой (проиндексированный числами) массив, и ассоциативный, и многомерный.</a:t>
            </a:r>
            <a:endParaRPr sz="9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8" name="Google Shape;298;p32"/>
          <p:cNvSpPr txBox="1"/>
          <p:nvPr/>
        </p:nvSpPr>
        <p:spPr>
          <a:xfrm>
            <a:off x="5425500" y="1935925"/>
            <a:ext cx="3276600" cy="23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224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 b="1">
              <a:solidFill>
                <a:srgbClr val="002244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224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$фрукты = array("яблоко", "груша", "слива", "персик", "груша");</a:t>
            </a:r>
            <a:endParaRPr b="1">
              <a:solidFill>
                <a:srgbClr val="002244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224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foreach ($фрукты as $фрукт)</a:t>
            </a:r>
            <a:endParaRPr b="1">
              <a:solidFill>
                <a:srgbClr val="002244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224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 b="1">
              <a:solidFill>
                <a:srgbClr val="002244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224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echo  "$фрукт&lt;br&gt;";</a:t>
            </a:r>
            <a:endParaRPr b="1">
              <a:solidFill>
                <a:srgbClr val="002244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224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>
              <a:solidFill>
                <a:srgbClr val="002244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41300" marR="24130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b="1" lang="ru">
                <a:solidFill>
                  <a:srgbClr val="00224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b="1">
              <a:solidFill>
                <a:srgbClr val="002244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"/>
          <p:cNvSpPr txBox="1"/>
          <p:nvPr>
            <p:ph type="title"/>
          </p:nvPr>
        </p:nvSpPr>
        <p:spPr>
          <a:xfrm>
            <a:off x="760825" y="5344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Заполнение массива случайными числами</a:t>
            </a:r>
            <a:endParaRPr/>
          </a:p>
        </p:txBody>
      </p:sp>
      <p:sp>
        <p:nvSpPr>
          <p:cNvPr id="152" name="Google Shape;152;p15"/>
          <p:cNvSpPr txBox="1"/>
          <p:nvPr/>
        </p:nvSpPr>
        <p:spPr>
          <a:xfrm>
            <a:off x="641725" y="1312625"/>
            <a:ext cx="3996300" cy="377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50">
                <a:highlight>
                  <a:srgbClr val="FBFBFB"/>
                </a:highlight>
                <a:latin typeface="Courier New"/>
                <a:ea typeface="Courier New"/>
                <a:cs typeface="Courier New"/>
                <a:sym typeface="Courier New"/>
              </a:rPr>
              <a:t>rand ( [int min, int max] ) : int</a:t>
            </a:r>
            <a:endParaRPr b="1" sz="1600"/>
          </a:p>
        </p:txBody>
      </p:sp>
      <p:sp>
        <p:nvSpPr>
          <p:cNvPr id="153" name="Google Shape;153;p15"/>
          <p:cNvSpPr txBox="1"/>
          <p:nvPr/>
        </p:nvSpPr>
        <p:spPr>
          <a:xfrm>
            <a:off x="447250" y="1798775"/>
            <a:ext cx="4124700" cy="1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1905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Функция </a:t>
            </a:r>
            <a:r>
              <a:rPr b="1" lang="ru" sz="13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rand</a:t>
            </a:r>
            <a:r>
              <a:rPr lang="ru" sz="13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может генерировать случайное число </a:t>
            </a:r>
            <a:endParaRPr sz="13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1905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от минимального значения "int min",</a:t>
            </a:r>
            <a:endParaRPr sz="13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1905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до максимального значения "int max".</a:t>
            </a:r>
            <a:endParaRPr sz="13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1905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Тип возвращаемого значения : int</a:t>
            </a:r>
            <a:endParaRPr sz="13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4" name="Google Shape;154;p15"/>
          <p:cNvSpPr txBox="1"/>
          <p:nvPr/>
        </p:nvSpPr>
        <p:spPr>
          <a:xfrm>
            <a:off x="5075450" y="1489075"/>
            <a:ext cx="3500400" cy="1605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19050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ru" sz="1350">
                <a:latin typeface="Courier New"/>
                <a:ea typeface="Courier New"/>
                <a:cs typeface="Courier New"/>
                <a:sym typeface="Courier New"/>
              </a:rPr>
              <a:t>$array = array();</a:t>
            </a:r>
            <a:endParaRPr sz="13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ru" sz="1350">
                <a:highlight>
                  <a:srgbClr val="FBFBFB"/>
                </a:highlight>
                <a:latin typeface="Courier New"/>
                <a:ea typeface="Courier New"/>
                <a:cs typeface="Courier New"/>
                <a:sym typeface="Courier New"/>
              </a:rPr>
              <a:t>for ($i=0; $i &lt; 10; $i++) {</a:t>
            </a:r>
            <a:endParaRPr sz="1350">
              <a:highlight>
                <a:srgbClr val="FBFBF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19050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ru" sz="1350">
                <a:latin typeface="Courier New"/>
                <a:ea typeface="Courier New"/>
                <a:cs typeface="Courier New"/>
                <a:sym typeface="Courier New"/>
              </a:rPr>
              <a:t>$array[$i] = rand(1,500);</a:t>
            </a:r>
            <a:endParaRPr sz="1350">
              <a:latin typeface="Courier New"/>
              <a:ea typeface="Courier New"/>
              <a:cs typeface="Courier New"/>
              <a:sym typeface="Courier New"/>
            </a:endParaRPr>
          </a:p>
          <a:p>
            <a:pPr indent="19050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ru" sz="135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50">
              <a:latin typeface="Courier New"/>
              <a:ea typeface="Courier New"/>
              <a:cs typeface="Courier New"/>
              <a:sym typeface="Courier New"/>
            </a:endParaRPr>
          </a:p>
          <a:p>
            <a:pPr indent="190500" lvl="0" marL="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ru" sz="1350">
                <a:latin typeface="Courier New"/>
                <a:ea typeface="Courier New"/>
                <a:cs typeface="Courier New"/>
                <a:sym typeface="Courier New"/>
              </a:rPr>
              <a:t>print_r($array);</a:t>
            </a:r>
            <a:endParaRPr sz="135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5" name="Google Shape;155;p15"/>
          <p:cNvSpPr txBox="1"/>
          <p:nvPr/>
        </p:nvSpPr>
        <p:spPr>
          <a:xfrm>
            <a:off x="5075450" y="1088875"/>
            <a:ext cx="208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Пример 1: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5"/>
          <p:cNvSpPr txBox="1"/>
          <p:nvPr/>
        </p:nvSpPr>
        <p:spPr>
          <a:xfrm>
            <a:off x="3111325" y="3637400"/>
            <a:ext cx="208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Пример 2 (в строку):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5"/>
          <p:cNvSpPr txBox="1"/>
          <p:nvPr/>
        </p:nvSpPr>
        <p:spPr>
          <a:xfrm>
            <a:off x="5075450" y="3152425"/>
            <a:ext cx="3500400" cy="17001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19050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ru" sz="1150">
                <a:latin typeface="Courier New"/>
                <a:ea typeface="Courier New"/>
                <a:cs typeface="Courier New"/>
                <a:sym typeface="Courier New"/>
              </a:rPr>
              <a:t>$array1 = array();</a:t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ru" sz="1150">
                <a:highlight>
                  <a:srgbClr val="FBFBFB"/>
                </a:highlight>
                <a:latin typeface="Courier New"/>
                <a:ea typeface="Courier New"/>
                <a:cs typeface="Courier New"/>
                <a:sym typeface="Courier New"/>
              </a:rPr>
              <a:t>for ($i=0; $i &lt; 20; $i++) {</a:t>
            </a:r>
            <a:endParaRPr sz="1150">
              <a:highlight>
                <a:srgbClr val="FBFBF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19050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ru" sz="1150">
                <a:latin typeface="Courier New"/>
                <a:ea typeface="Courier New"/>
                <a:cs typeface="Courier New"/>
                <a:sym typeface="Courier New"/>
              </a:rPr>
              <a:t>$array1[$i] = rand(1,500);</a:t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  <a:p>
            <a:pPr indent="19050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ru" sz="115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  <a:p>
            <a:pPr indent="19050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ru" sz="1150">
                <a:latin typeface="Courier New"/>
                <a:ea typeface="Courier New"/>
                <a:cs typeface="Courier New"/>
                <a:sym typeface="Courier New"/>
              </a:rPr>
              <a:t>$result1 = implode(',',$array1 );</a:t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  <a:p>
            <a:pPr indent="190500" lvl="0" marL="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ru" sz="1150">
                <a:latin typeface="Courier New"/>
                <a:ea typeface="Courier New"/>
                <a:cs typeface="Courier New"/>
                <a:sym typeface="Courier New"/>
              </a:rPr>
              <a:t>echo $result1;</a:t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Количество элементов в массиве</a:t>
            </a:r>
            <a:endParaRPr/>
          </a:p>
        </p:txBody>
      </p:sp>
      <p:pic>
        <p:nvPicPr>
          <p:cNvPr id="163" name="Google Shape;16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1000" y="1683525"/>
            <a:ext cx="3094300" cy="163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/>
          <p:nvPr>
            <p:ph type="title"/>
          </p:nvPr>
        </p:nvSpPr>
        <p:spPr>
          <a:xfrm>
            <a:off x="819150" y="4819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Добавление элементов</a:t>
            </a:r>
            <a:endParaRPr/>
          </a:p>
        </p:txBody>
      </p:sp>
      <p:sp>
        <p:nvSpPr>
          <p:cNvPr id="169" name="Google Shape;169;p17"/>
          <p:cNvSpPr txBox="1"/>
          <p:nvPr/>
        </p:nvSpPr>
        <p:spPr>
          <a:xfrm>
            <a:off x="819150" y="1282325"/>
            <a:ext cx="75057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50">
                <a:solidFill>
                  <a:srgbClr val="0856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array_unshift($array, $value)</a:t>
            </a:r>
            <a:r>
              <a:rPr b="1" lang="ru" sz="13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" sz="13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– добавляет одно или несколько элементов в начало массива.</a:t>
            </a:r>
            <a:endParaRPr/>
          </a:p>
        </p:txBody>
      </p:sp>
      <p:pic>
        <p:nvPicPr>
          <p:cNvPr id="170" name="Google Shape;17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0225" y="2261475"/>
            <a:ext cx="3161900" cy="209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0550" y="2305925"/>
            <a:ext cx="1957000" cy="157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7"/>
          <p:cNvSpPr txBox="1"/>
          <p:nvPr/>
        </p:nvSpPr>
        <p:spPr>
          <a:xfrm>
            <a:off x="1176500" y="1905725"/>
            <a:ext cx="143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Пример: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7"/>
          <p:cNvSpPr txBox="1"/>
          <p:nvPr/>
        </p:nvSpPr>
        <p:spPr>
          <a:xfrm>
            <a:off x="5150550" y="1905725"/>
            <a:ext cx="143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Результат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"/>
          <p:cNvSpPr txBox="1"/>
          <p:nvPr>
            <p:ph type="title"/>
          </p:nvPr>
        </p:nvSpPr>
        <p:spPr>
          <a:xfrm>
            <a:off x="929375" y="4611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Добавление элементов</a:t>
            </a:r>
            <a:endParaRPr/>
          </a:p>
        </p:txBody>
      </p:sp>
      <p:sp>
        <p:nvSpPr>
          <p:cNvPr id="179" name="Google Shape;179;p18"/>
          <p:cNvSpPr txBox="1"/>
          <p:nvPr/>
        </p:nvSpPr>
        <p:spPr>
          <a:xfrm>
            <a:off x="795750" y="1195350"/>
            <a:ext cx="75525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50">
                <a:solidFill>
                  <a:srgbClr val="0856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array_push($array, $value</a:t>
            </a:r>
            <a:r>
              <a:rPr b="1" lang="ru" sz="1050">
                <a:solidFill>
                  <a:srgbClr val="0856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ru" sz="13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– добавляет значение в конец массива.</a:t>
            </a:r>
            <a:endParaRPr/>
          </a:p>
        </p:txBody>
      </p:sp>
      <p:pic>
        <p:nvPicPr>
          <p:cNvPr id="180" name="Google Shape;180;p18"/>
          <p:cNvPicPr preferRelativeResize="0"/>
          <p:nvPr/>
        </p:nvPicPr>
        <p:blipFill rotWithShape="1">
          <a:blip r:embed="rId3">
            <a:alphaModFix/>
          </a:blip>
          <a:srcRect b="45811" l="0" r="0" t="0"/>
          <a:stretch/>
        </p:blipFill>
        <p:spPr>
          <a:xfrm>
            <a:off x="929375" y="2105944"/>
            <a:ext cx="2514600" cy="249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8"/>
          <p:cNvPicPr preferRelativeResize="0"/>
          <p:nvPr/>
        </p:nvPicPr>
        <p:blipFill rotWithShape="1">
          <a:blip r:embed="rId3">
            <a:alphaModFix/>
          </a:blip>
          <a:srcRect b="0" l="0" r="0" t="63135"/>
          <a:stretch/>
        </p:blipFill>
        <p:spPr>
          <a:xfrm>
            <a:off x="4679325" y="2504467"/>
            <a:ext cx="2514600" cy="16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8"/>
          <p:cNvSpPr txBox="1"/>
          <p:nvPr/>
        </p:nvSpPr>
        <p:spPr>
          <a:xfrm>
            <a:off x="1118175" y="1891975"/>
            <a:ext cx="143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Пример: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8"/>
          <p:cNvSpPr txBox="1"/>
          <p:nvPr/>
        </p:nvSpPr>
        <p:spPr>
          <a:xfrm>
            <a:off x="4625000" y="2105950"/>
            <a:ext cx="143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Результат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 txBox="1"/>
          <p:nvPr>
            <p:ph type="title"/>
          </p:nvPr>
        </p:nvSpPr>
        <p:spPr>
          <a:xfrm>
            <a:off x="819150" y="6317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</a:t>
            </a:r>
            <a:r>
              <a:rPr lang="ru"/>
              <a:t>л</a:t>
            </a:r>
            <a:r>
              <a:rPr lang="ru"/>
              <a:t>учение/извлечение</a:t>
            </a:r>
            <a:r>
              <a:rPr lang="ru" sz="21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"/>
              <a:t>элементов из массива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9"/>
          <p:cNvSpPr txBox="1"/>
          <p:nvPr/>
        </p:nvSpPr>
        <p:spPr>
          <a:xfrm>
            <a:off x="904250" y="1586300"/>
            <a:ext cx="3000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ru" sz="1250"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/>
              </a:rPr>
              <a:t>Получить первый элемент массива</a:t>
            </a:r>
            <a:endParaRPr sz="125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0" name="Google Shape;19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2163" y="2047725"/>
            <a:ext cx="2924175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9"/>
          <p:cNvSpPr txBox="1"/>
          <p:nvPr/>
        </p:nvSpPr>
        <p:spPr>
          <a:xfrm>
            <a:off x="4851788" y="1253800"/>
            <a:ext cx="3000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ru" sz="1250"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/>
              </a:rPr>
              <a:t>Извлечь первый элемент массива</a:t>
            </a:r>
            <a:endParaRPr sz="125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2" name="Google Shape;19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73211" y="1586300"/>
            <a:ext cx="3357175" cy="187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28913" y="3556350"/>
            <a:ext cx="1736853" cy="128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"/>
          <p:cNvSpPr txBox="1"/>
          <p:nvPr>
            <p:ph type="title"/>
          </p:nvPr>
        </p:nvSpPr>
        <p:spPr>
          <a:xfrm>
            <a:off x="819150" y="6317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Получение/извлечение</a:t>
            </a:r>
            <a:r>
              <a:rPr lang="ru" sz="21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"/>
              <a:t>элементов из массива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0"/>
          <p:cNvSpPr txBox="1"/>
          <p:nvPr/>
        </p:nvSpPr>
        <p:spPr>
          <a:xfrm>
            <a:off x="819150" y="1691825"/>
            <a:ext cx="30000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ru" sz="115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Получить последний элемент массива</a:t>
            </a:r>
            <a:endParaRPr sz="115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0" name="Google Shape;2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638" y="2274100"/>
            <a:ext cx="2867025" cy="1504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0"/>
          <p:cNvSpPr txBox="1"/>
          <p:nvPr/>
        </p:nvSpPr>
        <p:spPr>
          <a:xfrm>
            <a:off x="4657363" y="1224500"/>
            <a:ext cx="30000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ru" sz="1150"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/>
              </a:rPr>
              <a:t>Извлечь последний элемент массива</a:t>
            </a:r>
            <a:endParaRPr sz="115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2" name="Google Shape;20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9799" y="1635525"/>
            <a:ext cx="3239075" cy="307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"/>
          <p:cNvSpPr txBox="1"/>
          <p:nvPr>
            <p:ph type="title"/>
          </p:nvPr>
        </p:nvSpPr>
        <p:spPr>
          <a:xfrm>
            <a:off x="819150" y="3497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Получение/извлечение</a:t>
            </a:r>
            <a:r>
              <a:rPr lang="ru" sz="21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"/>
              <a:t>элементов из массива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1"/>
          <p:cNvSpPr txBox="1"/>
          <p:nvPr/>
        </p:nvSpPr>
        <p:spPr>
          <a:xfrm>
            <a:off x="819150" y="1304325"/>
            <a:ext cx="3000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ru" sz="135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Получить часть (срез) массива</a:t>
            </a:r>
            <a:endParaRPr sz="135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9" name="Google Shape;2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628675"/>
            <a:ext cx="2657676" cy="32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1"/>
          <p:cNvSpPr txBox="1"/>
          <p:nvPr/>
        </p:nvSpPr>
        <p:spPr>
          <a:xfrm>
            <a:off x="4161475" y="1234825"/>
            <a:ext cx="43716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50">
                <a:solidFill>
                  <a:srgbClr val="0856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array_slice($array, $offset, $length)</a:t>
            </a:r>
            <a:r>
              <a:rPr lang="ru" sz="13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возвращает часть массива начиная с индекса </a:t>
            </a:r>
            <a:r>
              <a:rPr lang="ru" sz="1050">
                <a:solidFill>
                  <a:srgbClr val="0856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$offset</a:t>
            </a:r>
            <a:r>
              <a:rPr lang="ru" sz="13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длиной </a:t>
            </a:r>
            <a:r>
              <a:rPr lang="ru" sz="1050">
                <a:solidFill>
                  <a:srgbClr val="0856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$length</a:t>
            </a:r>
            <a:r>
              <a:rPr lang="ru" sz="13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3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6477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ru" sz="13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Если </a:t>
            </a:r>
            <a:r>
              <a:rPr lang="ru" sz="1050">
                <a:solidFill>
                  <a:srgbClr val="0856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$offset</a:t>
            </a:r>
            <a:r>
              <a:rPr lang="ru" sz="13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отрицательный, то отсчет начинается с конца массива.</a:t>
            </a:r>
            <a:endParaRPr sz="13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647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ru" sz="1050">
                <a:solidFill>
                  <a:srgbClr val="0856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$length</a:t>
            </a:r>
            <a:r>
              <a:rPr lang="ru" sz="13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можно не указывать, тогда функция вернет все элементы до конца массива начиная с индекса </a:t>
            </a:r>
            <a:r>
              <a:rPr lang="ru" sz="1050">
                <a:solidFill>
                  <a:srgbClr val="0856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$offset</a:t>
            </a:r>
            <a:r>
              <a:rPr lang="ru" sz="13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3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