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ru.wikipedia.org/wiki/Component_Object_Model" TargetMode="External"/><Relationship Id="rId10" Type="http://schemas.openxmlformats.org/officeDocument/2006/relationships/hyperlink" Target="https://ru.wikipedia.org/wiki/Microsoft_Windows" TargetMode="External"/><Relationship Id="rId13" Type="http://schemas.openxmlformats.org/officeDocument/2006/relationships/hyperlink" Target="https://ru.wikipedia.org/wiki/%D0%92%D1%81%D0%BF%D0%BE%D0%BC%D0%BE%D0%B3%D0%B0%D1%82%D0%B5%D0%BB%D1%8C%D0%BD%D1%8B%D0%B5_%D1%82%D0%B5%D1%85%D0%BD%D0%BE%D0%BB%D0%BE%D0%B3%D0%B8%D0%B8" TargetMode="External"/><Relationship Id="rId12" Type="http://schemas.openxmlformats.org/officeDocument/2006/relationships/hyperlink" Target="https://ru.wikipedia.org/wiki/Application_programming_interface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3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4" Type="http://schemas.openxmlformats.org/officeDocument/2006/relationships/hyperlink" Target="https://ru.wikipedia.org/wiki/SDK#cite_note-1" TargetMode="External"/><Relationship Id="rId9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15" Type="http://schemas.openxmlformats.org/officeDocument/2006/relationships/hyperlink" Target="https://en.wikipedia.org/wiki/Assistive_Technology_Service_Provider_Interface#cite_note-3" TargetMode="External"/><Relationship Id="rId14" Type="http://schemas.openxmlformats.org/officeDocument/2006/relationships/hyperlink" Target="https://en.wikipedia.org/wiki/Assistive_technologies" TargetMode="External"/><Relationship Id="rId16" Type="http://schemas.openxmlformats.org/officeDocument/2006/relationships/hyperlink" Target="https://en.wikipedia.org/wiki/GNOME_project" TargetMode="External"/><Relationship Id="rId5" Type="http://schemas.openxmlformats.org/officeDocument/2006/relationships/hyperlink" Target="https://ru.wikipedia.org/wiki/%D0%A0%D0%B0%D0%B7%D1%80%D0%B0%D0%B1%D0%BE%D1%82%D0%BA%D0%B0_%D0%BF%D1%80%D0%BE%D0%B3%D1%80%D0%B0%D0%BC%D0%BC%D0%BD%D0%BE%D0%B3%D0%BE_%D0%BE%D0%B1%D0%B5%D1%81%D0%BF%D0%B5%D1%87%D0%B5%D0%BD%D0%B8%D1%8F" TargetMode="External"/><Relationship Id="rId6" Type="http://schemas.openxmlformats.org/officeDocument/2006/relationships/hyperlink" Target="https://ru.wikipedia.org/wiki/%D0%9A%D0%BE%D0%BC%D0%BF%D0%B8%D0%BB%D1%8F%D1%82%D0%BE%D1%80" TargetMode="External"/><Relationship Id="rId7" Type="http://schemas.openxmlformats.org/officeDocument/2006/relationships/hyperlink" Target="https://ru.wikipedia.org/wiki/%D0%9E%D1%82%D0%BB%D0%B0%D0%B4%D1%87%D0%B8%D0%BA" TargetMode="External"/><Relationship Id="rId8" Type="http://schemas.openxmlformats.org/officeDocument/2006/relationships/hyperlink" Target="https://ru.wikipedia.org/wiki/%D0%9F%D1%80%D0%BE%D0%B3%D1%80%D0%B0%D0%BC%D0%BC%D0%BD%D0%B0%D1%8F_%D1%81%D1%80%D0%B5%D0%B4%D0%B0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katalon.com/index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andex.ru/video/preview/7933357930795356012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f7e8fb1e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f7e8fb1e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</a:rPr>
              <a:t>SDK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(сокращение от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i="1" lang="ru" sz="1050">
                <a:solidFill>
                  <a:srgbClr val="202122"/>
                </a:solidFill>
                <a:highlight>
                  <a:srgbClr val="FFFFFF"/>
                </a:highlight>
              </a:rPr>
              <a:t>software development kit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— переводится как «комплект для разработки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программного обеспечения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»</a:t>
            </a:r>
            <a:r>
              <a:rPr baseline="30000" lang="ru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) — это набор инструментов для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разработки программного обеспечения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в одном устанавливаемом пакете. Они облегчают создание приложений, имея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компилятор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отладчик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и иногда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программную среду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. В основном они зависят от комбинации аппаратного обеспечения и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операционной системы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</a:rPr>
              <a:t>Microsoft Active Accessibility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— компоненты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 Windows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на основе технологии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, предоставляющие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интерфейс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к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вспомогательным технологиям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</a:rPr>
              <a:t>Интерфейс поставщика услуг вспомогательных технологий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</a:rPr>
              <a:t>AT-SPI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) - это независимая от платформы платформа для обеспечения двунаправленной связи между </a:t>
            </a:r>
            <a:r>
              <a:rPr lang="ru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вспомогательными технологиями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(AT) и приложениями.</a:t>
            </a:r>
            <a:r>
              <a:rPr baseline="30000" lang="ru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Это стандарт </a:t>
            </a:r>
            <a:r>
              <a:rPr i="1" lang="ru" sz="1050">
                <a:solidFill>
                  <a:srgbClr val="202122"/>
                </a:solidFill>
                <a:highlight>
                  <a:srgbClr val="FFFFFF"/>
                </a:highlight>
              </a:rPr>
              <a:t>де-факто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для обеспечения доступности к свободным и открытым рабочим столам, таким как Linux или OpenBSD, возглавляемый </a:t>
            </a:r>
            <a:r>
              <a:rPr lang="ru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проектом GNOME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f7e8fb1e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f7e8fb1e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f7e8fb1e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f7e8fb1e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f7e8fb1e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f7e8fb1e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66666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AutoNum type="arabicPeriod"/>
            </a:pPr>
            <a:r>
              <a:rPr b="1"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Простота в использовании и понимании: </a:t>
            </a: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Потратив меньше времени на изучение того, как пользоваться инструментом, я смог начать сразу и проверить, были ли мои усилия эффективными с первой попытки.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AutoNum type="arabicPeriod"/>
            </a:pPr>
            <a:r>
              <a:rPr b="1"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Полная документация: </a:t>
            </a: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Katalon studio - довольно новый инструмент (2015), поэтому их документация не обширна, но доступный контент хорошо понятен и для людей, не связанных с технологиями. </a:t>
            </a:r>
            <a:r>
              <a:rPr lang="ru" sz="1350">
                <a:solidFill>
                  <a:srgbClr val="5959EB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Ознакомьтесь здесь</a:t>
            </a:r>
            <a:endParaRPr sz="1350">
              <a:solidFill>
                <a:srgbClr val="5959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AutoNum type="arabicPeriod"/>
            </a:pPr>
            <a:r>
              <a:rPr b="1"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Построенный на более стабильных и хорошо известных платформах тестирования: </a:t>
            </a: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Разработанный на ядре Selenium и Appium, он предлагает те же функции, которые уже известны в мире автоматизации, просто делает это лучше! Это также упрощает отладку проблем. Например, при поиске решения проблемы, а помощь не предоставляется сообществом Katalon, вы все равно можете отфильтровать результаты в сообществе Selenium или просто на языках Java / Groovy.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AutoNum type="arabicPeriod"/>
            </a:pPr>
            <a:r>
              <a:rPr b="1"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Бесплатный и с открытым исходным кодом: </a:t>
            </a:r>
            <a:endParaRPr b="1"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f7e8fb1e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f7e8fb1e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f7e8fb1e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f7e8fb1e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https://yandex.ru/video/preview/7933357930795356012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f7e8fb1e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f7e8fb1e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f7e8fb1e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f7e8fb1e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f7e8fb1e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f7e8fb1e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Тултип, от английского tooltip. Это такая короткая всплывающая подсказка, появляющаяся при наведении курсора на элемент. Или при фокусировании на элементе с помощью клавиатуры. Или при длительном разглядывании элемента, если вы в шлеме виртуальной реальности с трекингом глаз.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f7e8fb1e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f7e8fb1e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B5B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Фокус-группа — это метод исследования, при котором группа пользователей приглашается для принятия участия в тестировании пользовательского интерфейса. Как правило, пользователи, которым предлагается оценить удобство интерфейса, являются потенциальными клиентами.</a:t>
            </a:r>
            <a:endParaRPr sz="1200">
              <a:solidFill>
                <a:srgbClr val="5B5B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B5B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Проведение интервью с пользователями ведется по заранее подготовленному сценарию. Пользователю ставятся вопросы либо задачи, которые ему необходимо выполнить при работе с интерфейсом приложения. Все действия пользователя, реакция на определенные элементы интерфейса, его реплики и эмоции записываются на аудио и видео носители для дальнейшего анализа.</a:t>
            </a:r>
            <a:endParaRPr sz="1200">
              <a:solidFill>
                <a:srgbClr val="5B5B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B5B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Главная задача проведения фокус-группы заключается в увеличении показателя юзабилити сайта.</a:t>
            </a:r>
            <a:endParaRPr sz="1200">
              <a:solidFill>
                <a:srgbClr val="5B5B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f7e8fb1e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f7e8fb1e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f7e8fb1e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f7e8fb1e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f7e8fb1e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f7e8fb1e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katalon.com/index.html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xbsoftware.ru/testirovanie-po/polnij-tsykl/testirovanie-ui/fokus-grupy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UI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5131200" y="491225"/>
            <a:ext cx="3525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Accessibility метод 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474900" y="2673000"/>
            <a:ext cx="8181900" cy="20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7"/>
              <a:t>Метод управления UI через встроенные в ОС SDK технологии воздействия на элементы UI 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207"/>
              <a:t>Технологии: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207"/>
              <a:t> – Microsoft Active Accessibility (MSAA)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207"/>
              <a:t> – Assistive Technologies Service Provider Interface (AT-SPI) 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207"/>
              <a:t>Плюсы: более тесное взаимодействие с элементами UI, независимость от параметров отображения, Близкий к кодированию язык 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1207"/>
              <a:t>Минусы: не всегда есть поддержка, слабая кроссплатформенность</a:t>
            </a:r>
            <a:endParaRPr sz="1207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25" y="321870"/>
            <a:ext cx="3898675" cy="20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Гибридный подход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4415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комбинации методов для улучшения результатов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Пример: управление элементами формы через accessibility или координатный методы, анализ диаграммы через распознавание образов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847" y="433425"/>
            <a:ext cx="3007125" cy="33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501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194750"/>
            <a:ext cx="2967600" cy="3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● Windows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– Coded UI (Visual Studio)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– Ranorex Automation Tools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– Winium.Cruciatus (2GIS)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– Microsoft UI Automation (MSAA)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– AutoIt 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4738500" y="1194750"/>
            <a:ext cx="2967600" cy="3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● Android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– Espresso (Google)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– Robotium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– UI Automator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– Monkey testing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● Web </a:t>
            </a:r>
            <a:r>
              <a:rPr lang="ru"/>
              <a:t>– Selenium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● Универсальные</a:t>
            </a:r>
            <a:r>
              <a:rPr lang="ru"/>
              <a:t> – Robot Framework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51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Katalon Studio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302225"/>
            <a:ext cx="706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Katalon Studio – эффективный инструмент для автоматизации процесса тестирования веб-приложений, мобильных приложений и веб-сервисов. </a:t>
            </a:r>
            <a:endParaRPr sz="115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 требует углубленных знаний в программировании, поддерживает языки Java и Groovy.</a:t>
            </a:r>
            <a:endParaRPr sz="115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Работает с операционными системами – Windows, Mac OS и Linux – и основными браузерами. </a:t>
            </a:r>
            <a:endParaRPr sz="115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819150" y="2571750"/>
            <a:ext cx="7505700" cy="24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66666"/>
              </a:lnSpc>
              <a:spcBef>
                <a:spcPts val="2300"/>
              </a:spcBef>
              <a:spcAft>
                <a:spcPts val="0"/>
              </a:spcAft>
              <a:buSzPts val="1150"/>
              <a:buFont typeface="Roboto"/>
              <a:buAutoNum type="arabicPeriod"/>
            </a:pPr>
            <a:r>
              <a:rPr b="1" lang="ru" sz="1150">
                <a:latin typeface="Roboto"/>
                <a:ea typeface="Roboto"/>
                <a:cs typeface="Roboto"/>
                <a:sym typeface="Roboto"/>
              </a:rPr>
              <a:t>Простота в использовании и понимании</a:t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50"/>
              <a:buFont typeface="Roboto"/>
              <a:buAutoNum type="arabicPeriod"/>
            </a:pPr>
            <a:r>
              <a:rPr b="1" lang="ru" sz="1150">
                <a:latin typeface="Roboto"/>
                <a:ea typeface="Roboto"/>
                <a:cs typeface="Roboto"/>
                <a:sym typeface="Roboto"/>
              </a:rPr>
              <a:t>Полная документация: </a:t>
            </a:r>
            <a:r>
              <a:rPr lang="ru" sz="1150">
                <a:latin typeface="Roboto"/>
                <a:ea typeface="Roboto"/>
                <a:cs typeface="Roboto"/>
                <a:sym typeface="Roboto"/>
              </a:rPr>
              <a:t>Katalon studio - довольно новый инструмент (2015), поэтому их документация не обширна, но доступный контент хорошо понятен и для людей, не связанных с технологиями. </a:t>
            </a:r>
            <a:r>
              <a:rPr lang="ru" sz="1150">
                <a:solidFill>
                  <a:srgbClr val="5959EB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Ознакомьтесь здесь</a:t>
            </a:r>
            <a:endParaRPr sz="1150">
              <a:solidFill>
                <a:srgbClr val="5959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50"/>
              <a:buFont typeface="Roboto"/>
              <a:buAutoNum type="arabicPeriod"/>
            </a:pPr>
            <a:r>
              <a:rPr b="1" lang="ru" sz="1150">
                <a:latin typeface="Roboto"/>
                <a:ea typeface="Roboto"/>
                <a:cs typeface="Roboto"/>
                <a:sym typeface="Roboto"/>
              </a:rPr>
              <a:t>Построенный на более стабильных и хорошо известных платформах тестирования: </a:t>
            </a:r>
            <a:r>
              <a:rPr lang="ru" sz="1150">
                <a:latin typeface="Roboto"/>
                <a:ea typeface="Roboto"/>
                <a:cs typeface="Roboto"/>
                <a:sym typeface="Roboto"/>
              </a:rPr>
              <a:t>Разработанный на ядре Selenium и Appium, он предлагает те же функции, которые уже известны в мире автоматизации, просто делает это лучше!.</a:t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50"/>
              <a:buFont typeface="Roboto"/>
              <a:buAutoNum type="arabicPeriod"/>
            </a:pPr>
            <a:r>
              <a:rPr b="1" lang="ru" sz="1150">
                <a:latin typeface="Roboto"/>
                <a:ea typeface="Roboto"/>
                <a:cs typeface="Roboto"/>
                <a:sym typeface="Roboto"/>
              </a:rPr>
              <a:t>Бесплатный и с открытым исходным кодом: </a:t>
            </a:r>
            <a:endParaRPr b="1" sz="115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900" y="310138"/>
            <a:ext cx="16192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59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тестирования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88425"/>
            <a:ext cx="5592300" cy="28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Пользовательский</a:t>
            </a:r>
            <a:r>
              <a:rPr b="1" lang="ru" sz="1400"/>
              <a:t> интерфейс (UI) - </a:t>
            </a:r>
            <a:r>
              <a:rPr lang="ru" sz="1400"/>
              <a:t>представляет собой совокупность средств и методов, при помощи которых пользователь </a:t>
            </a:r>
            <a:r>
              <a:rPr lang="ru" sz="1400"/>
              <a:t>взаимодействует с различными машинами, устройствами и аппаратурой.</a:t>
            </a:r>
            <a:r>
              <a:rPr lang="ru" sz="1400"/>
              <a:t>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/>
              <a:t>Графический интерфейс пользователя (Graphical user interface, GUI)</a:t>
            </a:r>
            <a:r>
              <a:rPr lang="ru" sz="1400"/>
              <a:t> - разновидность интерфейса обеспечивающее взаимодействие через графические элементы (меню, кнопки, значки, списки и т. п.).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/>
              <a:t>Варианты реализации GUI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– интерфейс настольного приложения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 – мобильный интерфейс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– веб интерфейс</a:t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250" y="398775"/>
            <a:ext cx="913225" cy="10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250" y="3341800"/>
            <a:ext cx="2915149" cy="15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650" y="398775"/>
            <a:ext cx="1438500" cy="29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тестирования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707675"/>
            <a:ext cx="75057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Обеспечение качественного взаимодействия с пользователем: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– Выявление ошибок функциональности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– Выявление необработанных исключений при взаимодействии с интерфейсом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– Выявление потери или искажения данных, передаваемых через элементы интерфейса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– Выявление ошибки в интерфейсе (несоответствие проектной документации, отсутствие элементов интерфейса)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тестирования UI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728125"/>
            <a:ext cx="75057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AutoNum type="arabicPeriod"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Тестирование на соответствие стандартам графических интерфейсов.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AutoNum type="arabicPeriod"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Тестирование с различными разрешениями экрана.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AutoNum type="arabicPeriod"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Тестирование кроссбраузерности или совместимости с разными интернет браузерами и их версиями.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AutoNum type="arabicPeriod"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Тестирование локализованных версий: точность перевода (мультиязычность, мультивалютность), проверка длины названий элементов интерфейса и т.д..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AutoNum type="arabicPeriod"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Тестирование графического интерфейса пользователя на целевых устройствах (смартфоны, кпп, планшеты).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706675" y="44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проверки при тестировании UI: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175950"/>
            <a:ext cx="75057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Расположение, размер, цвет, ширина, длина элементов; возможность ввода букв или цифр.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Реализуется ли функционал приложения с помощью графических элементов.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размещение всех сообщений об ошибках, уведомленией (а также шрифт, цвет, размер, расположение и орфография текста).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Читабелен ли использованный шрифт.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Переходит ли курсор из текстового в поинтер при наведении на активные элементы, выделяются ли выбранные элементы.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Выравнивание текста и форм.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Качество изображений.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Проверить расположение и отображение всех элементов при различных разрешениях экрана, а также при изменении размера окна браузера (проверить, появляется ли скролл).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Проверить текст на орфографические, пунктуационные ошибки.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Появляются ли тултипы (если есть необходимость).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Унификация дизайна (цвета, шрифты, текст сообщений, названия кнопок и т.д.).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 к тестированию UI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9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5B5B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ручное тестирование, позволяющее сверить UI приложение на соответствие макетам дизайна и прототипа;</a:t>
            </a:r>
            <a:endParaRPr sz="1600">
              <a:solidFill>
                <a:srgbClr val="5B5B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5B5B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автоматизированное тестирование после каждой сборки продукта для выявления ошибок интерфейса и регрессионных багов;</a:t>
            </a:r>
            <a:endParaRPr sz="1600">
              <a:solidFill>
                <a:srgbClr val="5B5B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5B5B5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проведение фокус-групп</a:t>
            </a:r>
            <a:r>
              <a:rPr lang="ru" sz="1600">
                <a:solidFill>
                  <a:srgbClr val="5B5B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5B5B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Автоматизация тестирования UI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Координатный метод</a:t>
            </a:r>
            <a:r>
              <a:rPr lang="ru"/>
              <a:t> click(120,70) type_keys("Hello world")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Распознавание образов</a:t>
            </a:r>
            <a:r>
              <a:rPr lang="ru"/>
              <a:t> find("OK_button.png").click()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Подход, использующий механизмы реализации специальных возможностей (accessibility) и особенности реализации некоторых GUI </a:t>
            </a:r>
            <a:r>
              <a:rPr b="1" lang="ru"/>
              <a:t>фреймворков</a:t>
            </a:r>
            <a:r>
              <a:rPr lang="ru"/>
              <a:t> dlg.ColorComboBox.select("Green")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Гибридный метод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339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Координатный метод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941625"/>
            <a:ext cx="7797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Каждый элемент графического интерфейса пользователя ищется по координатам, заданным относительно окна или экрана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Плюсы: Быстрая разработка тестов, Простота поиска элементов при неизменности условий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Минусы: Крайне дорогая поддержка тестов, Зависимость тестов от настроек платформы (разрешение, шрифты, DPI, ...), Невозможность отслеживания состояний объекта (активна кнопка или нет, установлен флажок у checkbox’a или не установлен, и т.д.)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50" y="2084225"/>
            <a:ext cx="4545750" cy="28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349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Распознавание образов 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74625" y="957975"/>
            <a:ext cx="20250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поиска элементов UI с использованием распознавания образов и (или) сравнение с образцом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Плюсы:  Быстрая разработка тестов,  Простота поиска элементов при неизменности условий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Минусы: Крайне дорогая поддержка тестов, Зависимость тестов от настроек платформы (разрешение, шрифты, DPI, ...), Низкая «интеллектуальность» тестов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524" y="1016600"/>
            <a:ext cx="6184450" cy="37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