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infostart.ru/1c/articles/1545930/" TargetMode="External"/><Relationship Id="rId3" Type="http://schemas.openxmlformats.org/officeDocument/2006/relationships/hyperlink" Target="https://bookflow.ru/nagruzochnoe-testirovanie-s-pomoshhyu-postman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DB2SER51mcU&amp;t=478s" TargetMode="External"/><Relationship Id="rId3" Type="http://schemas.openxmlformats.org/officeDocument/2006/relationships/hyperlink" Target="https://skillbox.ru/media/code/chto-takoe-http-i-zachem-on-nuzhen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itnan.ru/post.php?c=1&amp;p=351250" TargetMode="External"/><Relationship Id="rId3" Type="http://schemas.openxmlformats.org/officeDocument/2006/relationships/hyperlink" Target="https://infostart.ru/1c/articles/1545930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rMdapWJ47lY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hercher.tech/postman/postman-scripts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67fae036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67fae036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67fae036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67fae036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67fae036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67fae036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https://infostart.ru/1c/articles/1545930/</a:t>
            </a:r>
            <a:r>
              <a:rPr lang="ru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Нагрузочное тестирование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https://bookflow.ru/nagruzochnoe-testirovanie-s-pomoshhyu-postman/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1e280f40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1e280f40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Как это работает?</a:t>
            </a:r>
            <a:r>
              <a:rPr lang="ru" sz="11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Представьте, что вы сидите в ресторане, выбираете блюдо в меню. Подходит официант, и вы делаете заказ. Официант передаёт ваш заказ на кухню, там происходит магия, и через некоторое время перед вами появляется готовое блюдо. API работает по такому же принципу — принимает ваш запрос, передаёт информацию системе, обрабатывает её и возвращает ответ.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1e280f40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1e280f40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1e280f40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1e280f40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2"/>
              </a:rPr>
              <a:t>https://www.youtube.com/watch?v=DB2SER51mcU&amp;t=478s</a:t>
            </a:r>
            <a:r>
              <a:rPr lang="ru" sz="11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150">
              <a:solidFill>
                <a:srgbClr val="2C2D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Чтобы программам общаться между собой, их API нужно построить по единому стандарту. Одним из них является REST — стандарт архитектуры взаимодействия приложений и сайтов, использующий протокол HTTP. Особенность REST в том, что сервер не запоминает состояние пользователя между запросами. Иными словами, идентификация пользователя (авторизационный токен) и все параметры выполнения операции передаются в каждом запросе. Этот подход настолько прост и удобен, что почти вытеснил все другие.</a:t>
            </a:r>
            <a:endParaRPr sz="1150">
              <a:solidFill>
                <a:srgbClr val="2C2D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chemeClr val="dk1"/>
                </a:solidFill>
                <a:highlight>
                  <a:srgbClr val="FFFFFF"/>
                </a:highlight>
              </a:rPr>
              <a:t>Для чего используют REST API</a:t>
            </a:r>
            <a:endParaRPr b="1"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Архитектурный стиль REST — самый распространённый подход к проектированию API. Вот в каких случаях его применяют: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28600" lvl="0" marL="673100" marR="254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пропускная способность соединения с сервером ограничена;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28600" lvl="0" marL="673100" marR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нужно соединить мобильные приложения с серверными;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28600" lvl="0" marL="673100" marR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проект разбит на микросервисы;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28600" lvl="0" marL="673100" marR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сервис предоставляет свои возможности другим разработчикам;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28600" lvl="0" marL="673100" marR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используется AJAX;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28600" lvl="0" marL="673100" marR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известно, что систему нужно будет масштабировать.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dk1"/>
                </a:solidFill>
                <a:highlight>
                  <a:srgbClr val="FFFFFF"/>
                </a:highlight>
              </a:rPr>
              <a:t>Методы REST API</a:t>
            </a:r>
            <a:endParaRPr b="1"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Так как REST — архитектурный подход, а не протокол, в нём не заложено никаких конкретных методов. Но чаще всего его применяют вместе со стандартом HTTP, в котором заложены собственные методы.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Если кратко, то в HTTP прописан набор действий, который можно описать аббревиатурой CRUD: create — «создать», read — «прочитать», update — «обновить», delete — «удалить».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Для каждого такого действия существуют один или несколько глаголов — это и есть методы. Например, GET для чтения, а PUT и PATCH — для разных видов обновления. Глагол-метод применяется к URL-адресу нужного ресурса, который в «предложении» выполняет роль существительного.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Подробнее о работе протокола HTTP и его методов вы можете прочесть в </a:t>
            </a:r>
            <a:r>
              <a:rPr lang="ru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нашей статье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C2D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C2D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00">
                <a:solidFill>
                  <a:schemeClr val="dk1"/>
                </a:solidFill>
                <a:highlight>
                  <a:srgbClr val="FFFFFF"/>
                </a:highlight>
              </a:rPr>
              <a:t>Клиент-серверная модель</a:t>
            </a:r>
            <a:endParaRPr b="1"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Это требование отделяет друг от друга два понятия: клиент и сервер.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Сервер — программа, в которой хранятся и обрабатываются ресурсы. Сервер может располагаться на одном или нескольких компьютерах; но даже в одном компьютере может быть несколько виртуальных серверов. Допустим, изначально HTML-код этой статьи хранился где-то на серверах Skillbox.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Клиент — программа, которая запрашивает у сервера доступ к ресурсам. Для этого она использует API. Когда ваш браузер запрашивает у сервера Skillbox эту веб-страницу, он выступает в роли клиента.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Получается структура, при которой клиент направляет к серверу запрос, а в ответ получает ресурсы. Такое разделение позволяет создавать клиент и сервер независимо друг от друга, что ускоряет и упрощает разработку.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Представим, что вы делаете сервис для учёта деловых переписок. Сами переписки хранятся на сервере, а доступ к ним можно получить из мобильного приложения. Оно не будет хранить никаких данных — только отправлять запросы на сервер, получать ответы и отображать их на экране смартфона.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Если вы когда-нибудь захотите полностью изменить логику работы сервера, то это никак не отразится на мобильном приложении. До тех пор, пока они понимают запросы и ответы друг друга, конечно.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А чтобы дать доступ к сервису из десктопного приложения и личного сайта, достаточно написать два новых клиента — а на сервере ничего менять не надо. Такая вот гибкость.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00">
                <a:solidFill>
                  <a:schemeClr val="dk1"/>
                </a:solidFill>
                <a:highlight>
                  <a:srgbClr val="FFFFFF"/>
                </a:highlight>
              </a:rPr>
              <a:t>Отсутствие состояния</a:t>
            </a:r>
            <a:endParaRPr b="1"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Второй принцип настолько важен, что даже отражён в названии архитектурного стиля — Representational State Transfer. Это значит, что на сервере не хранится никаких данных о прошлых взаимодействиях с клиентом — каждый запрос должен содержать всю информацию для его обработки.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Например, кто-то запросил последнее сообщение от ООО «Рога и копыта». В этом запросе содержится вся информация, которая нужна серверу, чтобы дать корректный ответ.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Если клиент потом хочет получить предпоследнее сообщение, то он не может просто сказать: «Дай мне соседний ресурс» — ему нужно заново составить полный запрос по всем правилам.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Это снижает нагрузку на сервер, что особенно полезно, если к нему подключено одновременно много клиентов. Не нужно хранить дополнительную информацию о прошлых обращениях каждого из них. Достаточно обработать каждый запрос в отдельности.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highlight>
                  <a:srgbClr val="FEF5E0"/>
                </a:highlight>
              </a:rPr>
              <a:t>Даже если какой-то из предыдущих запросов потеряется, это не сломает логику взаимодействия клиента и сервера, потому что каждый запрос самодостаточен.</a:t>
            </a:r>
            <a:endParaRPr sz="1300">
              <a:solidFill>
                <a:schemeClr val="dk1"/>
              </a:solidFill>
              <a:highlight>
                <a:srgbClr val="FEF5E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00">
                <a:solidFill>
                  <a:schemeClr val="dk1"/>
                </a:solidFill>
                <a:highlight>
                  <a:srgbClr val="FFFFFF"/>
                </a:highlight>
              </a:rPr>
              <a:t>Кэширование</a:t>
            </a:r>
            <a:endParaRPr b="1"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Иногда клиент запрашивает с сервера одни и те же данные по несколько раз — например, вы постоянно обращаетесь к какому-нибудь важному письму в сервисе для учёта деловых переписок.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Если при каждом таком запросе сервер будет с нуля собирать нужные данные и отправлять их клиенту, нагрузка на систему повысится — особенно когда таких повторов много. Решением проблемы в REST API стало кэширование, то есть сохранение части данных у клиента или на промежуточных серверах.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Однако тут тоже важно подойти к делу без излишнего фанатизма и не кэшировать всю информацию подряд. Во-первых, для этого потребовались бы слишком большие объёмы памяти. Во-вторых, какие-то данные (скажем, количество исходящих писем) со временем могут устаревать — зачем же держать этот неактуальный хлам в кэше? Именно поэтому в каждом ответе сервера на запрос есть пометка о том, можно ли его кэшировать.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00">
                <a:solidFill>
                  <a:schemeClr val="dk1"/>
                </a:solidFill>
                <a:highlight>
                  <a:srgbClr val="FFFFFF"/>
                </a:highlight>
              </a:rPr>
              <a:t>Единообразие интерфейса</a:t>
            </a:r>
            <a:endParaRPr b="1"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Должен быть единый способ обращения к каждому ресурсу. Например, мы хотим добавить в наш сервис новую функциональность для просмотра данных о денежных переводах. Понятно, что логика интерфейса для обращения к ним должна быть такой же, как и для всего, что было в сервисе раньше.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Файлы обычно передаются клиенту не в том виде, в котором хранятся на сервере. В вебе их часто преобразуют в JSON или XML и только потом отправляют клиенту. Ответ на запросы к новому ресурсу должен приходить в том же формате, что и к старым, и сразу же содержать дополнительную информацию: что разрешается делать с ресурсом, можно ли его изменять и удалять на сервере и так далее.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Для реализации единообразного интерфейса в REST API используется принцип HATEOAS (Hypermedia as the Engine of Application State).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00">
                <a:solidFill>
                  <a:schemeClr val="dk1"/>
                </a:solidFill>
                <a:highlight>
                  <a:srgbClr val="FFFFFF"/>
                </a:highlight>
              </a:rPr>
              <a:t>Многоуровневая система</a:t>
            </a:r>
            <a:endParaRPr b="1"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До сих пор мы рассматривали сервер как единую сущность. Но его структура куда сложнее. Между ним и клиентом есть несколько промежуточных узлов, выполняющих вспомогательные функции, — прокси-серверы.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Они используются для кэширования, обеспечения безопасности, дополнительной обработки данных. Если основных серверов несколько, то дополнительные серверы-балансировщики могут распределять нагрузку между ними и решать, в какой из них направлять запрос: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Никто из участников цепочки не знает всего пути, который проходит запрос, — только своих «соседей» справа и слева. Ни клиент, ни один из прокси-серверов не знает, к кому он обращается — к основному сервису или к другому прокси. В REST API это работает в обе стороны: никакие серверы (ни основные, ни прокси) не знают, кому отправляют ответ и уходит ли он куда-то дальше.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00">
                <a:solidFill>
                  <a:schemeClr val="dk1"/>
                </a:solidFill>
                <a:highlight>
                  <a:srgbClr val="FFFFFF"/>
                </a:highlight>
              </a:rPr>
              <a:t>Код по требованию (необязательно)</a:t>
            </a:r>
            <a:endParaRPr b="1"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Этот принцип означает, что сервер в ответ на запрос может отправить исходный код, который выполняется уже на стороне клиента. Благодаря этому можно передавать целые сценарии. Например, динамические элементы пользовательского интерфейса, написанные на JavaScript.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В REST API требование необязательно, потому что не всем сайтам и сервисам нужно умение работать с готовыми скриптами.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C2D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1e280f40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1e280f40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Тестирование API относится к интеграционному тестированию, а значит в ходе него можно отловить ошибки взаимодействия между модулями системы или между системами.</a:t>
            </a:r>
            <a:endParaRPr sz="1150">
              <a:solidFill>
                <a:srgbClr val="2C2D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2"/>
              </a:rPr>
              <a:t>https://itnan.ru/post.php?c=1&amp;p=351250</a:t>
            </a:r>
            <a:r>
              <a:rPr lang="ru" sz="11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150">
              <a:solidFill>
                <a:srgbClr val="2C2D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https://infostart.ru/1c/articles/1545930/</a:t>
            </a:r>
            <a:r>
              <a:rPr lang="ru" sz="11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Примеры сценариев</a:t>
            </a:r>
            <a:endParaRPr sz="1150">
              <a:solidFill>
                <a:srgbClr val="2C2D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1e280f402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1e280f402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4A5153"/>
                </a:solidFill>
                <a:highlight>
                  <a:srgbClr val="FFFFFF"/>
                </a:highlight>
              </a:rPr>
              <a:t>Главные понятия, которыми оперирует Postman это Collection (коллекция) на верхнем уровне, и Request (запрос) на нижнем. Вся работа начинается с коллекции и сводится к описанию вашего API с помощью запросов. Давайте рассмотрим подробнее всё по порядку.</a:t>
            </a:r>
            <a:endParaRPr sz="1200">
              <a:solidFill>
                <a:srgbClr val="4A515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444444"/>
                </a:solidFill>
                <a:highlight>
                  <a:srgbClr val="FFFFFF"/>
                </a:highlight>
              </a:rPr>
              <a:t>Collection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4A5153"/>
                </a:solidFill>
                <a:highlight>
                  <a:srgbClr val="FFFFFF"/>
                </a:highlight>
              </a:rPr>
              <a:t>Коллекция — отправная точка для нового API. Можно рассматривать коллекцию, как файл проекта. Коллекция объединяет в себе все связанные запросы. Обычно API описывается в одной коллекции, но если вы желаете, то нет никаких ограничений сделать по-другому. Коллекция может иметь свои скрипты и переменные, которые мы рассмотрим позже.</a:t>
            </a:r>
            <a:endParaRPr sz="1200">
              <a:solidFill>
                <a:srgbClr val="4A515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444444"/>
                </a:solidFill>
                <a:highlight>
                  <a:srgbClr val="FFFFFF"/>
                </a:highlight>
              </a:rPr>
              <a:t>Folder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4A5153"/>
                </a:solidFill>
                <a:highlight>
                  <a:srgbClr val="FFFFFF"/>
                </a:highlight>
              </a:rPr>
              <a:t>Папка — используется для объединения запросов в одну группу внутри коллекции. К примеру, вы можете создать папку для первой версии своего API — "v1", а внутри сгруппировать запросы по смыслу выполняемых действий — "Order &amp; Checkout", "User profile" и т. п. Всё ограничивается лишь вашей фантазией и потребностями. Папка, как и коллекция может иметь свои скрипты, но не переменные.</a:t>
            </a:r>
            <a:endParaRPr sz="1200">
              <a:solidFill>
                <a:srgbClr val="4A515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444444"/>
                </a:solidFill>
                <a:highlight>
                  <a:srgbClr val="FFFFFF"/>
                </a:highlight>
              </a:rPr>
              <a:t>Request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4A5153"/>
                </a:solidFill>
                <a:highlight>
                  <a:srgbClr val="FFFFFF"/>
                </a:highlight>
              </a:rPr>
              <a:t>Запрос — основная составляющая коллекции, то ради чего все и затевалось. Запрос создается в конструкторе. Конструктор запросов это главное пространство, с которым вам придётся работать. Postman умеет выполнять запросы с помощью всех стандартных HTTP методов, все параметры запроса под вашим контролем. Вы с лёгкостью можете поменять или добавить необходимые вам заголовки, cookie, и тело запроса. У запроса есть свои скрипты. Обратите внимание на вкладки "Pre-request Script" и "Tests" среди параметров запроса. Они позволяют добавить скрипты перед выполнением запроса и после. Именно эти две возможности делают Postman мощным инструментом помогающим при разработке и тестировании.</a:t>
            </a:r>
            <a:endParaRPr sz="1200">
              <a:solidFill>
                <a:srgbClr val="4A515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1e280f402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1e280f402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https://www.youtube.com/watch?v=rMdapWJ47lY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67fae03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67fae03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https://chercher.tech/postman/postman-scripts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67fae036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67fae036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Этот код использует библиотеку </a:t>
            </a:r>
            <a:r>
              <a:rPr lang="ru" sz="95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pm</a:t>
            </a:r>
            <a:r>
              <a:rPr lang="ru" sz="10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для запуска </a:t>
            </a:r>
            <a:r>
              <a:rPr lang="ru" sz="95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test </a:t>
            </a:r>
            <a:r>
              <a:rPr lang="ru" sz="10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метода. Текстовая строка появится в выводе теста. Функция внутри теста представляет собой утверждение.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Тестирование API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819150" y="432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ответов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470575" y="971425"/>
            <a:ext cx="8334900" cy="39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Обработка ответов означает тестирование и анализ ответа, полученного от сервера. Существуют тестовые скрипты, которые написаны или фрагменты кода могут быть использованы для анализа ответа:</a:t>
            </a:r>
            <a:endParaRPr sz="105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75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Status code: Code is 200 (</a:t>
            </a:r>
            <a:r>
              <a:rPr b="1" lang="ru" sz="165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Проверка кода состояния HTTP)</a:t>
            </a:r>
            <a:endParaRPr b="1" sz="165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5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Response body: Contains string (Проверка, содержит ли тело ответа строку)</a:t>
            </a:r>
            <a:endParaRPr b="1" sz="165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5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Response body: JSON value check (Проверка значения JSON)</a:t>
            </a:r>
            <a:endParaRPr b="1" sz="165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5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Response body: Is equal to a string (Проверка равно ли тело ответа строке)</a:t>
            </a:r>
            <a:endParaRPr b="1" sz="165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5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Response headers: Content-Type header check (Проверка присутствует ли заголовок типа содержимого в ответе)</a:t>
            </a:r>
            <a:endParaRPr b="1" sz="165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65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Response time is less than 200 ms (Проверка составляет ли время ответа менее 200 мс)</a:t>
            </a:r>
            <a:endParaRPr b="1" sz="165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819150" y="480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Например, необходимо сделать поиск по имени в ответе:</a:t>
            </a:r>
            <a:endParaRPr/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1519249"/>
            <a:ext cx="3645144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7225" y="2096800"/>
            <a:ext cx="5489925" cy="196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1300" y="3502025"/>
            <a:ext cx="352425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</a:t>
            </a:r>
            <a:r>
              <a:rPr lang="ru"/>
              <a:t>ожно проверить наличие определенных значений в теле ответа:</a:t>
            </a:r>
            <a:endParaRPr/>
          </a:p>
        </p:txBody>
      </p:sp>
      <p:sp>
        <p:nvSpPr>
          <p:cNvPr id="202" name="Google Shape;202;p24"/>
          <p:cNvSpPr txBox="1"/>
          <p:nvPr/>
        </p:nvSpPr>
        <p:spPr>
          <a:xfrm>
            <a:off x="819150" y="2117700"/>
            <a:ext cx="75057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pm.test(</a:t>
            </a:r>
            <a:r>
              <a:rPr lang="ru" sz="1700">
                <a:solidFill>
                  <a:srgbClr val="C41A16"/>
                </a:solidFill>
                <a:latin typeface="Courier New"/>
                <a:ea typeface="Courier New"/>
                <a:cs typeface="Courier New"/>
                <a:sym typeface="Courier New"/>
              </a:rPr>
              <a:t>"Person is Jane"</a:t>
            </a:r>
            <a:r>
              <a:rPr lang="ru" sz="1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() =&gt; {</a:t>
            </a:r>
            <a:endParaRPr sz="17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700">
                <a:solidFill>
                  <a:srgbClr val="AA0D91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responseJson = pm.response.json();</a:t>
            </a:r>
            <a:endParaRPr sz="17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pm.expect(responseJson.name).to.eql(</a:t>
            </a:r>
            <a:r>
              <a:rPr lang="ru" sz="1700">
                <a:solidFill>
                  <a:srgbClr val="C41A16"/>
                </a:solidFill>
                <a:latin typeface="Courier New"/>
                <a:ea typeface="Courier New"/>
                <a:cs typeface="Courier New"/>
                <a:sym typeface="Courier New"/>
              </a:rPr>
              <a:t>"Jane"</a:t>
            </a:r>
            <a:r>
              <a:rPr lang="ru" sz="1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pm.expect(responseJson.age).to.eql(</a:t>
            </a:r>
            <a:r>
              <a:rPr lang="ru" sz="1700">
                <a:solidFill>
                  <a:srgbClr val="1C00CF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ru" sz="1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API (Application Programming Interface) - это программный интерфейс приложения, с помощью которого одна программа может взаимодействовать с другой.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3098375"/>
            <a:ext cx="7505700" cy="13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API позволяет слать информацию напрямую из одной программы в другую, минуя интерфейс взаимодействия с пользователем.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Виды API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600"/>
              <a:t>Внутренний </a:t>
            </a:r>
            <a:r>
              <a:rPr lang="ru" sz="14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— когда программные компоненты связаны между собой и используются внутри системы. </a:t>
            </a:r>
            <a:endParaRPr sz="1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600"/>
              <a:t>Внешний (публичный) - </a:t>
            </a:r>
            <a:r>
              <a:rPr lang="ru" sz="14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таком случае он позволяет внешним пользователям или другим программам получать информацию, которую можно интегрировать в свои приложения.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549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Стандарт REST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504050"/>
            <a:ext cx="75057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REST — стандарт архитектуры взаимодействия приложений и сайтов, использующий протокол HTTP</a:t>
            </a:r>
            <a:endParaRPr sz="1750">
              <a:solidFill>
                <a:srgbClr val="2C2D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2C2D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Всего в REST есть шесть требований к проектированию API. Пять из них обязательные, одно — опциональное:</a:t>
            </a:r>
            <a:endParaRPr sz="1750">
              <a:solidFill>
                <a:srgbClr val="2C2D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673100" marR="254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ru" sz="17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Клиент-серверная модель (client-server model).</a:t>
            </a:r>
            <a:endParaRPr sz="1750">
              <a:solidFill>
                <a:srgbClr val="2C2D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673100" marR="254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ru" sz="17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Отсутствие состояния (statelessness).</a:t>
            </a:r>
            <a:endParaRPr sz="1750">
              <a:solidFill>
                <a:srgbClr val="2C2D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673100" marR="254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ru" sz="17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Кэширование (cacheability).</a:t>
            </a:r>
            <a:endParaRPr sz="1750">
              <a:solidFill>
                <a:srgbClr val="2C2D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673100" marR="254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ru" sz="17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Единообразие интерфейса (uniform interface).</a:t>
            </a:r>
            <a:endParaRPr sz="1750">
              <a:solidFill>
                <a:srgbClr val="2C2D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673100" marR="254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ru" sz="17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Многоуровневая система (layered system).</a:t>
            </a:r>
            <a:endParaRPr sz="1750">
              <a:solidFill>
                <a:srgbClr val="2C2D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673100" marR="254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ru" sz="17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Код по требованию (code on demand) — необязательно.</a:t>
            </a:r>
            <a:endParaRPr sz="1750">
              <a:solidFill>
                <a:srgbClr val="2C2D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424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тестировать API?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725625" y="1086725"/>
            <a:ext cx="75057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Тестирование API проводят, основываясь на бизнес-логике программного продукта.</a:t>
            </a:r>
            <a:endParaRPr sz="1700"/>
          </a:p>
        </p:txBody>
      </p:sp>
      <p:sp>
        <p:nvSpPr>
          <p:cNvPr id="154" name="Google Shape;154;p17"/>
          <p:cNvSpPr txBox="1"/>
          <p:nvPr/>
        </p:nvSpPr>
        <p:spPr>
          <a:xfrm>
            <a:off x="441600" y="1807925"/>
            <a:ext cx="8260800" cy="3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Для тестирования используют специальные инструменты, где можно отправить входные данные в запросе и проверить точность выходных данных. Одним из таких инструментов как раз и является Postman. Вот что он умеет:</a:t>
            </a:r>
            <a:endParaRPr sz="1350">
              <a:solidFill>
                <a:srgbClr val="2C2D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56521"/>
              </a:lnSpc>
              <a:spcBef>
                <a:spcPts val="1200"/>
              </a:spcBef>
              <a:spcAft>
                <a:spcPts val="0"/>
              </a:spcAft>
              <a:buClr>
                <a:srgbClr val="2C2D30"/>
              </a:buClr>
              <a:buSzPts val="1350"/>
              <a:buFont typeface="Roboto"/>
              <a:buChar char="●"/>
            </a:pPr>
            <a:r>
              <a:rPr lang="ru" sz="13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Составлять и отправлять запросы;</a:t>
            </a:r>
            <a:endParaRPr sz="1350">
              <a:solidFill>
                <a:srgbClr val="2C2D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350"/>
              <a:buFont typeface="Roboto"/>
              <a:buChar char="●"/>
            </a:pPr>
            <a:r>
              <a:rPr lang="ru" sz="13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Сохранять запросы в папки и коллекции;</a:t>
            </a:r>
            <a:endParaRPr sz="1350">
              <a:solidFill>
                <a:srgbClr val="2C2D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350"/>
              <a:buFont typeface="Roboto"/>
              <a:buChar char="●"/>
            </a:pPr>
            <a:r>
              <a:rPr lang="ru" sz="13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Параметризовать запросы;</a:t>
            </a:r>
            <a:endParaRPr sz="1350">
              <a:solidFill>
                <a:srgbClr val="2C2D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350"/>
              <a:buFont typeface="Roboto"/>
              <a:buChar char="●"/>
            </a:pPr>
            <a:r>
              <a:rPr lang="ru" sz="13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Добавлять к вызову API контрольные точки;</a:t>
            </a:r>
            <a:endParaRPr sz="1350">
              <a:solidFill>
                <a:srgbClr val="2C2D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350"/>
              <a:buFont typeface="Roboto"/>
              <a:buChar char="●"/>
            </a:pPr>
            <a:r>
              <a:rPr lang="ru" sz="13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Создавать разные окружения для одних и тех же запросов;</a:t>
            </a:r>
            <a:endParaRPr sz="1350">
              <a:solidFill>
                <a:srgbClr val="2C2D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350"/>
              <a:buFont typeface="Roboto"/>
              <a:buChar char="●"/>
            </a:pPr>
            <a:r>
              <a:rPr lang="ru" sz="13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Запускать коллекции с помощью Collection Runner и использовать их как автоматизированные тесты.</a:t>
            </a:r>
            <a:endParaRPr sz="1350">
              <a:solidFill>
                <a:srgbClr val="2C2D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50" y="342900"/>
            <a:ext cx="7882726" cy="45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8"/>
          <p:cNvSpPr txBox="1"/>
          <p:nvPr/>
        </p:nvSpPr>
        <p:spPr>
          <a:xfrm>
            <a:off x="3996575" y="4209400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150">
                <a:solidFill>
                  <a:srgbClr val="4A5153"/>
                </a:solidFill>
                <a:highlight>
                  <a:srgbClr val="FFFFFF"/>
                </a:highlight>
              </a:rPr>
              <a:t>1 — коллекция, 2 — папка, 3 — запрос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354625"/>
            <a:ext cx="8104900" cy="38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9"/>
          <p:cNvSpPr txBox="1"/>
          <p:nvPr/>
        </p:nvSpPr>
        <p:spPr>
          <a:xfrm>
            <a:off x="642900" y="4438725"/>
            <a:ext cx="78582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150">
                <a:solidFill>
                  <a:srgbClr val="4A5153"/>
                </a:solidFill>
                <a:highlight>
                  <a:srgbClr val="FFFFFF"/>
                </a:highlight>
              </a:rPr>
              <a:t>1 — вкладки с запросами, 2 — URL и метод, 3 — параметры запроса, 4 — параметры ответа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321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Сниппеты в Postman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19150" y="10064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Сниппеты - это небольшие скрипты, используемые в Postman, которые используются для проверки API. Это предварительно разработанные скрипты, которые можно использовать напрямую. </a:t>
            </a:r>
            <a:endParaRPr sz="1600"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50" y="2147905"/>
            <a:ext cx="8028500" cy="26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348750" y="204200"/>
            <a:ext cx="8446500" cy="45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5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 an Environment Variable (Установка переменной среды)</a:t>
            </a:r>
            <a:endParaRPr b="1" sz="175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D63384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pm.environment.set("variable_key", "variable_value");</a:t>
            </a:r>
            <a:endParaRPr b="1" sz="175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75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Get an Environment Variable (Получение переменной среды)</a:t>
            </a:r>
            <a:endParaRPr b="1" sz="175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D63384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var value = pm.environment.get("variable_key");</a:t>
            </a:r>
            <a:endParaRPr b="1" sz="175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75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Clear an Environment Variable (Очистить переменную среды)</a:t>
            </a:r>
            <a:endParaRPr b="1" sz="175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D63384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pm.environment.unset("variable_key");</a:t>
            </a:r>
            <a:endParaRPr b="1" sz="175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75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 a Global Variable (Установка глобальной переменной)</a:t>
            </a:r>
            <a:endParaRPr b="1" sz="175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D63384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pm.globals.set("variable_key", "variable_value");</a:t>
            </a:r>
            <a:endParaRPr b="1" sz="175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75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Get a Global Variable (Получение глобальной переменной)</a:t>
            </a:r>
            <a:endParaRPr b="1" sz="175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D63384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pm.globals.get("variable_key");</a:t>
            </a:r>
            <a:endParaRPr b="1" sz="175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75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Clear a Global Variable (Очистить глобальную переменную)</a:t>
            </a:r>
            <a:endParaRPr b="1" sz="175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600">
                <a:solidFill>
                  <a:srgbClr val="D63384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pm.globals.unset("variable_key");</a:t>
            </a:r>
            <a:endParaRPr b="1" sz="175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