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uch.com/lekciya--informacionnie-sistemi-upravleniya-kontentom-plan/index.htm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uch.com/zanyatie-arifmeticheskie-virajeniya-operator-vvoda-dannih-s-kl/index.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uch.com/problemi-ucheta-teplovoj-energii-v-mnogokvartirnih-jilih-domah/index.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racticum.yandex.ru/blog/chto-takoe-cms-i-kak-vybrat/" TargetMode="External"/><Relationship Id="rId3" Type="http://schemas.openxmlformats.org/officeDocument/2006/relationships/hyperlink" Target="https://practicum.yandex.ru/blog/kak-sozdat-sayt-na-tild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uch.com/klassi-v-s--eto-abstrakciya-opisivayushaya-metodi-svojstva-esh/index.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uch.com/sravnitelenij-analiz-sistem-upravleniya-kontentom-cms/index.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uch.com/eto-opredelennoe-kolichestvo-informacii/index.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solidFill>
                  <a:schemeClr val="hlink"/>
                </a:solidFill>
                <a:highlight>
                  <a:srgbClr val="FFFFFF"/>
                </a:highlight>
                <a:hlinkClick r:id="rId2"/>
              </a:rPr>
              <a:t>https://topuch.com/lekciya--informacionnie-sistemi-upravleniya-kontentom-plan/index.html</a:t>
            </a:r>
            <a:r>
              <a:rPr lang="ru">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Любой Web-сайт состоит из набора страниц, а различия заключаются лишь в том, как они организованы. Существует два вида организации Web-сайта – статический и динамический.</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В первом случае </a:t>
            </a:r>
            <a:r>
              <a:rPr b="1" i="1" lang="ru">
                <a:solidFill>
                  <a:schemeClr val="dk1"/>
                </a:solidFill>
                <a:highlight>
                  <a:srgbClr val="FFFFFF"/>
                </a:highlight>
              </a:rPr>
              <a:t>(статические сайты)</a:t>
            </a:r>
            <a:r>
              <a:rPr lang="ru">
                <a:solidFill>
                  <a:schemeClr val="dk1"/>
                </a:solidFill>
                <a:highlight>
                  <a:srgbClr val="FFFFFF"/>
                </a:highlight>
              </a:rPr>
              <a:t> специалисты, отвечающие за создание и поддержку сайта, пишут в </a:t>
            </a:r>
            <a:r>
              <a:rPr i="1" lang="ru">
                <a:solidFill>
                  <a:schemeClr val="dk1"/>
                </a:solidFill>
                <a:highlight>
                  <a:srgbClr val="FFFFFF"/>
                </a:highlight>
              </a:rPr>
              <a:t>HTML-форме</a:t>
            </a:r>
            <a:r>
              <a:rPr lang="ru">
                <a:solidFill>
                  <a:schemeClr val="dk1"/>
                </a:solidFill>
                <a:highlight>
                  <a:srgbClr val="FFFFFF"/>
                </a:highlight>
              </a:rPr>
              <a:t> каждую в отдельности страницу, включая ее оформление и контент.</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Во втором случае </a:t>
            </a:r>
            <a:r>
              <a:rPr b="1" i="1" lang="ru">
                <a:solidFill>
                  <a:schemeClr val="dk1"/>
                </a:solidFill>
                <a:highlight>
                  <a:srgbClr val="FFFFFF"/>
                </a:highlight>
              </a:rPr>
              <a:t>(динамические сайты)</a:t>
            </a:r>
            <a:r>
              <a:rPr lang="ru">
                <a:solidFill>
                  <a:schemeClr val="dk1"/>
                </a:solidFill>
                <a:highlight>
                  <a:srgbClr val="FFFFFF"/>
                </a:highlight>
              </a:rPr>
              <a:t> – в основе любой Web-страницы лежит шаблон, определяющий расположение в окне Web-браузера всех компонентов страницы, и вставка конкретной информации производится с использованием стандартных средств, не требующих от участника процесса знания языка HTML и достаточно сложных для неспециалиста процедур публикации Web-страницы.</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Если сайт состоит из множества страниц или он должен часто обновляться, то преимущество динамической организации становится очевидным:</a:t>
            </a:r>
            <a:endParaRPr>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Char char="●"/>
            </a:pPr>
            <a:br>
              <a:rPr lang="ru">
                <a:solidFill>
                  <a:schemeClr val="dk1"/>
                </a:solidFill>
                <a:highlight>
                  <a:srgbClr val="FFFFFF"/>
                </a:highlight>
              </a:rPr>
            </a:br>
            <a:r>
              <a:rPr lang="ru">
                <a:solidFill>
                  <a:schemeClr val="dk1"/>
                </a:solidFill>
                <a:highlight>
                  <a:srgbClr val="FFFFFF"/>
                </a:highlight>
              </a:rPr>
              <a:t>Разработчикам Web-сайта не надо переписывать всю страницу при изменении ее </a:t>
            </a:r>
            <a:r>
              <a:rPr i="1" lang="ru">
                <a:solidFill>
                  <a:schemeClr val="dk1"/>
                </a:solidFill>
                <a:highlight>
                  <a:srgbClr val="FFFFFF"/>
                </a:highlight>
              </a:rPr>
              <a:t>информационного наполнения</a:t>
            </a:r>
            <a:r>
              <a:rPr lang="ru">
                <a:solidFill>
                  <a:schemeClr val="dk1"/>
                </a:solidFill>
                <a:highlight>
                  <a:srgbClr val="FFFFFF"/>
                </a:highlight>
              </a:rPr>
              <a:t> или дизайна.</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br>
              <a:rPr lang="ru">
                <a:solidFill>
                  <a:schemeClr val="dk1"/>
                </a:solidFill>
                <a:highlight>
                  <a:srgbClr val="FFFFFF"/>
                </a:highlight>
              </a:rPr>
            </a:br>
            <a:r>
              <a:rPr lang="ru">
                <a:solidFill>
                  <a:schemeClr val="dk1"/>
                </a:solidFill>
                <a:highlight>
                  <a:srgbClr val="FFFFFF"/>
                </a:highlight>
              </a:rPr>
              <a:t>Страницы не хранятся целиком, а формируются при обращении к ним.</a:t>
            </a:r>
            <a:endParaRPr>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Таким образом, отделение дизайна от контента является главной отличительной особенностью динамических сайтов от статических.</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На этой основе возможны дальнейшие усовершенствования структуры сайта, такие как определение различных </a:t>
            </a:r>
            <a:r>
              <a:rPr i="1" lang="ru">
                <a:solidFill>
                  <a:schemeClr val="dk1"/>
                </a:solidFill>
                <a:highlight>
                  <a:srgbClr val="FFFFFF"/>
                </a:highlight>
              </a:rPr>
              <a:t>пользовательских функций</a:t>
            </a:r>
            <a:r>
              <a:rPr lang="ru">
                <a:solidFill>
                  <a:schemeClr val="dk1"/>
                </a:solidFill>
                <a:highlight>
                  <a:srgbClr val="FFFFFF"/>
                </a:highlight>
              </a:rPr>
              <a:t> и автоматизация </a:t>
            </a:r>
            <a:r>
              <a:rPr i="1" lang="ru">
                <a:solidFill>
                  <a:schemeClr val="dk1"/>
                </a:solidFill>
                <a:highlight>
                  <a:srgbClr val="FFFFFF"/>
                </a:highlight>
              </a:rPr>
              <a:t>бизнес-процессов</a:t>
            </a:r>
            <a:r>
              <a:rPr lang="ru">
                <a:solidFill>
                  <a:schemeClr val="dk1"/>
                </a:solidFill>
                <a:highlight>
                  <a:srgbClr val="FFFFFF"/>
                </a:highlight>
              </a:rPr>
              <a:t>, а самое главное, контроль поступающего на сайт контента.</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Для создания динамического сайта возможны два пути.</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i="1" lang="ru">
                <a:solidFill>
                  <a:schemeClr val="dk1"/>
                </a:solidFill>
                <a:highlight>
                  <a:srgbClr val="FFFFFF"/>
                </a:highlight>
              </a:rPr>
              <a:t>Во-первых, это написание собственных программ</a:t>
            </a:r>
            <a:r>
              <a:rPr lang="ru">
                <a:solidFill>
                  <a:schemeClr val="dk1"/>
                </a:solidFill>
                <a:highlight>
                  <a:srgbClr val="FFFFFF"/>
                </a:highlight>
              </a:rPr>
              <a:t>, отвечающих за создание нужных шаблонов и поддерживающих необходимые функции. При этом созданная система будет полностью отвечать потребностям, однако возможно потребует больших программистских усилий и времени.</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i="1" lang="ru">
                <a:solidFill>
                  <a:schemeClr val="dk1"/>
                </a:solidFill>
                <a:highlight>
                  <a:srgbClr val="FFFFFF"/>
                </a:highlight>
              </a:rPr>
              <a:t>Второй путь - это воспользоваться уже существующими системами, которые и называются системами управления Web-контентом.</a:t>
            </a:r>
            <a:endParaRPr b="1" i="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i="1" lang="ru">
                <a:solidFill>
                  <a:schemeClr val="dk1"/>
                </a:solidFill>
                <a:highlight>
                  <a:srgbClr val="FFFFFF"/>
                </a:highlight>
              </a:rPr>
              <a:t>Преимуществом этого пути</a:t>
            </a:r>
            <a:r>
              <a:rPr lang="ru">
                <a:solidFill>
                  <a:schemeClr val="dk1"/>
                </a:solidFill>
                <a:highlight>
                  <a:srgbClr val="FFFFFF"/>
                </a:highlight>
              </a:rPr>
              <a:t> является уменьшение затрат времени и сил.</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i="1" lang="ru">
                <a:solidFill>
                  <a:schemeClr val="dk1"/>
                </a:solidFill>
                <a:highlight>
                  <a:srgbClr val="FFFFFF"/>
                </a:highlight>
              </a:rPr>
              <a:t>К его недостаткам можно отнести</a:t>
            </a:r>
            <a:r>
              <a:rPr lang="ru">
                <a:solidFill>
                  <a:schemeClr val="dk1"/>
                </a:solidFill>
                <a:highlight>
                  <a:srgbClr val="FFFFFF"/>
                </a:highlight>
              </a:rPr>
              <a:t> снижение гибкости, предоставление недостаточного или чрезмерного набора возможностей.</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Под контентом (дословный перевод английского термина content</a:t>
            </a:r>
            <a:r>
              <a:rPr lang="ru">
                <a:solidFill>
                  <a:schemeClr val="dk1"/>
                </a:solidFill>
                <a:highlight>
                  <a:srgbClr val="FFFFFF"/>
                </a:highlight>
              </a:rPr>
              <a:t>, означающего содержание, содержимое) понимают </a:t>
            </a:r>
            <a:r>
              <a:rPr i="1" lang="ru">
                <a:solidFill>
                  <a:schemeClr val="dk1"/>
                </a:solidFill>
                <a:highlight>
                  <a:srgbClr val="FFFFFF"/>
                </a:highlight>
              </a:rPr>
              <a:t>информационное наполнение</a:t>
            </a:r>
            <a:r>
              <a:rPr lang="ru">
                <a:solidFill>
                  <a:schemeClr val="dk1"/>
                </a:solidFill>
                <a:highlight>
                  <a:srgbClr val="FFFFFF"/>
                </a:highlight>
              </a:rPr>
              <a:t> сайта – то есть все типы материалов, которые находятся на сервере: web-страницы, документы, программы, аудио-файлы, фильмы и так далее.</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Таким образом, управление контентом</a:t>
            </a:r>
            <a:r>
              <a:rPr lang="ru">
                <a:solidFill>
                  <a:schemeClr val="dk1"/>
                </a:solidFill>
                <a:highlight>
                  <a:srgbClr val="FFFFFF"/>
                </a:highlight>
              </a:rPr>
              <a:t> – это </a:t>
            </a:r>
            <a:r>
              <a:rPr i="1" lang="ru">
                <a:solidFill>
                  <a:schemeClr val="dk1"/>
                </a:solidFill>
                <a:highlight>
                  <a:srgbClr val="FFFFFF"/>
                </a:highlight>
              </a:rPr>
              <a:t>процесс управления</a:t>
            </a:r>
            <a:r>
              <a:rPr lang="ru">
                <a:solidFill>
                  <a:schemeClr val="dk1"/>
                </a:solidFill>
                <a:highlight>
                  <a:srgbClr val="FFFFFF"/>
                </a:highlight>
              </a:rPr>
              <a:t> подобными материалами. Он включает следующие элементы:</a:t>
            </a:r>
            <a:endParaRPr>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Char char="●"/>
            </a:pPr>
            <a:br>
              <a:rPr lang="ru">
                <a:solidFill>
                  <a:schemeClr val="dk1"/>
                </a:solidFill>
                <a:highlight>
                  <a:srgbClr val="FFFFFF"/>
                </a:highlight>
              </a:rPr>
            </a:br>
            <a:r>
              <a:rPr lang="ru">
                <a:solidFill>
                  <a:schemeClr val="dk1"/>
                </a:solidFill>
                <a:highlight>
                  <a:srgbClr val="FFFFFF"/>
                </a:highlight>
              </a:rPr>
              <a:t>размещение материалов на сервере,</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br>
              <a:rPr lang="ru">
                <a:solidFill>
                  <a:schemeClr val="dk1"/>
                </a:solidFill>
                <a:highlight>
                  <a:srgbClr val="FFFFFF"/>
                </a:highlight>
              </a:rPr>
            </a:br>
            <a:r>
              <a:rPr lang="ru">
                <a:solidFill>
                  <a:schemeClr val="dk1"/>
                </a:solidFill>
                <a:highlight>
                  <a:srgbClr val="FFFFFF"/>
                </a:highlight>
              </a:rPr>
              <a:t>удаление материалов с сервера, когда в них больше нет необходимости,</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br>
              <a:rPr lang="ru">
                <a:solidFill>
                  <a:schemeClr val="dk1"/>
                </a:solidFill>
                <a:highlight>
                  <a:srgbClr val="FFFFFF"/>
                </a:highlight>
              </a:rPr>
            </a:br>
            <a:r>
              <a:rPr lang="ru">
                <a:solidFill>
                  <a:schemeClr val="dk1"/>
                </a:solidFill>
                <a:highlight>
                  <a:srgbClr val="FFFFFF"/>
                </a:highlight>
              </a:rPr>
              <a:t>организацию (реорганизацию) материалов,</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br>
              <a:rPr lang="ru">
                <a:solidFill>
                  <a:schemeClr val="dk1"/>
                </a:solidFill>
                <a:highlight>
                  <a:srgbClr val="FFFFFF"/>
                </a:highlight>
              </a:rPr>
            </a:br>
            <a:r>
              <a:rPr lang="ru">
                <a:solidFill>
                  <a:schemeClr val="dk1"/>
                </a:solidFill>
                <a:highlight>
                  <a:srgbClr val="FFFFFF"/>
                </a:highlight>
              </a:rPr>
              <a:t>возможность отслеживать их состояние.</a:t>
            </a:r>
            <a:endParaRPr>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633375ff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633375ff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В мире существует множество систем управления контентом. Условно можно выделить три основных класса подобных приложений:</a:t>
            </a:r>
            <a:endParaRPr>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AutoNum type="arabicPeriod"/>
            </a:pPr>
            <a:r>
              <a:rPr b="1" lang="ru">
                <a:solidFill>
                  <a:schemeClr val="dk1"/>
                </a:solidFill>
                <a:highlight>
                  <a:srgbClr val="FFFFFF"/>
                </a:highlight>
              </a:rPr>
              <a:t>Системы крупных производителей.</a:t>
            </a:r>
            <a:r>
              <a:rPr lang="ru">
                <a:solidFill>
                  <a:schemeClr val="dk1"/>
                </a:solidFill>
                <a:highlight>
                  <a:srgbClr val="FFFFFF"/>
                </a:highlight>
              </a:rPr>
              <a:t> Наиболее известными приложениями такого класса являются Microsoft </a:t>
            </a:r>
            <a:r>
              <a:rPr i="1" lang="ru">
                <a:solidFill>
                  <a:schemeClr val="dk1"/>
                </a:solidFill>
                <a:highlight>
                  <a:srgbClr val="FFFFFF"/>
                </a:highlight>
              </a:rPr>
              <a:t>Content Management</a:t>
            </a:r>
            <a:r>
              <a:rPr lang="ru">
                <a:solidFill>
                  <a:schemeClr val="dk1"/>
                </a:solidFill>
                <a:highlight>
                  <a:srgbClr val="FFFFFF"/>
                </a:highlight>
              </a:rPr>
              <a:t> Server, Documentum, Plumtree </a:t>
            </a:r>
            <a:r>
              <a:rPr i="1" lang="ru">
                <a:solidFill>
                  <a:schemeClr val="dk1"/>
                </a:solidFill>
                <a:highlight>
                  <a:srgbClr val="FFFFFF"/>
                </a:highlight>
              </a:rPr>
              <a:t>Portal</a:t>
            </a:r>
            <a:r>
              <a:rPr lang="ru">
                <a:solidFill>
                  <a:schemeClr val="dk1"/>
                </a:solidFill>
                <a:highlight>
                  <a:srgbClr val="FFFFFF"/>
                </a:highlight>
              </a:rPr>
              <a:t>, IBM WebSphere </a:t>
            </a:r>
            <a:r>
              <a:rPr i="1" lang="ru">
                <a:solidFill>
                  <a:schemeClr val="dk1"/>
                </a:solidFill>
                <a:highlight>
                  <a:srgbClr val="FFFFFF"/>
                </a:highlight>
              </a:rPr>
              <a:t>Portal</a:t>
            </a:r>
            <a:r>
              <a:rPr lang="ru">
                <a:solidFill>
                  <a:schemeClr val="dk1"/>
                </a:solidFill>
                <a:highlight>
                  <a:srgbClr val="FFFFFF"/>
                </a:highlight>
              </a:rPr>
              <a:t> и т.д. Стоимость внедрения проектов на базе данных решений составляет от 50 000 у.е. Поэтому сфера их применения очень узкая и ограничивается в основном созданием </a:t>
            </a:r>
            <a:r>
              <a:rPr i="1" lang="ru">
                <a:solidFill>
                  <a:schemeClr val="dk1"/>
                </a:solidFill>
                <a:highlight>
                  <a:srgbClr val="FFFFFF"/>
                </a:highlight>
              </a:rPr>
              <a:t>Интранет</a:t>
            </a:r>
            <a:r>
              <a:rPr lang="ru">
                <a:solidFill>
                  <a:schemeClr val="dk1"/>
                </a:solidFill>
                <a:highlight>
                  <a:srgbClr val="FFFFFF"/>
                </a:highlight>
              </a:rPr>
              <a:t>-решений для крупных предприятий.</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startAt="2"/>
            </a:pPr>
            <a:r>
              <a:rPr b="1" lang="ru">
                <a:solidFill>
                  <a:schemeClr val="dk1"/>
                </a:solidFill>
                <a:highlight>
                  <a:srgbClr val="FFFFFF"/>
                </a:highlight>
              </a:rPr>
              <a:t>Системы с открытым исходным кодом,</a:t>
            </a:r>
            <a:r>
              <a:rPr lang="ru">
                <a:solidFill>
                  <a:schemeClr val="dk1"/>
                </a:solidFill>
                <a:highlight>
                  <a:srgbClr val="FFFFFF"/>
                </a:highlight>
              </a:rPr>
              <a:t> например, RedHat </a:t>
            </a:r>
            <a:r>
              <a:rPr i="1" lang="ru">
                <a:solidFill>
                  <a:schemeClr val="dk1"/>
                </a:solidFill>
                <a:highlight>
                  <a:srgbClr val="FFFFFF"/>
                </a:highlight>
              </a:rPr>
              <a:t>CMS</a:t>
            </a:r>
            <a:r>
              <a:rPr lang="ru">
                <a:solidFill>
                  <a:schemeClr val="dk1"/>
                </a:solidFill>
                <a:highlight>
                  <a:srgbClr val="FFFFFF"/>
                </a:highlight>
              </a:rPr>
              <a:t> и OpenCMS. Преимуществами таких систем является доступность, наличие исходного кода, возможность </a:t>
            </a:r>
            <a:r>
              <a:rPr i="1" lang="ru">
                <a:solidFill>
                  <a:schemeClr val="dk1"/>
                </a:solidFill>
                <a:highlight>
                  <a:srgbClr val="FFFFFF"/>
                </a:highlight>
              </a:rPr>
              <a:t>локализации</a:t>
            </a:r>
            <a:r>
              <a:rPr lang="ru">
                <a:solidFill>
                  <a:schemeClr val="dk1"/>
                </a:solidFill>
                <a:highlight>
                  <a:srgbClr val="FFFFFF"/>
                </a:highlight>
              </a:rPr>
              <a:t>. Однако их использование связано с определенного рода проблемами:</a:t>
            </a:r>
            <a:endParaRPr>
              <a:solidFill>
                <a:schemeClr val="dk1"/>
              </a:solidFill>
              <a:highlight>
                <a:srgbClr val="FFFFFF"/>
              </a:highlight>
            </a:endParaRPr>
          </a:p>
          <a:p>
            <a:pPr indent="-298450" lvl="1" marL="914400" rtl="0" algn="l">
              <a:lnSpc>
                <a:spcPct val="115000"/>
              </a:lnSpc>
              <a:spcBef>
                <a:spcPts val="0"/>
              </a:spcBef>
              <a:spcAft>
                <a:spcPts val="0"/>
              </a:spcAft>
              <a:buClr>
                <a:schemeClr val="dk1"/>
              </a:buClr>
              <a:buSzPts val="1100"/>
              <a:buChar char="○"/>
            </a:pPr>
            <a:r>
              <a:rPr lang="ru">
                <a:solidFill>
                  <a:schemeClr val="dk1"/>
                </a:solidFill>
                <a:highlight>
                  <a:srgbClr val="FFFFFF"/>
                </a:highlight>
              </a:rPr>
              <a:t>Отсутствие техподдержки – системы предлагаются в основном без технической поддержки и все проблемы, связанные с использованием таких систем разработчик должен решать самостоятельно.</a:t>
            </a:r>
            <a:endParaRPr>
              <a:solidFill>
                <a:schemeClr val="dk1"/>
              </a:solidFill>
              <a:highlight>
                <a:srgbClr val="FFFFFF"/>
              </a:highlight>
            </a:endParaRPr>
          </a:p>
          <a:p>
            <a:pPr indent="-298450" lvl="1" marL="914400" rtl="0" algn="l">
              <a:lnSpc>
                <a:spcPct val="115000"/>
              </a:lnSpc>
              <a:spcBef>
                <a:spcPts val="0"/>
              </a:spcBef>
              <a:spcAft>
                <a:spcPts val="0"/>
              </a:spcAft>
              <a:buClr>
                <a:schemeClr val="dk1"/>
              </a:buClr>
              <a:buSzPts val="1100"/>
              <a:buChar char="○"/>
            </a:pPr>
            <a:r>
              <a:rPr lang="ru">
                <a:solidFill>
                  <a:schemeClr val="dk1"/>
                </a:solidFill>
                <a:highlight>
                  <a:srgbClr val="FFFFFF"/>
                </a:highlight>
              </a:rPr>
              <a:t>Узкая сфера применения – чаще всего продукт явился побочным результатом решения одной из собственных задач.</a:t>
            </a:r>
            <a:endParaRPr>
              <a:solidFill>
                <a:schemeClr val="dk1"/>
              </a:solidFill>
            </a:endParaRPr>
          </a:p>
          <a:p>
            <a:pPr indent="0" lvl="0" marL="0" rtl="0" algn="l">
              <a:lnSpc>
                <a:spcPct val="115000"/>
              </a:lnSpc>
              <a:spcBef>
                <a:spcPts val="1200"/>
              </a:spcBef>
              <a:spcAft>
                <a:spcPts val="0"/>
              </a:spcAft>
              <a:buNone/>
            </a:pPr>
            <a:r>
              <a:rPr lang="ru">
                <a:solidFill>
                  <a:schemeClr val="dk1"/>
                </a:solidFill>
                <a:highlight>
                  <a:srgbClr val="FFFFFF"/>
                </a:highlight>
              </a:rPr>
              <a:t>Очевидно, что подобное решение может хорошо решать задачи создания такого же рода сайтов, но может быть совершенно неприспособленно для решения задач другого плана (</a:t>
            </a:r>
            <a:r>
              <a:rPr i="1" lang="ru">
                <a:solidFill>
                  <a:schemeClr val="dk1"/>
                </a:solidFill>
                <a:highlight>
                  <a:srgbClr val="FFFFFF"/>
                </a:highlight>
              </a:rPr>
              <a:t>электронная коммерция</a:t>
            </a:r>
            <a:r>
              <a:rPr lang="ru">
                <a:solidFill>
                  <a:schemeClr val="dk1"/>
                </a:solidFill>
                <a:highlight>
                  <a:srgbClr val="FFFFFF"/>
                </a:highlight>
              </a:rPr>
              <a:t>, </a:t>
            </a:r>
            <a:r>
              <a:rPr i="1" lang="ru">
                <a:solidFill>
                  <a:schemeClr val="dk1"/>
                </a:solidFill>
                <a:highlight>
                  <a:srgbClr val="FFFFFF"/>
                </a:highlight>
              </a:rPr>
              <a:t>b2b</a:t>
            </a:r>
            <a:r>
              <a:rPr lang="ru">
                <a:solidFill>
                  <a:schemeClr val="dk1"/>
                </a:solidFill>
                <a:highlight>
                  <a:srgbClr val="FFFFFF"/>
                </a:highlight>
              </a:rPr>
              <a:t> и т.д.).</a:t>
            </a:r>
            <a:endParaRPr>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AutoNum type="arabicPeriod" startAt="3"/>
            </a:pPr>
            <a:r>
              <a:rPr b="1" lang="ru">
                <a:solidFill>
                  <a:schemeClr val="dk1"/>
                </a:solidFill>
                <a:highlight>
                  <a:srgbClr val="FFFFFF"/>
                </a:highlight>
              </a:rPr>
              <a:t>Разработки небольших компаний, которые применяются на нескольких проектах, созданных непосредственно компанией-разработчиком</a:t>
            </a:r>
            <a:r>
              <a:rPr lang="ru">
                <a:solidFill>
                  <a:schemeClr val="dk1"/>
                </a:solidFill>
                <a:highlight>
                  <a:srgbClr val="FFFFFF"/>
                </a:highlight>
              </a:rPr>
              <a:t>. Их </a:t>
            </a:r>
            <a:r>
              <a:rPr i="1" lang="ru">
                <a:solidFill>
                  <a:schemeClr val="dk1"/>
                </a:solidFill>
                <a:highlight>
                  <a:srgbClr val="FFFFFF"/>
                </a:highlight>
              </a:rPr>
              <a:t>подклассом</a:t>
            </a:r>
            <a:r>
              <a:rPr lang="ru">
                <a:solidFill>
                  <a:schemeClr val="dk1"/>
                </a:solidFill>
                <a:highlight>
                  <a:srgbClr val="FFFFFF"/>
                </a:highlight>
              </a:rPr>
              <a:t> являются российские разработки. Эти продукты созданы в основном различными web-студиями, имеющими большой опыт в реализации сайтов разных типов. Данные решения занимают промежуточную нишу. Практически все решения являются коммерческими, но с достаточно низкой стоимостью (100-3000$) и могут быть использованы для создания сайтов разных типов.</a:t>
            </a:r>
            <a:endParaRPr>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633375ff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633375ff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В рамках лекции мы рассмотрим несколько популярных CMS (их еще называют «движками» сайта). Будут в нашем обзоре и очень простые системы, и немного посложнее.</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Главная задача – пояснить, как выбрать наиболее подходящую платформу для создания собственного сайта.</a:t>
            </a:r>
            <a:endParaRPr>
              <a:solidFill>
                <a:schemeClr val="dk1"/>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b="1" lang="ru" sz="1700">
                <a:solidFill>
                  <a:schemeClr val="dk1"/>
                </a:solidFill>
                <a:highlight>
                  <a:srgbClr val="FFFFFF"/>
                </a:highlight>
              </a:rPr>
              <a:t>CMS-мифы</a:t>
            </a:r>
            <a:endParaRPr b="1" sz="1700">
              <a:solidFill>
                <a:schemeClr val="dk1"/>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Прежде чем мы рассмотрим преимущества и недостатки конкретных «движков», хотелось бы развенчать несколько неподтвержденных слухов, которые могут помешать восприятию информации аудиторией.</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 </a:t>
            </a:r>
            <a:r>
              <a:rPr b="1" lang="ru">
                <a:solidFill>
                  <a:schemeClr val="dk1"/>
                </a:solidFill>
                <a:highlight>
                  <a:srgbClr val="FFFFFF"/>
                </a:highlight>
              </a:rPr>
              <a:t>Миф №1: бесплатные CMS не подходят для серьезного бизнеса</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Практика работы с CMS показывает, что «платно» не всегда означает «хорошо», а «бесплатно» не всегда означает «плохо».</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При выборе системы управления контентом необходимо отталкиваться от своих задач, а не от предрассудков и слухов.</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Думайте не о том, чтобы создать сайт на «качественной» CMS, а о том, что должно быть на вашем сайте (например, карточки товаров, категории, фильтры, удобные настройки для SEO-оптимизации и т.д.).</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Когда будет сформирован набор конкретных требований к сайту, надо начинать поиск подходящей CMS, которая отвечает всем этим требованиям. И в ряде случаев, выбор останавливают на бесплатной CMS, мало чем уступающей платному аналогу.</a:t>
            </a:r>
            <a:endParaRPr>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ru" sz="1300">
                <a:solidFill>
                  <a:schemeClr val="dk1"/>
                </a:solidFill>
                <a:highlight>
                  <a:srgbClr val="FFFFFF"/>
                </a:highlight>
              </a:rPr>
              <a:t>Миф №2: готовые системы управления контентом «тяжелые», а сайты, написанные с нуля, «легкие».</a:t>
            </a:r>
            <a:endParaRPr b="1" sz="1300">
              <a:solidFill>
                <a:schemeClr val="dk1"/>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Поясним, что «тяжелыми» считаются проекты, которые требуют большого количество ресурсов и занимают много места на хостинге.</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Этот миф развенчать легко. Как правило, над разработкой CMS трудятся команды профессиональных программистов. Десятки, а часто и сотни людей работают над каждым новым релизом. Когда сайт пишется с нуля, в его создании принимают участие сотрудники одной веб-студии – максимум несколько человек. Как думаете, у кого получится более оптимизированный и легкий сайт?</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 </a:t>
            </a:r>
            <a:r>
              <a:rPr b="1" lang="ru">
                <a:solidFill>
                  <a:schemeClr val="dk1"/>
                </a:solidFill>
                <a:highlight>
                  <a:srgbClr val="FFFFFF"/>
                </a:highlight>
              </a:rPr>
              <a:t>Миф №3: обычный блог на CMS сделать легко, а для создания более сложного проекта нужны опытные разработчики.</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Практика показывает, что при формировании команды разработчиков все зависит от того, насколько сложным  планируется веб-сайт.</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ru">
                <a:solidFill>
                  <a:schemeClr val="dk1"/>
                </a:solidFill>
                <a:highlight>
                  <a:srgbClr val="FFFFFF"/>
                </a:highlight>
              </a:rPr>
              <a:t>Если задача создать рабочий сайт, который не претендует на уникальность, с помощью обучающих статей и видео на YouTube, можно без особых сложностей сделать и Интернет-магазин, и портал СМИ, и фотогалерею, и сотни других проектов различной направленности. Все это без знаний основ программирования. И все это своими силами и бесплатно.</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633375ff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633375ff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Остановимся лишь на нескольких основных причинах, по которым пользователи во всем мире выбирают это решение:</a:t>
            </a:r>
            <a:endParaRPr>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AutoNum type="arabicPeriod"/>
            </a:pPr>
            <a:r>
              <a:rPr b="1" lang="ru">
                <a:solidFill>
                  <a:schemeClr val="dk1"/>
                </a:solidFill>
                <a:highlight>
                  <a:srgbClr val="FFFFFF"/>
                </a:highlight>
              </a:rPr>
              <a:t>Простота</a:t>
            </a:r>
            <a:r>
              <a:rPr lang="ru">
                <a:solidFill>
                  <a:schemeClr val="dk1"/>
                </a:solidFill>
                <a:highlight>
                  <a:srgbClr val="FFFFFF"/>
                </a:highlight>
              </a:rPr>
              <a:t>. Создание сайта на WordPress не требует практически никаких IT-навыков.</a:t>
            </a:r>
            <a:endParaRPr>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ru">
                <a:solidFill>
                  <a:schemeClr val="dk1"/>
                </a:solidFill>
                <a:highlight>
                  <a:srgbClr val="FFFFFF"/>
                </a:highlight>
              </a:rPr>
              <a:t>Более того:</a:t>
            </a:r>
            <a:endParaRPr>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Char char="●"/>
            </a:pPr>
            <a:r>
              <a:rPr lang="ru">
                <a:solidFill>
                  <a:schemeClr val="dk1"/>
                </a:solidFill>
                <a:highlight>
                  <a:srgbClr val="FFFFFF"/>
                </a:highlight>
              </a:rPr>
              <a:t>многие хостинг-провайдеры позволяют установить WP в один клик</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ru">
                <a:solidFill>
                  <a:schemeClr val="dk1"/>
                </a:solidFill>
                <a:highlight>
                  <a:srgbClr val="FFFFFF"/>
                </a:highlight>
              </a:rPr>
              <a:t>публиковать новый контент на этой CMS не сложнее, чем печатать что-то в программе Word.</a:t>
            </a:r>
            <a:endParaRPr>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О работе с WP написаны миллионы статей на разных языках, сняты детальные видео, опубликованы тысячи книг. На любой вопрос, касательно WordPress, можно найти ответ в считанные минуты.</a:t>
            </a:r>
            <a:endParaRPr>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AutoNum type="arabicPeriod" startAt="2"/>
            </a:pPr>
            <a:r>
              <a:rPr b="1" lang="ru">
                <a:solidFill>
                  <a:schemeClr val="dk1"/>
                </a:solidFill>
                <a:highlight>
                  <a:srgbClr val="FFFFFF"/>
                </a:highlight>
              </a:rPr>
              <a:t>Масса бесплатных возможностей</a:t>
            </a:r>
            <a:r>
              <a:rPr lang="ru">
                <a:solidFill>
                  <a:schemeClr val="dk1"/>
                </a:solidFill>
                <a:highlight>
                  <a:srgbClr val="FFFFFF"/>
                </a:highlight>
              </a:rPr>
              <a:t>. Настраиваемые темы для создания уникального дизайна, плагины для расширения функционала – за все это не нужно </a:t>
            </a:r>
            <a:r>
              <a:rPr lang="ru">
                <a:solidFill>
                  <a:schemeClr val="hlink"/>
                </a:solidFill>
                <a:highlight>
                  <a:srgbClr val="FFFFFF"/>
                </a:highlight>
                <a:uFill>
                  <a:noFill/>
                </a:uFill>
                <a:hlinkClick r:id="rId2"/>
              </a:rPr>
              <a:t>платить ни копейки и все это можно найти</a:t>
            </a:r>
            <a:r>
              <a:rPr lang="ru">
                <a:solidFill>
                  <a:schemeClr val="dk1"/>
                </a:solidFill>
                <a:highlight>
                  <a:srgbClr val="FFFFFF"/>
                </a:highlight>
              </a:rPr>
              <a:t>, не выходя из административной панели сайта.</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startAt="2"/>
            </a:pPr>
            <a:r>
              <a:rPr b="1" lang="ru">
                <a:solidFill>
                  <a:schemeClr val="dk1"/>
                </a:solidFill>
                <a:highlight>
                  <a:srgbClr val="FFFFFF"/>
                </a:highlight>
              </a:rPr>
              <a:t>Постоянное развитие</a:t>
            </a:r>
            <a:r>
              <a:rPr lang="ru">
                <a:solidFill>
                  <a:schemeClr val="dk1"/>
                </a:solidFill>
                <a:highlight>
                  <a:srgbClr val="FFFFFF"/>
                </a:highlight>
              </a:rPr>
              <a:t>. WordPress создали профессиональные разработчики. Они же (совместно с тысячами волонтеров-энтузиастов во всем мире) до сих принимают участие в постоянных улучшениях «движка». После каждого релиза CMS становится быстрее, удобнее, безопаснее. Когда вы выбираете WordPress в качестве платформы для своего сайта, вы точно знаете, что проект не свернется в ближайшие несколько лет, он только может стать лучше. </a:t>
            </a:r>
            <a:endParaRPr>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WordPress — это мощная платформа для персонального блоггинга.</a:t>
            </a:r>
            <a:r>
              <a:rPr lang="ru">
                <a:solidFill>
                  <a:schemeClr val="dk1"/>
                </a:solidFill>
                <a:highlight>
                  <a:srgbClr val="FFFFFF"/>
                </a:highlight>
              </a:rPr>
              <a:t> Она содержит набор возможностей для того, чтобы максимально упростить процесс создания онлайн-публикаций, сделать его приятным и удобным, с практичными настройками и свойствами по умолчанию и с чрезвычайно гибким и настраиваемым ядром.</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Отличная особенность – наличие централизованной базы  WordPressCodex.</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WordPress в цифрах</a:t>
            </a:r>
            <a:endParaRPr b="1">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Char char="●"/>
            </a:pPr>
            <a:r>
              <a:rPr b="1" lang="ru">
                <a:solidFill>
                  <a:schemeClr val="dk1"/>
                </a:solidFill>
                <a:highlight>
                  <a:srgbClr val="FFFFFF"/>
                </a:highlight>
              </a:rPr>
              <a:t>Более 140 миллионов</a:t>
            </a:r>
            <a:r>
              <a:rPr lang="ru">
                <a:solidFill>
                  <a:schemeClr val="dk1"/>
                </a:solidFill>
                <a:highlight>
                  <a:srgbClr val="FFFFFF"/>
                </a:highlight>
              </a:rPr>
              <a:t> людей скачали WordPress с официального сайта wordpress.org.</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ru">
                <a:solidFill>
                  <a:schemeClr val="dk1"/>
                </a:solidFill>
                <a:highlight>
                  <a:srgbClr val="FFFFFF"/>
                </a:highlight>
              </a:rPr>
              <a:t>Более 60 миллионов</a:t>
            </a:r>
            <a:r>
              <a:rPr lang="ru">
                <a:solidFill>
                  <a:schemeClr val="dk1"/>
                </a:solidFill>
                <a:highlight>
                  <a:srgbClr val="FFFFFF"/>
                </a:highlight>
              </a:rPr>
              <a:t> сайтов работают на WP на момент подготовки этой лекции (октябрь 2018 года).</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ru">
                <a:solidFill>
                  <a:schemeClr val="dk1"/>
                </a:solidFill>
                <a:highlight>
                  <a:srgbClr val="FFFFFF"/>
                </a:highlight>
              </a:rPr>
              <a:t>Более 50% сайтов</a:t>
            </a:r>
            <a:r>
              <a:rPr lang="ru">
                <a:solidFill>
                  <a:schemeClr val="dk1"/>
                </a:solidFill>
                <a:highlight>
                  <a:srgbClr val="FFFFFF"/>
                </a:highlight>
              </a:rPr>
              <a:t>, созданных на СMS, используют, WordPress.</a:t>
            </a:r>
            <a:endParaRPr>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Некоторые недостатки CMS WordPress</a:t>
            </a:r>
            <a:endParaRPr b="1">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Char char="●"/>
            </a:pPr>
            <a:r>
              <a:rPr b="1" lang="ru">
                <a:solidFill>
                  <a:schemeClr val="dk1"/>
                </a:solidFill>
                <a:highlight>
                  <a:srgbClr val="FFFFFF"/>
                </a:highlight>
              </a:rPr>
              <a:t>Сравнительно ограниченные возможности настроек</a:t>
            </a:r>
            <a:r>
              <a:rPr lang="ru">
                <a:solidFill>
                  <a:schemeClr val="dk1"/>
                </a:solidFill>
                <a:highlight>
                  <a:srgbClr val="FFFFFF"/>
                </a:highlight>
              </a:rPr>
              <a:t>. Это сделано специально. Разработчики не хотят запутывать пользователей. Новички это ценят. Зато более-менее продвинутые пользователи не всегда могут реализовать какую-то изощренную задумку.</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ru">
                <a:solidFill>
                  <a:schemeClr val="dk1"/>
                </a:solidFill>
                <a:highlight>
                  <a:srgbClr val="FFFFFF"/>
                </a:highlight>
              </a:rPr>
              <a:t>Сайт на WP легко создать, но также легко и испортить</a:t>
            </a:r>
            <a:r>
              <a:rPr lang="ru">
                <a:solidFill>
                  <a:schemeClr val="dk1"/>
                </a:solidFill>
                <a:highlight>
                  <a:srgbClr val="FFFFFF"/>
                </a:highlight>
              </a:rPr>
              <a:t>. Значительная часть видеоуроков и гайдов по WordPress записана людьми, которые очень далеки от веб-разработки. Например, они советуют, как вносить правки в код, но не предупреждают (потому, что не знают), что все правки исчезнут после обновления ядра CMS или темы. Будьте очень внимательны, когда пытаетесь что-то улучшить на сайте, просматривая сомнительные видео на YouTube.</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ru">
                <a:solidFill>
                  <a:schemeClr val="dk1"/>
                </a:solidFill>
                <a:highlight>
                  <a:srgbClr val="FFFFFF"/>
                </a:highlight>
              </a:rPr>
              <a:t>«Движок» постоянно пытаются взломать</a:t>
            </a:r>
            <a:r>
              <a:rPr lang="ru">
                <a:solidFill>
                  <a:schemeClr val="dk1"/>
                </a:solidFill>
                <a:highlight>
                  <a:srgbClr val="FFFFFF"/>
                </a:highlight>
              </a:rPr>
              <a:t>. Можно провести аналогию с операционной системой Windows. Она самая удобная и популярная, поэтому всегда есть желающие найти ее уязвимости и воспользоваться ими для получения выгоды. Тем не менее, свой компьютер, как и свой сайт, можно без труда защитить, вовремя устанавливая все обновления и используя хорошее антивирусное программное обеспечение.</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ru">
                <a:solidFill>
                  <a:schemeClr val="dk1"/>
                </a:solidFill>
                <a:highlight>
                  <a:srgbClr val="FFFFFF"/>
                </a:highlight>
              </a:rPr>
              <a:t>Стоит отметить, что у самой CMS WordPress практически никогда не было серьезных дыр в безопасности (не считая нескольких неудачных релизов), главная угроза для пользователя – тысячи плагинов «движка». Именно через плагины в большинстве случаев злоумышленники взламывают сайты на WP.</a:t>
            </a:r>
            <a:endParaRPr>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633375ff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0633375ff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Joomla – вторая по популярности CMS в мире. Как и </a:t>
            </a:r>
            <a:r>
              <a:rPr lang="ru">
                <a:solidFill>
                  <a:schemeClr val="dk1"/>
                </a:solidFill>
                <a:highlight>
                  <a:srgbClr val="FFFFFF"/>
                </a:highlight>
              </a:rPr>
              <a:t>Вордпресс</a:t>
            </a:r>
            <a:r>
              <a:rPr lang="ru">
                <a:solidFill>
                  <a:schemeClr val="dk1"/>
                </a:solidFill>
                <a:highlight>
                  <a:srgbClr val="FFFFFF"/>
                </a:highlight>
              </a:rPr>
              <a:t>, она бесплатная, невероятно простая, доступная и надежная. По сути, она обладает всеми качествами WP. Главное отличие Джумлы от более успешного open source решения – с ней чуть сложнее справиться. Ее не так просто установить, настроить и наполнить контентом.</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ru">
                <a:solidFill>
                  <a:schemeClr val="dk1"/>
                </a:solidFill>
                <a:highlight>
                  <a:srgbClr val="FFFFFF"/>
                </a:highlight>
              </a:rPr>
              <a:t>Не так просто, как WordPress, но тоже очень легко, можно обойтись без специальных знаний в области php (или Hypertext Preprocessor – язык программирования для создания веб-приложений) и HTML (HyperText Markup Language – язык разметки документов в интернете). Для создания простого сайта достаточно посмотреть несколько видеоуроков на YouTube.</a:t>
            </a:r>
            <a:endParaRPr>
              <a:solidFill>
                <a:schemeClr val="dk1"/>
              </a:solidFill>
              <a:highlight>
                <a:srgbClr val="FFFFFF"/>
              </a:highlight>
            </a:endParaRPr>
          </a:p>
          <a:p>
            <a:pPr indent="0" lvl="0" marL="0" rtl="0" algn="l">
              <a:spcBef>
                <a:spcPts val="0"/>
              </a:spcBef>
              <a:spcAft>
                <a:spcPts val="0"/>
              </a:spcAft>
              <a:buNone/>
            </a:pPr>
            <a:r>
              <a:rPr lang="ru">
                <a:solidFill>
                  <a:schemeClr val="dk1"/>
                </a:solidFill>
                <a:highlight>
                  <a:srgbClr val="FFFFFF"/>
                </a:highlight>
              </a:rPr>
              <a:t>Актуальная версия Joomla! 3.1. Важной особенностью системы является минимальный набор инструментов при начальной установке, который дополняется по мере необходимости.</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Особенности:</a:t>
            </a:r>
            <a:endParaRPr b="1">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Char char="●"/>
            </a:pPr>
            <a:r>
              <a:rPr lang="ru">
                <a:solidFill>
                  <a:schemeClr val="dk1"/>
                </a:solidFill>
                <a:highlight>
                  <a:srgbClr val="FFFFFF"/>
                </a:highlight>
              </a:rPr>
              <a:t>Функциональность можно увеличивать с помощью дополнительных расширений (компонентов, модулей и плагинов).</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ru">
                <a:solidFill>
                  <a:schemeClr val="dk1"/>
                </a:solidFill>
                <a:highlight>
                  <a:srgbClr val="FFFFFF"/>
                </a:highlight>
              </a:rPr>
              <a:t>Имеется модуль безопасности для многоуровневой аутентификации пользователей и администраторов (используется собственный алгоритм аутентификации и «ведения» сессий).</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ru">
                <a:solidFill>
                  <a:schemeClr val="dk1"/>
                </a:solidFill>
                <a:highlight>
                  <a:srgbClr val="FFFFFF"/>
                </a:highlight>
              </a:rPr>
              <a:t>Система шаблонов позволяет легко изменять внешний вид сайта или создать свой уникальный. В сети существует огромный выбор готовых шаблонов, как платных, так и бесплатных.</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ru">
                <a:solidFill>
                  <a:schemeClr val="dk1"/>
                </a:solidFill>
                <a:highlight>
                  <a:srgbClr val="FFFFFF"/>
                </a:highlight>
              </a:rPr>
              <a:t>Предусмотрены настраиваемые схемы расположения модулей, включая левый, правый, центральный и любое другое произвольное положения блока. При желании содержимое модуля можно включить в содержимое материала.</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ru">
                <a:solidFill>
                  <a:schemeClr val="dk1"/>
                </a:solidFill>
                <a:highlight>
                  <a:srgbClr val="FFFFFF"/>
                </a:highlight>
              </a:rPr>
              <a:t>Начиная с версии 1.6 встроена многоязычность.</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ru">
                <a:solidFill>
                  <a:schemeClr val="dk1"/>
                </a:solidFill>
                <a:highlight>
                  <a:srgbClr val="FFFFFF"/>
                </a:highlight>
              </a:rPr>
              <a:t>Начиная с версии 2.5, расширена поддержка баз данных. Реализована поддержка Microsoft SQL Server, а с версии 3.0 — PostgreSQL</a:t>
            </a:r>
            <a:endParaRPr>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b="1" lang="ru">
                <a:solidFill>
                  <a:schemeClr val="dk1"/>
                </a:solidFill>
                <a:highlight>
                  <a:srgbClr val="FFFFFF"/>
                </a:highlight>
              </a:rPr>
              <a:t>Несколько важных преимуществ CMS Joomla</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ru">
                <a:solidFill>
                  <a:schemeClr val="dk1"/>
                </a:solidFill>
                <a:highlight>
                  <a:srgbClr val="FFFFFF"/>
                </a:highlight>
              </a:rPr>
              <a:t>Для этой платформы существуют удобные многофункциональные приложения для создания Интернет-магазинов разной сложности: VirtueMart, Joomshopping, Tienda и т.п. Для WP тоже есть специальные решения для электронной коммерции (например, WooCommerce). Однако, Джумла считается гораздо более подходящим выбором, если вы планируете открывать онлайн-магазин. Практика показывает, что создать полнофункциональный Интернет-магазин (а не одностраничник) на Joomla проще и быстрее, чем на Вордпрессе. </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lang="ru">
                <a:solidFill>
                  <a:schemeClr val="dk1"/>
                </a:solidFill>
                <a:highlight>
                  <a:srgbClr val="FFFFFF"/>
                </a:highlight>
              </a:rPr>
              <a:t>Сайт на Джумле можно оптимизировать без дополнительных плагинов: пользователь может прописать мета-теги и настроить URL (адреса страниц, которые отображаются в строке браузера).</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lang="ru">
                <a:solidFill>
                  <a:schemeClr val="dk1"/>
                </a:solidFill>
                <a:highlight>
                  <a:srgbClr val="FFFFFF"/>
                </a:highlight>
              </a:rPr>
              <a:t>В движке сразу доступно кеширование. Это ускоряет загрузку страниц, повышает позиции сайта.</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lang="ru">
                <a:solidFill>
                  <a:schemeClr val="dk1"/>
                </a:solidFill>
                <a:highlight>
                  <a:srgbClr val="FFFFFF"/>
                </a:highlight>
              </a:rPr>
              <a:t>Сайт на Джумле можно редактировать, не заходя в административную панель. </a:t>
            </a:r>
            <a:r>
              <a:rPr b="1" i="1" lang="ru">
                <a:solidFill>
                  <a:schemeClr val="dk1"/>
                </a:solidFill>
                <a:highlight>
                  <a:srgbClr val="FFFFFF"/>
                </a:highlight>
              </a:rPr>
              <a:t>Доступно так называемое front-end редактирование контента.</a:t>
            </a:r>
            <a:endParaRPr b="1" i="1">
              <a:solidFill>
                <a:schemeClr val="dk1"/>
              </a:solidFill>
              <a:highlight>
                <a:srgbClr val="FFFFFF"/>
              </a:highlight>
            </a:endParaRPr>
          </a:p>
          <a:p>
            <a:pPr indent="0" lvl="0" marL="0" rtl="0" algn="l">
              <a:lnSpc>
                <a:spcPct val="115000"/>
              </a:lnSpc>
              <a:spcBef>
                <a:spcPts val="1400"/>
              </a:spcBef>
              <a:spcAft>
                <a:spcPts val="0"/>
              </a:spcAft>
              <a:buNone/>
            </a:pPr>
            <a:r>
              <a:rPr b="1" lang="ru" sz="1300">
                <a:solidFill>
                  <a:schemeClr val="dk1"/>
                </a:solidFill>
                <a:highlight>
                  <a:srgbClr val="FFFFFF"/>
                </a:highlight>
              </a:rPr>
              <a:t>Joomla в цифрах</a:t>
            </a:r>
            <a:endParaRPr b="1" sz="1300">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Char char="●"/>
            </a:pPr>
            <a:r>
              <a:rPr b="1" lang="ru">
                <a:solidFill>
                  <a:schemeClr val="dk1"/>
                </a:solidFill>
                <a:highlight>
                  <a:srgbClr val="FFFFFF"/>
                </a:highlight>
              </a:rPr>
              <a:t>Более 78 миллионов</a:t>
            </a:r>
            <a:r>
              <a:rPr lang="ru">
                <a:solidFill>
                  <a:schemeClr val="dk1"/>
                </a:solidFill>
                <a:highlight>
                  <a:srgbClr val="FFFFFF"/>
                </a:highlight>
              </a:rPr>
              <a:t> людей скачали эту CMS с официального сайта www.joomla.org.</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ru">
                <a:solidFill>
                  <a:schemeClr val="dk1"/>
                </a:solidFill>
                <a:highlight>
                  <a:srgbClr val="FFFFFF"/>
                </a:highlight>
              </a:rPr>
              <a:t>Более 7800 модулей</a:t>
            </a:r>
            <a:r>
              <a:rPr lang="ru">
                <a:solidFill>
                  <a:schemeClr val="dk1"/>
                </a:solidFill>
                <a:highlight>
                  <a:srgbClr val="FFFFFF"/>
                </a:highlight>
              </a:rPr>
              <a:t> (платных и бесплатных) доступно в официальной директории «движка».</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ru">
                <a:solidFill>
                  <a:schemeClr val="dk1"/>
                </a:solidFill>
                <a:highlight>
                  <a:srgbClr val="FFFFFF"/>
                </a:highlight>
              </a:rPr>
              <a:t>Более 2,8%</a:t>
            </a:r>
            <a:r>
              <a:rPr lang="ru">
                <a:solidFill>
                  <a:schemeClr val="dk1"/>
                </a:solidFill>
                <a:highlight>
                  <a:srgbClr val="FFFFFF"/>
                </a:highlight>
              </a:rPr>
              <a:t> всех сайтов в мире работают на Джумле.</a:t>
            </a:r>
            <a:endParaRPr>
              <a:solidFill>
                <a:schemeClr val="dk1"/>
              </a:solidFill>
              <a:highlight>
                <a:srgbClr val="FFFFFF"/>
              </a:highlight>
            </a:endParaRPr>
          </a:p>
          <a:p>
            <a:pPr indent="0" lvl="0" marL="457200" rtl="0" algn="l">
              <a:lnSpc>
                <a:spcPct val="115000"/>
              </a:lnSpc>
              <a:spcBef>
                <a:spcPts val="1200"/>
              </a:spcBef>
              <a:spcAft>
                <a:spcPts val="0"/>
              </a:spcAft>
              <a:buNone/>
            </a:pPr>
            <a:r>
              <a:rPr b="1" lang="ru" sz="1300">
                <a:solidFill>
                  <a:schemeClr val="dk1"/>
                </a:solidFill>
                <a:highlight>
                  <a:srgbClr val="FFFFFF"/>
                </a:highlight>
              </a:rPr>
              <a:t>О недостатках Joomla</a:t>
            </a:r>
            <a:endParaRPr b="1" sz="13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ru">
                <a:solidFill>
                  <a:schemeClr val="dk1"/>
                </a:solidFill>
                <a:highlight>
                  <a:srgbClr val="FFFFFF"/>
                </a:highlight>
              </a:rPr>
              <a:t>Объективные недостатки у Joomla такие же, как и у WP:</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 слишком много учебной информации, среди которой бесполезные и даже вредные советы и уроки;</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 несколько ограниченные возможности (хотя и не такие ограниченные, как у Вордпресса);</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 большое количество желающих найти слабые места в коде и научиться взламывать сайты на этой CMS.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Если сравнивать Joomla с WordPress, можно отметить, что для этого «движка» существует гораздо меньше «довесов» (плагинов и тем).</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633375ff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0633375ff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Пользователи и эксперты отмечают, что у CMS Drupal – </a:t>
            </a:r>
            <a:r>
              <a:rPr lang="ru">
                <a:solidFill>
                  <a:schemeClr val="hlink"/>
                </a:solidFill>
                <a:highlight>
                  <a:srgbClr val="FFFFFF"/>
                </a:highlight>
                <a:uFill>
                  <a:noFill/>
                </a:uFill>
                <a:hlinkClick r:id="rId2"/>
              </a:rPr>
              <a:t>больше сложностей</a:t>
            </a:r>
            <a:r>
              <a:rPr lang="ru">
                <a:solidFill>
                  <a:schemeClr val="dk1"/>
                </a:solidFill>
                <a:highlight>
                  <a:srgbClr val="FFFFFF"/>
                </a:highlight>
              </a:rPr>
              <a:t>, больше возможностей, чем у рассмотренных нами ранее</a:t>
            </a:r>
            <a:r>
              <a:rPr i="1" lang="ru">
                <a:solidFill>
                  <a:schemeClr val="dk1"/>
                </a:solidFill>
                <a:highlight>
                  <a:srgbClr val="FFFFFF"/>
                </a:highlight>
              </a:rPr>
              <a:t> Joomla или WordPress</a:t>
            </a:r>
            <a:r>
              <a:rPr lang="ru">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i="1" lang="ru">
                <a:solidFill>
                  <a:schemeClr val="dk1"/>
                </a:solidFill>
                <a:highlight>
                  <a:srgbClr val="FFFFFF"/>
                </a:highlight>
              </a:rPr>
              <a:t>Новичкам от веб-мастеринга рекомендую обратить на Drupal 7 (а может уже и 8) самое пристальное внимание. Ибо в функционале Drupal, скорее всего, УЖЕ имеется всё то, что вы пока только планируете для написания своего Интернет-ресурса, и на что можете затратить многие часы своей работы.</a:t>
            </a:r>
            <a:endParaRPr i="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i="1" lang="ru">
                <a:solidFill>
                  <a:schemeClr val="dk1"/>
                </a:solidFill>
                <a:highlight>
                  <a:srgbClr val="FFFFFF"/>
                </a:highlight>
              </a:rPr>
              <a:t>Drupal</a:t>
            </a:r>
            <a:r>
              <a:rPr lang="ru">
                <a:solidFill>
                  <a:schemeClr val="dk1"/>
                </a:solidFill>
                <a:highlight>
                  <a:srgbClr val="FFFFFF"/>
                </a:highlight>
              </a:rPr>
              <a:t> - это движок, который может всё, к которому есть уйма плагинов на все случаи жизни.</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Главное преимущество Друпала — очень развитая и продуманная система хуков, позволяющая переопределять практически любое событие системы. Плюс два самых популярных модуля, cck и views, позволяющих конструировать произвольные типы данных и их отображение.</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i="1" lang="ru">
                <a:solidFill>
                  <a:schemeClr val="dk1"/>
                </a:solidFill>
                <a:highlight>
                  <a:srgbClr val="FFFFFF"/>
                </a:highlight>
              </a:rPr>
              <a:t>Drupal </a:t>
            </a:r>
            <a:r>
              <a:rPr lang="ru">
                <a:solidFill>
                  <a:schemeClr val="dk1"/>
                </a:solidFill>
                <a:highlight>
                  <a:srgbClr val="FFFFFF"/>
                </a:highlight>
              </a:rPr>
              <a:t>– это CMS совершенно другого уровня. Если Joomla и WordPress – простые, но ограниченные решение, то Друпал – платформа, которая позволяет воплотить практически любой ваш замысел, </a:t>
            </a:r>
            <a:r>
              <a:rPr b="1" lang="ru">
                <a:solidFill>
                  <a:schemeClr val="dk1"/>
                </a:solidFill>
                <a:highlight>
                  <a:srgbClr val="FFFFFF"/>
                </a:highlight>
              </a:rPr>
              <a:t>но которая требует определенных навыков.</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Интернет-магазины, соцсеты, крупные корпоративные сайты – все это и многое другое не первый год успешно создается на Drupal.</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i="1" lang="ru">
                <a:solidFill>
                  <a:schemeClr val="dk1"/>
                </a:solidFill>
                <a:highlight>
                  <a:srgbClr val="FFFFFF"/>
                </a:highlight>
              </a:rPr>
              <a:t>Кроме </a:t>
            </a:r>
            <a:r>
              <a:rPr b="1" lang="ru">
                <a:solidFill>
                  <a:schemeClr val="dk1"/>
                </a:solidFill>
                <a:highlight>
                  <a:srgbClr val="FFFFFF"/>
                </a:highlight>
              </a:rPr>
              <a:t>функционала, который дает возможность создать сайт любого уровня сложности для любой це</a:t>
            </a:r>
            <a:r>
              <a:rPr b="1" i="1" lang="ru">
                <a:solidFill>
                  <a:schemeClr val="dk1"/>
                </a:solidFill>
                <a:highlight>
                  <a:srgbClr val="FFFFFF"/>
                </a:highlight>
              </a:rPr>
              <a:t>ли, у Друпал есть и другие преимущества:</a:t>
            </a:r>
            <a:endParaRPr b="1" i="1">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Char char="●"/>
            </a:pPr>
            <a:r>
              <a:rPr lang="ru">
                <a:solidFill>
                  <a:schemeClr val="dk1"/>
                </a:solidFill>
                <a:highlight>
                  <a:srgbClr val="FFFFFF"/>
                </a:highlight>
              </a:rPr>
              <a:t>Высокий уровень безопасности (без каких-либо сложных настроек и установки дополнительных модулей). Многие разработчики считают это решение самой защищенной CMS на php.</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ru">
                <a:solidFill>
                  <a:schemeClr val="dk1"/>
                </a:solidFill>
                <a:highlight>
                  <a:srgbClr val="FFFFFF"/>
                </a:highlight>
              </a:rPr>
              <a:t>Удобная оптимизация (опять-таки, не требующая дополнительных установок, SEO-настройки доступны в стандартной комплектации CMS).</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ru">
                <a:solidFill>
                  <a:schemeClr val="dk1"/>
                </a:solidFill>
                <a:highlight>
                  <a:srgbClr val="FFFFFF"/>
                </a:highlight>
              </a:rPr>
              <a:t>Гибкие настройки прав пользователей. Можно выбирать какими именно возможностями обладает каждый пользователь (у многих других CMS этот набор возможностей стандартный).</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ru">
                <a:solidFill>
                  <a:schemeClr val="dk1"/>
                </a:solidFill>
                <a:highlight>
                  <a:srgbClr val="FFFFFF"/>
                </a:highlight>
              </a:rPr>
              <a:t>Большое количество готовых мощных бесплатных решений. Для электронной коммерции, например, есть такие платформы, как Ubercart. Они превращают Drupal в удобный многофункциональный Интернет-магазин и не требуют сложных настроек и знаний программирования.</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ru">
                <a:solidFill>
                  <a:schemeClr val="dk1"/>
                </a:solidFill>
                <a:highlight>
                  <a:srgbClr val="FFFFFF"/>
                </a:highlight>
              </a:rPr>
              <a:t>Адаптация для мобильных устройств.</a:t>
            </a:r>
            <a:r>
              <a:rPr lang="ru">
                <a:solidFill>
                  <a:schemeClr val="dk1"/>
                </a:solidFill>
                <a:highlight>
                  <a:srgbClr val="FFFFFF"/>
                </a:highlight>
              </a:rPr>
              <a:t> Начиная с 8-й версии, все темы для Друпал прекрасно отображаются на всех популярных мобильных девайсах.</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ru">
                <a:solidFill>
                  <a:schemeClr val="dk1"/>
                </a:solidFill>
                <a:highlight>
                  <a:srgbClr val="FFFFFF"/>
                </a:highlight>
              </a:rPr>
              <a:t>Десятки и сотни видов контента. Не только посты и страницы, как в WP. Без дополнительных правок кода можно создать такой тип контента, как например, опросы, статистические данные, видео и т.д.</a:t>
            </a:r>
            <a:endParaRPr>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ru" sz="1300">
                <a:solidFill>
                  <a:schemeClr val="dk1"/>
                </a:solidFill>
                <a:highlight>
                  <a:srgbClr val="FFFFFF"/>
                </a:highlight>
              </a:rPr>
              <a:t>Drupal в цифрах</a:t>
            </a:r>
            <a:endParaRPr b="1" sz="1300">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Char char="●"/>
            </a:pPr>
            <a:r>
              <a:rPr b="1" lang="ru">
                <a:solidFill>
                  <a:schemeClr val="dk1"/>
                </a:solidFill>
                <a:highlight>
                  <a:srgbClr val="FFFFFF"/>
                </a:highlight>
              </a:rPr>
              <a:t>Более 2.2%</a:t>
            </a:r>
            <a:r>
              <a:rPr lang="ru">
                <a:solidFill>
                  <a:schemeClr val="dk1"/>
                </a:solidFill>
                <a:highlight>
                  <a:srgbClr val="FFFFFF"/>
                </a:highlight>
              </a:rPr>
              <a:t> сайтов всего мира работают на системе управления контентом Друпал.</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ru">
                <a:solidFill>
                  <a:schemeClr val="dk1"/>
                </a:solidFill>
                <a:highlight>
                  <a:srgbClr val="FFFFFF"/>
                </a:highlight>
              </a:rPr>
              <a:t>Более 1000000</a:t>
            </a:r>
            <a:r>
              <a:rPr lang="ru">
                <a:solidFill>
                  <a:schemeClr val="dk1"/>
                </a:solidFill>
                <a:highlight>
                  <a:srgbClr val="FFFFFF"/>
                </a:highlight>
              </a:rPr>
              <a:t> пользователей входят в сообществе Drupal. Все эти люди постоянно работают над улучшением самого движка и над разработкой новых полезных модулей для него.</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ru">
                <a:solidFill>
                  <a:schemeClr val="dk1"/>
                </a:solidFill>
                <a:highlight>
                  <a:srgbClr val="FFFFFF"/>
                </a:highlight>
              </a:rPr>
              <a:t>Более 35800</a:t>
            </a:r>
            <a:r>
              <a:rPr lang="ru">
                <a:solidFill>
                  <a:schemeClr val="dk1"/>
                </a:solidFill>
                <a:highlight>
                  <a:srgbClr val="FFFFFF"/>
                </a:highlight>
              </a:rPr>
              <a:t> бесплатных модулей позволяют любому пользователю CMS расширить возможности своего сайта.</a:t>
            </a:r>
            <a:endParaRPr>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ru" sz="1300">
                <a:solidFill>
                  <a:schemeClr val="dk1"/>
                </a:solidFill>
                <a:highlight>
                  <a:srgbClr val="FFFFFF"/>
                </a:highlight>
              </a:rPr>
              <a:t>Главные недостатки CMS Друпал</a:t>
            </a:r>
            <a:endParaRPr b="1" sz="1300">
              <a:solidFill>
                <a:schemeClr val="dk1"/>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Их только три – цена, уровень сложности, «прожорливость»</a:t>
            </a:r>
            <a:r>
              <a:rPr lang="ru">
                <a:solidFill>
                  <a:schemeClr val="dk1"/>
                </a:solidFill>
                <a:highlight>
                  <a:srgbClr val="FFFFFF"/>
                </a:highlight>
              </a:rPr>
              <a:t>.</a:t>
            </a:r>
            <a:endParaRPr>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AutoNum type="arabicPeriod"/>
            </a:pPr>
            <a:r>
              <a:rPr lang="ru">
                <a:solidFill>
                  <a:schemeClr val="dk1"/>
                </a:solidFill>
                <a:highlight>
                  <a:srgbClr val="FFFFFF"/>
                </a:highlight>
              </a:rPr>
              <a:t>Сложность системы. Неподготовленному пользователю нелегко создать проект на этой CMS. Если же он хочет нанять профессионального разработчика, придется платить больше, чем разработчику на WordPress или Joomla.</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lang="ru">
                <a:solidFill>
                  <a:schemeClr val="dk1"/>
                </a:solidFill>
                <a:highlight>
                  <a:srgbClr val="FFFFFF"/>
                </a:highlight>
              </a:rPr>
              <a:t>Премиум-темы на Drupal стоят на порядок дороже, чем темы на WP.</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lang="ru">
                <a:solidFill>
                  <a:schemeClr val="dk1"/>
                </a:solidFill>
                <a:highlight>
                  <a:srgbClr val="FFFFFF"/>
                </a:highlight>
              </a:rPr>
              <a:t>Серьёзная ресурсная «прожорливость», ничуть не меньшая, а временами и большая, чем у подобных движков.</a:t>
            </a:r>
            <a:endParaRPr>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633375ff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633375ff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CMS, как и любой другой конструктор, может быть очень простым: детали большие, без каких-то сложных элементов, их относительно не много, запутаться просто нереально (как и нереально построить что-то действтельно уникальное). А может быть и довольно изощренным: масса различных деталей, которые соединить во что-то одно не так легко.</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i="1" lang="ru">
                <a:solidFill>
                  <a:schemeClr val="dk1"/>
                </a:solidFill>
                <a:highlight>
                  <a:srgbClr val="FFFFFF"/>
                </a:highlight>
              </a:rPr>
              <a:t>Важно отметить, что когда у пользователя CMS появляется определенный уровень сноровки, сотни и тысячи компонентов превращаются в мощные оригинальные решения.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633375ff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633375ff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633375ff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633375ff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ru">
                <a:solidFill>
                  <a:schemeClr val="dk1"/>
                </a:solidFill>
                <a:highlight>
                  <a:srgbClr val="FFFFFF"/>
                </a:highlight>
              </a:rPr>
              <a:t>По сути, эти системы незначительно отличаются друг от друга.</a:t>
            </a:r>
            <a:endParaRPr b="1" i="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i="1" lang="ru">
                <a:solidFill>
                  <a:schemeClr val="dk1"/>
                </a:solidFill>
                <a:highlight>
                  <a:srgbClr val="FFFFFF"/>
                </a:highlight>
              </a:rPr>
              <a:t>Самое главное отличие этих систем – это люди, которые их используют.</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633375ff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633375ff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Использование </a:t>
            </a:r>
            <a:r>
              <a:rPr b="1" i="1" lang="ru">
                <a:solidFill>
                  <a:schemeClr val="dk1"/>
                </a:solidFill>
                <a:highlight>
                  <a:srgbClr val="FFFFFF"/>
                </a:highlight>
              </a:rPr>
              <a:t>CMS</a:t>
            </a:r>
            <a:r>
              <a:rPr b="1" lang="ru">
                <a:solidFill>
                  <a:schemeClr val="dk1"/>
                </a:solidFill>
                <a:highlight>
                  <a:srgbClr val="FFFFFF"/>
                </a:highlight>
              </a:rPr>
              <a:t> предоставляет следующие преимущества:</a:t>
            </a:r>
            <a:endParaRPr b="1">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AutoNum type="arabicPeriod"/>
            </a:pPr>
            <a:r>
              <a:rPr b="1" lang="ru">
                <a:solidFill>
                  <a:schemeClr val="dk1"/>
                </a:solidFill>
                <a:highlight>
                  <a:srgbClr val="FFFFFF"/>
                </a:highlight>
              </a:rPr>
              <a:t>Оперативное обновление информации</a:t>
            </a:r>
            <a:r>
              <a:rPr lang="ru">
                <a:solidFill>
                  <a:schemeClr val="dk1"/>
                </a:solidFill>
                <a:highlight>
                  <a:srgbClr val="FFFFFF"/>
                </a:highlight>
              </a:rPr>
              <a:t> - информацию публикует сотрудник, владеющий информацией, без дополнительных посредников в виде технических специалистов. </a:t>
            </a:r>
            <a:r>
              <a:rPr i="1" lang="ru">
                <a:solidFill>
                  <a:schemeClr val="dk1"/>
                </a:solidFill>
                <a:highlight>
                  <a:srgbClr val="FFFFFF"/>
                </a:highlight>
              </a:rPr>
              <a:t>CMS</a:t>
            </a:r>
            <a:r>
              <a:rPr lang="ru">
                <a:solidFill>
                  <a:schemeClr val="dk1"/>
                </a:solidFill>
                <a:highlight>
                  <a:srgbClr val="FFFFFF"/>
                </a:highlight>
              </a:rPr>
              <a:t> предназначены для автоматизации процесс публикации информации на web-сайте, предоставляя пользователям возможность самим публиковать материалы в WWW и определять их визуальное представление, используя для этого стандартные средства, не требующие знания языка HTML и достаточно сложных для неспециалиста процедур. С помощью </a:t>
            </a:r>
            <a:r>
              <a:rPr i="1" lang="ru">
                <a:solidFill>
                  <a:schemeClr val="dk1"/>
                </a:solidFill>
                <a:highlight>
                  <a:srgbClr val="FFFFFF"/>
                </a:highlight>
              </a:rPr>
              <a:t>CMS</a:t>
            </a:r>
            <a:r>
              <a:rPr lang="ru">
                <a:solidFill>
                  <a:schemeClr val="dk1"/>
                </a:solidFill>
                <a:highlight>
                  <a:srgbClr val="FFFFFF"/>
                </a:highlight>
              </a:rPr>
              <a:t> можно, не будучи профессиональным разработчиком, создавать и модифицировать </a:t>
            </a:r>
            <a:r>
              <a:rPr i="1" lang="ru">
                <a:solidFill>
                  <a:schemeClr val="dk1"/>
                </a:solidFill>
                <a:highlight>
                  <a:srgbClr val="FFFFFF"/>
                </a:highlight>
              </a:rPr>
              <a:t>информационное наполнение</a:t>
            </a:r>
            <a:r>
              <a:rPr lang="ru">
                <a:solidFill>
                  <a:schemeClr val="dk1"/>
                </a:solidFill>
                <a:highlight>
                  <a:srgbClr val="FFFFFF"/>
                </a:highlight>
              </a:rPr>
              <a:t> сайтов.</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b="1" lang="ru">
                <a:solidFill>
                  <a:schemeClr val="dk1"/>
                </a:solidFill>
                <a:highlight>
                  <a:srgbClr val="FFFFFF"/>
                </a:highlight>
              </a:rPr>
              <a:t>Снижение стоимости поддержки</a:t>
            </a:r>
            <a:r>
              <a:rPr lang="ru">
                <a:solidFill>
                  <a:schemeClr val="dk1"/>
                </a:solidFill>
                <a:highlight>
                  <a:srgbClr val="FFFFFF"/>
                </a:highlight>
              </a:rPr>
              <a:t> – обновление информации производится самостоятельно, нет необходимости оплачивать труд собственного или внешнего web-мастера. Снижение стоимости происходит за счет снижения потерь времени на поиски документов, пресечения дублирования и ошибок, увеличения скорости связи с партнерами и клиентами.</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b="1" lang="ru">
                <a:solidFill>
                  <a:schemeClr val="dk1"/>
                </a:solidFill>
                <a:highlight>
                  <a:srgbClr val="FFFFFF"/>
                </a:highlight>
              </a:rPr>
              <a:t>Предоставление дополнительных сервисов пользовател</a:t>
            </a:r>
            <a:r>
              <a:rPr lang="ru">
                <a:solidFill>
                  <a:schemeClr val="dk1"/>
                </a:solidFill>
                <a:highlight>
                  <a:srgbClr val="FFFFFF"/>
                </a:highlight>
              </a:rPr>
              <a:t>ю – часть сервисов – поиск, форумы, голосования и т.д., требуют интерактивного взаимодействия с пользователем. Они уже реализованы в рамках </a:t>
            </a:r>
            <a:r>
              <a:rPr i="1" lang="ru">
                <a:solidFill>
                  <a:schemeClr val="dk1"/>
                </a:solidFill>
                <a:highlight>
                  <a:srgbClr val="FFFFFF"/>
                </a:highlight>
              </a:rPr>
              <a:t>CMS</a:t>
            </a:r>
            <a:r>
              <a:rPr lang="ru">
                <a:solidFill>
                  <a:schemeClr val="dk1"/>
                </a:solidFill>
                <a:highlight>
                  <a:srgbClr val="FFFFFF"/>
                </a:highlight>
              </a:rPr>
              <a:t>.</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b="1" lang="ru">
                <a:solidFill>
                  <a:schemeClr val="dk1"/>
                </a:solidFill>
                <a:highlight>
                  <a:srgbClr val="FFFFFF"/>
                </a:highlight>
              </a:rPr>
              <a:t>Уменьшение сроков и стоимости разработки</a:t>
            </a:r>
            <a:r>
              <a:rPr lang="ru">
                <a:solidFill>
                  <a:schemeClr val="dk1"/>
                </a:solidFill>
                <a:highlight>
                  <a:srgbClr val="FFFFFF"/>
                </a:highlight>
              </a:rPr>
              <a:t> – наиболее востребованная функциональность уже реализована в </a:t>
            </a:r>
            <a:r>
              <a:rPr i="1" lang="ru">
                <a:solidFill>
                  <a:schemeClr val="dk1"/>
                </a:solidFill>
                <a:highlight>
                  <a:srgbClr val="FFFFFF"/>
                </a:highlight>
              </a:rPr>
              <a:t>CMS</a:t>
            </a:r>
            <a:r>
              <a:rPr lang="ru">
                <a:solidFill>
                  <a:schemeClr val="dk1"/>
                </a:solidFill>
                <a:highlight>
                  <a:srgbClr val="FFFFFF"/>
                </a:highlight>
              </a:rPr>
              <a:t> и может быть сразу использована.</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b="1" lang="ru">
                <a:solidFill>
                  <a:schemeClr val="dk1"/>
                </a:solidFill>
                <a:highlight>
                  <a:srgbClr val="FFFFFF"/>
                </a:highlight>
              </a:rPr>
              <a:t>Повышение качества разработки</a:t>
            </a:r>
            <a:r>
              <a:rPr lang="ru">
                <a:solidFill>
                  <a:schemeClr val="dk1"/>
                </a:solidFill>
                <a:highlight>
                  <a:srgbClr val="FFFFFF"/>
                </a:highlight>
              </a:rPr>
              <a:t> – при разработке полностью или частично используются готовые модули, которые уже прошли неоднократное тестирование.</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b="1" lang="ru">
                <a:solidFill>
                  <a:schemeClr val="dk1"/>
                </a:solidFill>
                <a:highlight>
                  <a:srgbClr val="FFFFFF"/>
                </a:highlight>
              </a:rPr>
              <a:t>Снижение стоимости дальнейших модификаций</a:t>
            </a:r>
            <a:r>
              <a:rPr lang="ru">
                <a:solidFill>
                  <a:schemeClr val="dk1"/>
                </a:solidFill>
                <a:highlight>
                  <a:srgbClr val="FFFFFF"/>
                </a:highlight>
              </a:rPr>
              <a:t> – </a:t>
            </a:r>
            <a:r>
              <a:rPr i="1" lang="ru">
                <a:solidFill>
                  <a:schemeClr val="dk1"/>
                </a:solidFill>
                <a:highlight>
                  <a:srgbClr val="FFFFFF"/>
                </a:highlight>
              </a:rPr>
              <a:t>CMS</a:t>
            </a:r>
            <a:r>
              <a:rPr lang="ru">
                <a:solidFill>
                  <a:schemeClr val="dk1"/>
                </a:solidFill>
                <a:highlight>
                  <a:srgbClr val="FFFFFF"/>
                </a:highlight>
              </a:rPr>
              <a:t> позволяют разделить данные и их представление. Это позволяет гораздо проще изменить внешний вид сайта, чем в случае со статическим сайтом.</a:t>
            </a:r>
            <a:endParaRPr>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ru">
                <a:solidFill>
                  <a:schemeClr val="dk1"/>
                </a:solidFill>
                <a:highlight>
                  <a:srgbClr val="FFFFFF"/>
                </a:highlight>
              </a:rPr>
              <a:t>Среди </a:t>
            </a:r>
            <a:r>
              <a:rPr i="1" lang="ru">
                <a:solidFill>
                  <a:schemeClr val="dk1"/>
                </a:solidFill>
                <a:highlight>
                  <a:srgbClr val="FFFFFF"/>
                </a:highlight>
              </a:rPr>
              <a:t>CMS</a:t>
            </a:r>
            <a:r>
              <a:rPr lang="ru">
                <a:solidFill>
                  <a:schemeClr val="dk1"/>
                </a:solidFill>
                <a:highlight>
                  <a:srgbClr val="FFFFFF"/>
                </a:highlight>
              </a:rPr>
              <a:t>-систем часто выделяют так называемые каркасы (</a:t>
            </a:r>
            <a:r>
              <a:rPr i="1" lang="ru">
                <a:solidFill>
                  <a:schemeClr val="dk1"/>
                </a:solidFill>
                <a:highlight>
                  <a:srgbClr val="FFFFFF"/>
                </a:highlight>
              </a:rPr>
              <a:t>content management</a:t>
            </a:r>
            <a:r>
              <a:rPr lang="ru">
                <a:solidFill>
                  <a:schemeClr val="dk1"/>
                </a:solidFill>
                <a:highlight>
                  <a:srgbClr val="FFFFFF"/>
                </a:highlight>
              </a:rPr>
              <a:t> framework, CMF) — инструментарии для создания системы.</a:t>
            </a:r>
            <a:endParaRPr>
              <a:solidFill>
                <a:schemeClr val="dk1"/>
              </a:solidFill>
              <a:highlight>
                <a:srgbClr val="FFFFFF"/>
              </a:highlight>
            </a:endParaRPr>
          </a:p>
          <a:p>
            <a:pPr indent="0" lvl="0" marL="0" rtl="0" algn="l">
              <a:spcBef>
                <a:spcPts val="0"/>
              </a:spcBef>
              <a:spcAft>
                <a:spcPts val="0"/>
              </a:spcAft>
              <a:buNone/>
            </a:pPr>
            <a:r>
              <a:rPr lang="ru">
                <a:solidFill>
                  <a:schemeClr val="dk1"/>
                </a:solidFill>
                <a:highlight>
                  <a:srgbClr val="FFFFFF"/>
                </a:highlight>
              </a:rPr>
              <a:t>Разработкой систем управления контентом занимаются многие компании, в том числе IBM, Microsoft, Oracle, Macromedia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63b806b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63b806b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solidFill>
                  <a:schemeClr val="hlink"/>
                </a:solidFill>
                <a:hlinkClick r:id="rId2"/>
              </a:rPr>
              <a:t>https://practicum.yandex.ru/blog/chto-takoe-cms-i-kak-vybrat/</a:t>
            </a:r>
            <a:r>
              <a:rPr lang="ru"/>
              <a: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ru"/>
              <a:t>1. Коробочные</a:t>
            </a:r>
            <a:endParaRPr/>
          </a:p>
          <a:p>
            <a:pPr indent="0" lvl="0" marL="0" rtl="0" algn="l">
              <a:spcBef>
                <a:spcPts val="0"/>
              </a:spcBef>
              <a:spcAft>
                <a:spcPts val="0"/>
              </a:spcAft>
              <a:buClr>
                <a:schemeClr val="dk1"/>
              </a:buClr>
              <a:buSzPts val="1100"/>
              <a:buFont typeface="Arial"/>
              <a:buNone/>
            </a:pPr>
            <a:r>
              <a:rPr lang="ru"/>
              <a:t>Это уже готовая рабочая система, на которой можно создать сайт любой тематики — хоть для детского сада, хоть для нефтеперерабатывающего завода. В «коробке» уже есть необходимый функционал, например шаблоны оформления страниц сайта или варианты структуры блога.</a:t>
            </a:r>
            <a:endParaRPr/>
          </a:p>
          <a:p>
            <a:pPr indent="0" lvl="0" marL="0" rtl="0" algn="l">
              <a:spcBef>
                <a:spcPts val="0"/>
              </a:spcBef>
              <a:spcAft>
                <a:spcPts val="0"/>
              </a:spcAft>
              <a:buClr>
                <a:schemeClr val="dk1"/>
              </a:buClr>
              <a:buSzPts val="1100"/>
              <a:buFont typeface="Arial"/>
              <a:buNone/>
            </a:pPr>
            <a:r>
              <a:rPr lang="ru"/>
              <a:t>Коро</a:t>
            </a:r>
            <a:r>
              <a:rPr lang="ru"/>
              <a:t>б</a:t>
            </a:r>
            <a:r>
              <a:rPr lang="ru"/>
              <a:t>очные CMS могут быть платными, как например 1C-Битрикс, или бесплатными как WordPress или Drupal. Выбранную CMS нужно скачать с официального сайта разработчика и установить. Подключение CMS — не всегда простая работа. Нужно выбрать хостинг, который подходит под задачи компании и выбранную CMS, через админ-панель хостинга создать новую базу данных, залить на хостинг файлы движка и при установке CMS соединить её с созданной базой данных.</a:t>
            </a:r>
            <a:endParaRPr/>
          </a:p>
          <a:p>
            <a:pPr indent="0" lvl="0" marL="0" rtl="0" algn="l">
              <a:spcBef>
                <a:spcPts val="0"/>
              </a:spcBef>
              <a:spcAft>
                <a:spcPts val="0"/>
              </a:spcAft>
              <a:buClr>
                <a:schemeClr val="dk1"/>
              </a:buClr>
              <a:buSzPts val="1100"/>
              <a:buFont typeface="Arial"/>
              <a:buNone/>
            </a:pPr>
            <a:r>
              <a:rPr lang="ru"/>
              <a:t>Некоторые хостинговые компании могут сами установить нужную CMS на сайт. Например, Beget сам установит и проведёт настройку CMS. В этом случае нужно будет только выбрать подходящую систему управления.</a:t>
            </a:r>
            <a:endParaRPr/>
          </a:p>
          <a:p>
            <a:pPr indent="0" lvl="0" marL="0" rtl="0" algn="l">
              <a:spcBef>
                <a:spcPts val="0"/>
              </a:spcBef>
              <a:spcAft>
                <a:spcPts val="0"/>
              </a:spcAft>
              <a:buClr>
                <a:schemeClr val="dk1"/>
              </a:buClr>
              <a:buSzPts val="1100"/>
              <a:buFont typeface="Arial"/>
              <a:buNone/>
            </a:pPr>
            <a:r>
              <a:rPr lang="ru"/>
              <a:t>✅ Плюсы</a:t>
            </a:r>
            <a:endParaRPr/>
          </a:p>
          <a:p>
            <a:pPr indent="0" lvl="0" marL="0" rtl="0" algn="l">
              <a:spcBef>
                <a:spcPts val="0"/>
              </a:spcBef>
              <a:spcAft>
                <a:spcPts val="0"/>
              </a:spcAft>
              <a:buClr>
                <a:schemeClr val="dk1"/>
              </a:buClr>
              <a:buSzPts val="1100"/>
              <a:buFont typeface="Arial"/>
              <a:buNone/>
            </a:pPr>
            <a:r>
              <a:rPr lang="ru"/>
              <a:t>В «коробке» уже заложены основные модули и шаблоны, которые нужны для создания сайта, их можно быстро развернуть и настроить.</a:t>
            </a:r>
            <a:endParaRPr/>
          </a:p>
          <a:p>
            <a:pPr indent="0" lvl="0" marL="0" rtl="0" algn="l">
              <a:spcBef>
                <a:spcPts val="0"/>
              </a:spcBef>
              <a:spcAft>
                <a:spcPts val="0"/>
              </a:spcAft>
              <a:buClr>
                <a:schemeClr val="dk1"/>
              </a:buClr>
              <a:buSzPts val="1100"/>
              <a:buFont typeface="Arial"/>
              <a:buNone/>
            </a:pPr>
            <a:r>
              <a:rPr lang="ru"/>
              <a:t>Легко поменять внешний вид сайта, структуру, контент.</a:t>
            </a:r>
            <a:endParaRPr/>
          </a:p>
          <a:p>
            <a:pPr indent="0" lvl="0" marL="0" rtl="0" algn="l">
              <a:spcBef>
                <a:spcPts val="0"/>
              </a:spcBef>
              <a:spcAft>
                <a:spcPts val="0"/>
              </a:spcAft>
              <a:buClr>
                <a:schemeClr val="dk1"/>
              </a:buClr>
              <a:buSzPts val="1100"/>
              <a:buFont typeface="Arial"/>
              <a:buNone/>
            </a:pPr>
            <a:r>
              <a:rPr lang="ru"/>
              <a:t>Легко расширить функциональность сайта, например добавить функцию бронирования или онлайн-записи. Много бесплатных и платных шаблонов и плагинов, подходящих для разных задач.</a:t>
            </a:r>
            <a:endParaRPr/>
          </a:p>
          <a:p>
            <a:pPr indent="0" lvl="0" marL="0" rtl="0" algn="l">
              <a:spcBef>
                <a:spcPts val="0"/>
              </a:spcBef>
              <a:spcAft>
                <a:spcPts val="0"/>
              </a:spcAft>
              <a:buClr>
                <a:schemeClr val="dk1"/>
              </a:buClr>
              <a:buSzPts val="1100"/>
              <a:buFont typeface="Arial"/>
              <a:buNone/>
            </a:pPr>
            <a:r>
              <a:rPr lang="ru"/>
              <a:t>Можно интегрировать сторонние решения, например, вставить модуль «МойСклад» или платёжный шлюз.</a:t>
            </a:r>
            <a:endParaRPr/>
          </a:p>
          <a:p>
            <a:pPr indent="0" lvl="0" marL="0" rtl="0" algn="l">
              <a:spcBef>
                <a:spcPts val="0"/>
              </a:spcBef>
              <a:spcAft>
                <a:spcPts val="0"/>
              </a:spcAft>
              <a:buClr>
                <a:schemeClr val="dk1"/>
              </a:buClr>
              <a:buSzPts val="1100"/>
              <a:buFont typeface="Arial"/>
              <a:buNone/>
            </a:pPr>
            <a:r>
              <a:rPr lang="ru"/>
              <a:t>Разработчик постоянно модернизирует CMS и следит за безопасностью, служба поддержки поможет разобраться и настроить сайт.</a:t>
            </a:r>
            <a:endParaRPr/>
          </a:p>
          <a:p>
            <a:pPr indent="0" lvl="0" marL="0" rtl="0" algn="l">
              <a:spcBef>
                <a:spcPts val="0"/>
              </a:spcBef>
              <a:spcAft>
                <a:spcPts val="0"/>
              </a:spcAft>
              <a:buClr>
                <a:schemeClr val="dk1"/>
              </a:buClr>
              <a:buSzPts val="1100"/>
              <a:buFont typeface="Arial"/>
              <a:buNone/>
            </a:pPr>
            <a:r>
              <a:rPr lang="ru"/>
              <a:t>Есть большие сообщества разработчиков по отдельным видам CMS, где всегда можно спросить совета.</a:t>
            </a:r>
            <a:endParaRPr/>
          </a:p>
          <a:p>
            <a:pPr indent="0" lvl="0" marL="0" rtl="0" algn="l">
              <a:spcBef>
                <a:spcPts val="0"/>
              </a:spcBef>
              <a:spcAft>
                <a:spcPts val="0"/>
              </a:spcAft>
              <a:buClr>
                <a:schemeClr val="dk1"/>
              </a:buClr>
              <a:buSzPts val="1100"/>
              <a:buFont typeface="Arial"/>
              <a:buNone/>
            </a:pPr>
            <a:r>
              <a:rPr lang="ru"/>
              <a:t>❌ Минусы</a:t>
            </a:r>
            <a:endParaRPr/>
          </a:p>
          <a:p>
            <a:pPr indent="0" lvl="0" marL="0" rtl="0" algn="l">
              <a:spcBef>
                <a:spcPts val="0"/>
              </a:spcBef>
              <a:spcAft>
                <a:spcPts val="0"/>
              </a:spcAft>
              <a:buClr>
                <a:schemeClr val="dk1"/>
              </a:buClr>
              <a:buSzPts val="1100"/>
              <a:buFont typeface="Arial"/>
              <a:buNone/>
            </a:pPr>
            <a:r>
              <a:rPr lang="ru"/>
              <a:t>Если нужно реализовать сложное решение, например интернет-магазин с десятками тысяч артикулов, то проще нанять специалиста, который настроит и запустит сайт, чем разбираться самостоятельно в вёрстке или настройках безопасности.</a:t>
            </a:r>
            <a:endParaRPr/>
          </a:p>
          <a:p>
            <a:pPr indent="0" lvl="0" marL="0" rtl="0" algn="l">
              <a:spcBef>
                <a:spcPts val="0"/>
              </a:spcBef>
              <a:spcAft>
                <a:spcPts val="0"/>
              </a:spcAft>
              <a:buClr>
                <a:schemeClr val="dk1"/>
              </a:buClr>
              <a:buSzPts val="1100"/>
              <a:buFont typeface="Arial"/>
              <a:buNone/>
            </a:pPr>
            <a:r>
              <a:rPr lang="ru"/>
              <a:t>Готовые CMS рассчитаны на массмаркет — то есть, сайт можно «допилить» под задачи компании любой сферы бизнеса. Из-за этого в коде много мусора, который может вызывать проблемы. Например, сайт может не выдержать огромный наплыв трафика.</a:t>
            </a:r>
            <a:endParaRPr/>
          </a:p>
          <a:p>
            <a:pPr indent="0" lvl="0" marL="0" rtl="0" algn="l">
              <a:spcBef>
                <a:spcPts val="0"/>
              </a:spcBef>
              <a:spcAft>
                <a:spcPts val="0"/>
              </a:spcAft>
              <a:buClr>
                <a:schemeClr val="dk1"/>
              </a:buClr>
              <a:buSzPts val="1100"/>
              <a:buFont typeface="Arial"/>
              <a:buNone/>
            </a:pPr>
            <a:r>
              <a:rPr lang="ru"/>
              <a:t>Популярные коробочные CMS: Wordpress, Magneto, Joomla, OpenCard, 1C-Битрикс, Drupal, MODx.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ru"/>
              <a:t>2. Конструкторы</a:t>
            </a:r>
            <a:endParaRPr/>
          </a:p>
          <a:p>
            <a:pPr indent="0" lvl="0" marL="0" rtl="0" algn="l">
              <a:spcBef>
                <a:spcPts val="0"/>
              </a:spcBef>
              <a:spcAft>
                <a:spcPts val="0"/>
              </a:spcAft>
              <a:buClr>
                <a:schemeClr val="dk1"/>
              </a:buClr>
              <a:buSzPts val="1100"/>
              <a:buFont typeface="Arial"/>
              <a:buNone/>
            </a:pPr>
            <a:r>
              <a:rPr lang="ru"/>
              <a:t>Конструктор — это интернет-платформа для создания сайтов, на которой всё уже продумано и готово: дизайн, размеры блоков и их расположение. Ничего не нужно скачивать и устанавливать. Сайт можно собрать прямо на платформе за час, как лего: выбрать подходящий шаблон из десятков предложенных, двигать блоки, как нравится. Например, на Wix больше 800 шаблонов для разных сфер бизнеса.</a:t>
            </a:r>
            <a:endParaRPr/>
          </a:p>
          <a:p>
            <a:pPr indent="0" lvl="0" marL="0" rtl="0" algn="l">
              <a:spcBef>
                <a:spcPts val="0"/>
              </a:spcBef>
              <a:spcAft>
                <a:spcPts val="0"/>
              </a:spcAft>
              <a:buClr>
                <a:schemeClr val="dk1"/>
              </a:buClr>
              <a:buSzPts val="1100"/>
              <a:buFont typeface="Arial"/>
              <a:buNone/>
            </a:pPr>
            <a:r>
              <a:rPr lang="ru"/>
              <a:t>Конструкторы условно-бесплатные: можно сделать простой сайт с минимальным функционалом, но за каждое улучшение надо будет платить. Например, создать визитку, где указаны только данные и контакты специалиста — бесплатно, а для лендинга с формой обратной связи или оплатой надо будет покупать дополнительные модули. При создании сайта на конструкторе имеет смысл сразу покупать платный тариф, обычно в него входят все необходимые функции.</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ru"/>
              <a:t>Конструкторы используют для несложных сайтов с небольшим количеством страниц, иногда — для интернет-магазинов с небольшим ассортиментом или быстрого тестирования гипотез, например спроса на новый продукт.</a:t>
            </a:r>
            <a:endParaRPr/>
          </a:p>
          <a:p>
            <a:pPr indent="0" lvl="0" marL="0" rtl="0" algn="l">
              <a:spcBef>
                <a:spcPts val="0"/>
              </a:spcBef>
              <a:spcAft>
                <a:spcPts val="0"/>
              </a:spcAft>
              <a:buClr>
                <a:schemeClr val="dk1"/>
              </a:buClr>
              <a:buSzPts val="1100"/>
              <a:buFont typeface="Arial"/>
              <a:buNone/>
            </a:pPr>
            <a:r>
              <a:rPr lang="ru"/>
              <a:t>✅ Плюсы</a:t>
            </a:r>
            <a:endParaRPr/>
          </a:p>
          <a:p>
            <a:pPr indent="0" lvl="0" marL="0" rtl="0" algn="l">
              <a:spcBef>
                <a:spcPts val="0"/>
              </a:spcBef>
              <a:spcAft>
                <a:spcPts val="0"/>
              </a:spcAft>
              <a:buClr>
                <a:schemeClr val="dk1"/>
              </a:buClr>
              <a:buSzPts val="1100"/>
              <a:buFont typeface="Arial"/>
              <a:buNone/>
            </a:pPr>
            <a:r>
              <a:rPr lang="ru"/>
              <a:t>Можно быстро создать и запустить сайт с минимальным функционалом, а после — его совершенствовать.</a:t>
            </a:r>
            <a:endParaRPr/>
          </a:p>
          <a:p>
            <a:pPr indent="0" lvl="0" marL="0" rtl="0" algn="l">
              <a:spcBef>
                <a:spcPts val="0"/>
              </a:spcBef>
              <a:spcAft>
                <a:spcPts val="0"/>
              </a:spcAft>
              <a:buClr>
                <a:schemeClr val="dk1"/>
              </a:buClr>
              <a:buSzPts val="1100"/>
              <a:buFont typeface="Arial"/>
              <a:buNone/>
            </a:pPr>
            <a:r>
              <a:rPr lang="ru"/>
              <a:t>Сайт будет работать и без оплаты, правда, не со всеми функциями.</a:t>
            </a:r>
            <a:endParaRPr/>
          </a:p>
          <a:p>
            <a:pPr indent="0" lvl="0" marL="0" rtl="0" algn="l">
              <a:spcBef>
                <a:spcPts val="0"/>
              </a:spcBef>
              <a:spcAft>
                <a:spcPts val="0"/>
              </a:spcAft>
              <a:buClr>
                <a:schemeClr val="dk1"/>
              </a:buClr>
              <a:buSzPts val="1100"/>
              <a:buFont typeface="Arial"/>
              <a:buNone/>
            </a:pPr>
            <a:r>
              <a:rPr lang="ru"/>
              <a:t>Огромное количество шаблонов для всех сфер бизнеса.</a:t>
            </a:r>
            <a:endParaRPr/>
          </a:p>
          <a:p>
            <a:pPr indent="0" lvl="0" marL="0" rtl="0" algn="l">
              <a:spcBef>
                <a:spcPts val="0"/>
              </a:spcBef>
              <a:spcAft>
                <a:spcPts val="0"/>
              </a:spcAft>
              <a:buClr>
                <a:schemeClr val="dk1"/>
              </a:buClr>
              <a:buSzPts val="1100"/>
              <a:buFont typeface="Arial"/>
              <a:buNone/>
            </a:pPr>
            <a:r>
              <a:rPr lang="ru"/>
              <a:t>Дополнительные решения, которые можно внедрить за пару минут. Например, подключить чат-бота или встроить онлайн-оплату.</a:t>
            </a:r>
            <a:endParaRPr/>
          </a:p>
          <a:p>
            <a:pPr indent="0" lvl="0" marL="0" rtl="0" algn="l">
              <a:spcBef>
                <a:spcPts val="0"/>
              </a:spcBef>
              <a:spcAft>
                <a:spcPts val="0"/>
              </a:spcAft>
              <a:buClr>
                <a:schemeClr val="dk1"/>
              </a:buClr>
              <a:buSzPts val="1100"/>
              <a:buFont typeface="Arial"/>
              <a:buNone/>
            </a:pPr>
            <a:r>
              <a:rPr lang="ru"/>
              <a:t>❌ Минусы</a:t>
            </a:r>
            <a:endParaRPr/>
          </a:p>
          <a:p>
            <a:pPr indent="0" lvl="0" marL="0" rtl="0" algn="l">
              <a:spcBef>
                <a:spcPts val="0"/>
              </a:spcBef>
              <a:spcAft>
                <a:spcPts val="0"/>
              </a:spcAft>
              <a:buClr>
                <a:schemeClr val="dk1"/>
              </a:buClr>
              <a:buSzPts val="1100"/>
              <a:buFont typeface="Arial"/>
              <a:buNone/>
            </a:pPr>
            <a:r>
              <a:rPr lang="ru"/>
              <a:t>Зависимость от компании-разработчика. Если нужно будет перенести сайт на отдельный хостинг, придётся заплатить. На бесплатной версии сайта разработчик вправе запускать рекламу, и убрать её можно только после перехода на платный тариф. Разработчик может повысить тарифы, убрать некоторые функции и вообще делать то, что считает нужным. А пользователю нужно будет подстраиваться под изменения.</a:t>
            </a:r>
            <a:endParaRPr/>
          </a:p>
          <a:p>
            <a:pPr indent="0" lvl="0" marL="0" rtl="0" algn="l">
              <a:spcBef>
                <a:spcPts val="0"/>
              </a:spcBef>
              <a:spcAft>
                <a:spcPts val="0"/>
              </a:spcAft>
              <a:buClr>
                <a:schemeClr val="dk1"/>
              </a:buClr>
              <a:buSzPts val="1100"/>
              <a:buFont typeface="Arial"/>
              <a:buNone/>
            </a:pPr>
            <a:r>
              <a:rPr lang="ru"/>
              <a:t>Пользователь скован рамками шаблонов. Создать сайт полностью по своему замыслу не получится — только по представленным моделям. Поэтому большинство сайтов на конструкторе выглядят одинаково, такие CMS подходят для лендингов.</a:t>
            </a:r>
            <a:endParaRPr/>
          </a:p>
          <a:p>
            <a:pPr indent="0" lvl="0" marL="0" rtl="0" algn="l">
              <a:spcBef>
                <a:spcPts val="0"/>
              </a:spcBef>
              <a:spcAft>
                <a:spcPts val="0"/>
              </a:spcAft>
              <a:buClr>
                <a:schemeClr val="dk1"/>
              </a:buClr>
              <a:buSzPts val="1100"/>
              <a:buFont typeface="Arial"/>
              <a:buNone/>
            </a:pPr>
            <a:r>
              <a:rPr lang="ru"/>
              <a:t>Популярные конструкторы:</a:t>
            </a:r>
            <a:r>
              <a:rPr lang="ru" u="sng">
                <a:solidFill>
                  <a:schemeClr val="hlink"/>
                </a:solidFill>
                <a:hlinkClick r:id="rId3"/>
              </a:rPr>
              <a:t> Tilda</a:t>
            </a:r>
            <a:r>
              <a:rPr lang="ru"/>
              <a:t>, Wix, Readymag.</a:t>
            </a:r>
            <a:endParaRPr/>
          </a:p>
          <a:p>
            <a:pPr indent="0" lvl="0" marL="0" rtl="0" algn="l">
              <a:spcBef>
                <a:spcPts val="0"/>
              </a:spcBef>
              <a:spcAft>
                <a:spcPts val="0"/>
              </a:spcAft>
              <a:buClr>
                <a:schemeClr val="dk1"/>
              </a:buClr>
              <a:buSzPts val="1100"/>
              <a:buFont typeface="Arial"/>
              <a:buNone/>
            </a:pPr>
            <a:r>
              <a:rPr lang="ru"/>
              <a:t>3. Самописные CMS</a:t>
            </a:r>
            <a:endParaRPr/>
          </a:p>
          <a:p>
            <a:pPr indent="0" lvl="0" marL="0" rtl="0" algn="l">
              <a:spcBef>
                <a:spcPts val="0"/>
              </a:spcBef>
              <a:spcAft>
                <a:spcPts val="0"/>
              </a:spcAft>
              <a:buClr>
                <a:schemeClr val="dk1"/>
              </a:buClr>
              <a:buSzPts val="1100"/>
              <a:buFont typeface="Arial"/>
              <a:buNone/>
            </a:pPr>
            <a:r>
              <a:rPr lang="ru"/>
              <a:t>Такую систему разрабатывают специально для задач клиента. Программисты с нуля пишут код для создания страниц, добавления видео, фото и любых функций. Например, если на сайте понадобится выделять галочкой выбранные товары и отправлять их в корзину, веб-разработчики пишут для этого новый код, и так каждый раз. Это недешёво и занимает время, так что быстро реализовать новые идеи не получится.</a:t>
            </a:r>
            <a:endParaRPr/>
          </a:p>
          <a:p>
            <a:pPr indent="0" lvl="0" marL="0" rtl="0" algn="l">
              <a:spcBef>
                <a:spcPts val="0"/>
              </a:spcBef>
              <a:spcAft>
                <a:spcPts val="0"/>
              </a:spcAft>
              <a:buClr>
                <a:schemeClr val="dk1"/>
              </a:buClr>
              <a:buSzPts val="1100"/>
              <a:buFont typeface="Arial"/>
              <a:buNone/>
            </a:pPr>
            <a:r>
              <a:rPr lang="ru"/>
              <a:t>Обычно самописные CMS для сайтов разрабатывают крупные компании, если нужно, чтобы сайт выполнял какую-то нестандартную задачу. Например, Ozon работает на собственной CMS, потому что типовые решения для компании такого уровня не подходят.</a:t>
            </a:r>
            <a:endParaRPr/>
          </a:p>
          <a:p>
            <a:pPr indent="0" lvl="0" marL="0" rtl="0" algn="l">
              <a:spcBef>
                <a:spcPts val="0"/>
              </a:spcBef>
              <a:spcAft>
                <a:spcPts val="0"/>
              </a:spcAft>
              <a:buClr>
                <a:schemeClr val="dk1"/>
              </a:buClr>
              <a:buSzPts val="1100"/>
              <a:buFont typeface="Arial"/>
              <a:buNone/>
            </a:pPr>
            <a:r>
              <a:rPr lang="ru"/>
              <a:t>✅ Плюсы</a:t>
            </a:r>
            <a:endParaRPr/>
          </a:p>
          <a:p>
            <a:pPr indent="0" lvl="0" marL="0" rtl="0" algn="l">
              <a:spcBef>
                <a:spcPts val="0"/>
              </a:spcBef>
              <a:spcAft>
                <a:spcPts val="0"/>
              </a:spcAft>
              <a:buClr>
                <a:schemeClr val="dk1"/>
              </a:buClr>
              <a:buSzPts val="1100"/>
              <a:buFont typeface="Arial"/>
              <a:buNone/>
            </a:pPr>
            <a:r>
              <a:rPr lang="ru"/>
              <a:t>Можно реализовать любые идеи.</a:t>
            </a:r>
            <a:endParaRPr/>
          </a:p>
          <a:p>
            <a:pPr indent="0" lvl="0" marL="0" rtl="0" algn="l">
              <a:spcBef>
                <a:spcPts val="0"/>
              </a:spcBef>
              <a:spcAft>
                <a:spcPts val="0"/>
              </a:spcAft>
              <a:buClr>
                <a:schemeClr val="dk1"/>
              </a:buClr>
              <a:buSzPts val="1100"/>
              <a:buFont typeface="Arial"/>
              <a:buNone/>
            </a:pPr>
            <a:r>
              <a:rPr lang="ru"/>
              <a:t>Сайт быстро работает, так как проект разбит на несколько сервисов, независимых друг от друга: CMS — отдельно, базы данных отдельно.</a:t>
            </a:r>
            <a:endParaRPr/>
          </a:p>
          <a:p>
            <a:pPr indent="0" lvl="0" marL="0" rtl="0" algn="l">
              <a:spcBef>
                <a:spcPts val="0"/>
              </a:spcBef>
              <a:spcAft>
                <a:spcPts val="0"/>
              </a:spcAft>
              <a:buClr>
                <a:schemeClr val="dk1"/>
              </a:buClr>
              <a:buSzPts val="1100"/>
              <a:buFont typeface="Arial"/>
              <a:buNone/>
            </a:pPr>
            <a:r>
              <a:rPr lang="ru"/>
              <a:t>Можно быстро внедрять любые новые технологии. Например, Vue.js — реактивный фреймворк для разработки интерфейсов сайтов и мобильных приложений. Эту технологию используют Додо Пицца, Тинькофф, Ozon. Обычные CMS вряд ли скоро обзаведутся такой функцией — внедрять новые принципы работы в старый масштабный продукт сложно и до неприличия дорого.</a:t>
            </a:r>
            <a:endParaRPr/>
          </a:p>
          <a:p>
            <a:pPr indent="0" lvl="0" marL="0" rtl="0" algn="l">
              <a:spcBef>
                <a:spcPts val="0"/>
              </a:spcBef>
              <a:spcAft>
                <a:spcPts val="0"/>
              </a:spcAft>
              <a:buClr>
                <a:schemeClr val="dk1"/>
              </a:buClr>
              <a:buSzPts val="1100"/>
              <a:buFont typeface="Arial"/>
              <a:buNone/>
            </a:pPr>
            <a:r>
              <a:rPr lang="ru"/>
              <a:t>Легко дорабатывать, так как разработчики сами писали код и знают, что, где и как нужно изменить, чтобы улучшить работу сайта.</a:t>
            </a:r>
            <a:endParaRPr/>
          </a:p>
          <a:p>
            <a:pPr indent="0" lvl="0" marL="0" rtl="0" algn="l">
              <a:spcBef>
                <a:spcPts val="0"/>
              </a:spcBef>
              <a:spcAft>
                <a:spcPts val="0"/>
              </a:spcAft>
              <a:buClr>
                <a:schemeClr val="dk1"/>
              </a:buClr>
              <a:buSzPts val="1100"/>
              <a:buFont typeface="Arial"/>
              <a:buNone/>
            </a:pPr>
            <a:r>
              <a:rPr lang="ru"/>
              <a:t>❌ Минусы</a:t>
            </a:r>
            <a:endParaRPr/>
          </a:p>
          <a:p>
            <a:pPr indent="0" lvl="0" marL="0" rtl="0" algn="l">
              <a:spcBef>
                <a:spcPts val="0"/>
              </a:spcBef>
              <a:spcAft>
                <a:spcPts val="0"/>
              </a:spcAft>
              <a:buClr>
                <a:schemeClr val="dk1"/>
              </a:buClr>
              <a:buSzPts val="1100"/>
              <a:buFont typeface="Arial"/>
              <a:buNone/>
            </a:pPr>
            <a:r>
              <a:rPr lang="ru"/>
              <a:t>Для разработки самописной CMS нужно много времени и большой бюджет. Скорее всего потребуется создание собственного отдела разработки, где несколько программистов будут месяцами писать код, а потом постоянно его дорабатывать.</a:t>
            </a:r>
            <a:endParaRPr/>
          </a:p>
          <a:p>
            <a:pPr indent="0" lvl="0" marL="0" rtl="0" algn="l">
              <a:spcBef>
                <a:spcPts val="0"/>
              </a:spcBef>
              <a:spcAft>
                <a:spcPts val="0"/>
              </a:spcAft>
              <a:buClr>
                <a:schemeClr val="dk1"/>
              </a:buClr>
              <a:buSzPts val="1100"/>
              <a:buFont typeface="Arial"/>
              <a:buNone/>
            </a:pPr>
            <a:r>
              <a:rPr lang="ru"/>
              <a:t>Для любого нового решения код нужно будет писать с нуля — плагинов для самописных CMS не существует.</a:t>
            </a:r>
            <a:endParaRPr/>
          </a:p>
          <a:p>
            <a:pPr indent="0" lvl="0" marL="0" rtl="0" algn="l">
              <a:spcBef>
                <a:spcPts val="0"/>
              </a:spcBef>
              <a:spcAft>
                <a:spcPts val="0"/>
              </a:spcAft>
              <a:buClr>
                <a:schemeClr val="dk1"/>
              </a:buClr>
              <a:buSzPts val="1100"/>
              <a:buFont typeface="Arial"/>
              <a:buNone/>
            </a:pPr>
            <a:r>
              <a:rPr lang="ru"/>
              <a:t>Админ-панель будет неудобной поначалу. Сразу сделать нужный интерфейс не получится, придётся постоянно его совершенствовать, пока он не станет простым в использовании.</a:t>
            </a:r>
            <a:endParaRPr/>
          </a:p>
          <a:p>
            <a:pPr indent="0" lvl="0" marL="0" rtl="0" algn="l">
              <a:spcBef>
                <a:spcPts val="0"/>
              </a:spcBef>
              <a:spcAft>
                <a:spcPts val="0"/>
              </a:spcAft>
              <a:buClr>
                <a:schemeClr val="dk1"/>
              </a:buClr>
              <a:buSzPts val="1100"/>
              <a:buFont typeface="Arial"/>
              <a:buNone/>
            </a:pPr>
            <a:r>
              <a:rPr lang="ru"/>
              <a:t>4. Headless CMS</a:t>
            </a:r>
            <a:endParaRPr/>
          </a:p>
          <a:p>
            <a:pPr indent="0" lvl="0" marL="0" rtl="0" algn="l">
              <a:spcBef>
                <a:spcPts val="0"/>
              </a:spcBef>
              <a:spcAft>
                <a:spcPts val="0"/>
              </a:spcAft>
              <a:buClr>
                <a:schemeClr val="dk1"/>
              </a:buClr>
              <a:buSzPts val="1100"/>
              <a:buFont typeface="Arial"/>
              <a:buNone/>
            </a:pPr>
            <a:r>
              <a:rPr lang="ru"/>
              <a:t>Пользователи используют разные интерфейсы — например, браузер, мобильное приложение или смартфон, поэтому логично сделать так, чтобы сайт корректно отображался на любых устройствах. Интерфейс, который подходит сразу для всех платформ, выходит громоздким. Для его обслуживания нужно много специалистов, которые будут разрабатывать адаптации для конкретных расширений экранов. Поэтому компаниям приходится создавать много разных независимых интерфейсов, которые нужно связать между собой. Это сложно — нужно согласовать, какой контент и где размещать, как его оформлять и редактировать.</a:t>
            </a:r>
            <a:endParaRPr/>
          </a:p>
          <a:p>
            <a:pPr indent="0" lvl="0" marL="0" rtl="0" algn="l">
              <a:spcBef>
                <a:spcPts val="0"/>
              </a:spcBef>
              <a:spcAft>
                <a:spcPts val="0"/>
              </a:spcAft>
              <a:buClr>
                <a:schemeClr val="dk1"/>
              </a:buClr>
              <a:buSzPts val="1100"/>
              <a:buFont typeface="Arial"/>
              <a:buNone/>
            </a:pPr>
            <a:r>
              <a:rPr lang="ru"/>
              <a:t>Чтобы таких проблем не было, нужна Headless, или «облачная» CMS. Headless CMS ещё называют«безголовой» — у неё нет одной «головы», потому что данная система работает с разными интерфейсами и устройствами и синхронизирует данные между веб-ресурсами. Система находится на серверах разработчика, её можно арендовать, лицензию покупать не нужно.</a:t>
            </a:r>
            <a:endParaRPr/>
          </a:p>
          <a:p>
            <a:pPr indent="0" lvl="0" marL="0" rtl="0" algn="l">
              <a:spcBef>
                <a:spcPts val="0"/>
              </a:spcBef>
              <a:spcAft>
                <a:spcPts val="0"/>
              </a:spcAft>
              <a:buClr>
                <a:schemeClr val="dk1"/>
              </a:buClr>
              <a:buSzPts val="1100"/>
              <a:buFont typeface="Arial"/>
              <a:buNone/>
            </a:pPr>
            <a:r>
              <a:rPr lang="ru"/>
              <a:t>✅ Плюсы</a:t>
            </a:r>
            <a:endParaRPr/>
          </a:p>
          <a:p>
            <a:pPr indent="0" lvl="0" marL="0" rtl="0" algn="l">
              <a:spcBef>
                <a:spcPts val="0"/>
              </a:spcBef>
              <a:spcAft>
                <a:spcPts val="0"/>
              </a:spcAft>
              <a:buClr>
                <a:schemeClr val="dk1"/>
              </a:buClr>
              <a:buSzPts val="1100"/>
              <a:buFont typeface="Arial"/>
              <a:buNone/>
            </a:pPr>
            <a:r>
              <a:rPr lang="ru"/>
              <a:t>Омниканальность данной CMS — можно подключать сколько угодно интерфейсов.</a:t>
            </a:r>
            <a:endParaRPr/>
          </a:p>
          <a:p>
            <a:pPr indent="0" lvl="0" marL="0" rtl="0" algn="l">
              <a:spcBef>
                <a:spcPts val="0"/>
              </a:spcBef>
              <a:spcAft>
                <a:spcPts val="0"/>
              </a:spcAft>
              <a:buClr>
                <a:schemeClr val="dk1"/>
              </a:buClr>
              <a:buSzPts val="1100"/>
              <a:buFont typeface="Arial"/>
              <a:buNone/>
            </a:pPr>
            <a:r>
              <a:rPr lang="ru"/>
              <a:t>Писать код можно на любом языке программирования и в любой среде разработки.</a:t>
            </a:r>
            <a:endParaRPr/>
          </a:p>
          <a:p>
            <a:pPr indent="0" lvl="0" marL="0" rtl="0" algn="l">
              <a:spcBef>
                <a:spcPts val="0"/>
              </a:spcBef>
              <a:spcAft>
                <a:spcPts val="0"/>
              </a:spcAft>
              <a:buClr>
                <a:schemeClr val="dk1"/>
              </a:buClr>
              <a:buSzPts val="1100"/>
              <a:buFont typeface="Arial"/>
              <a:buNone/>
            </a:pPr>
            <a:r>
              <a:rPr lang="ru"/>
              <a:t>Легко внедрить в уже работающий сайт, не нужно нанимать новых специалистов — с облачной CMS могут продолжать работать программисты, которые разрабатывали сайт или приложение.</a:t>
            </a:r>
            <a:endParaRPr/>
          </a:p>
          <a:p>
            <a:pPr indent="0" lvl="0" marL="0" rtl="0" algn="l">
              <a:spcBef>
                <a:spcPts val="0"/>
              </a:spcBef>
              <a:spcAft>
                <a:spcPts val="0"/>
              </a:spcAft>
              <a:buClr>
                <a:schemeClr val="dk1"/>
              </a:buClr>
              <a:buSzPts val="1100"/>
              <a:buFont typeface="Arial"/>
              <a:buNone/>
            </a:pPr>
            <a:r>
              <a:rPr lang="ru"/>
              <a:t>Легко масштабировать. У популярных облачных CMS нет лимита на расширение.</a:t>
            </a:r>
            <a:endParaRPr/>
          </a:p>
          <a:p>
            <a:pPr indent="0" lvl="0" marL="0" rtl="0" algn="l">
              <a:spcBef>
                <a:spcPts val="0"/>
              </a:spcBef>
              <a:spcAft>
                <a:spcPts val="0"/>
              </a:spcAft>
              <a:buClr>
                <a:schemeClr val="dk1"/>
              </a:buClr>
              <a:buSzPts val="1100"/>
              <a:buFont typeface="Arial"/>
              <a:buNone/>
            </a:pPr>
            <a:r>
              <a:rPr lang="ru"/>
              <a:t>Безопасность — крупные провайдеры обеспечивают защиту системы и справляются с DDoS-атаками.</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633375ff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633375ff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Существует классификация </a:t>
            </a:r>
            <a:r>
              <a:rPr i="1" lang="ru">
                <a:solidFill>
                  <a:schemeClr val="dk1"/>
                </a:solidFill>
                <a:highlight>
                  <a:srgbClr val="FFFFFF"/>
                </a:highlight>
              </a:rPr>
              <a:t>CMS</a:t>
            </a:r>
            <a:r>
              <a:rPr lang="ru">
                <a:solidFill>
                  <a:schemeClr val="dk1"/>
                </a:solidFill>
                <a:highlight>
                  <a:srgbClr val="FFFFFF"/>
                </a:highlight>
              </a:rPr>
              <a:t>, основанная на модели представления данных — объектной, сетевой или модульной.</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Объектная модель</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i="1" lang="ru">
                <a:solidFill>
                  <a:schemeClr val="dk1"/>
                </a:solidFill>
                <a:highlight>
                  <a:srgbClr val="FFFFFF"/>
                </a:highlight>
              </a:rPr>
              <a:t>Объектная модель</a:t>
            </a:r>
            <a:r>
              <a:rPr lang="ru">
                <a:solidFill>
                  <a:schemeClr val="dk1"/>
                </a:solidFill>
                <a:highlight>
                  <a:srgbClr val="FFFFFF"/>
                </a:highlight>
              </a:rPr>
              <a:t> представления данных оперирует такими понятиями, как класс и объект.</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Классы определяют структуру данных и представляют собой набор атрибутов (текстовая строка, целое число, изображение и т.д.).</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Экземпляры класса (объекты) имеют определенную структуру и могут содержать другие объекты, образуя произвольную иерархическую структуру. </a:t>
            </a:r>
            <a:r>
              <a:rPr lang="ru">
                <a:solidFill>
                  <a:schemeClr val="hlink"/>
                </a:solidFill>
                <a:highlight>
                  <a:srgbClr val="FFFFFF"/>
                </a:highlight>
                <a:uFill>
                  <a:noFill/>
                </a:uFill>
                <a:hlinkClick r:id="rId2"/>
              </a:rPr>
              <a:t>Объекты могут наследовать свойства</a:t>
            </a:r>
            <a:r>
              <a:rPr lang="ru">
                <a:solidFill>
                  <a:schemeClr val="dk1"/>
                </a:solidFill>
                <a:highlight>
                  <a:srgbClr val="FFFFFF"/>
                </a:highlight>
              </a:rPr>
              <a:t>, содержание и поведение объектов, которые в них содержатся.</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i="1" lang="ru">
                <a:solidFill>
                  <a:schemeClr val="dk1"/>
                </a:solidFill>
                <a:highlight>
                  <a:srgbClr val="FFFFFF"/>
                </a:highlight>
              </a:rPr>
              <a:t>Примерами объектов</a:t>
            </a:r>
            <a:r>
              <a:rPr lang="ru">
                <a:solidFill>
                  <a:schemeClr val="dk1"/>
                </a:solidFill>
                <a:highlight>
                  <a:srgbClr val="FFFFFF"/>
                </a:highlight>
              </a:rPr>
              <a:t> служат документы, картинки, папки и учетные записи пользователей.</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Класс контента не хранит в себе реальных данных — такую информацию содержат объекты (экземпляры класса).</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Определив один класс, можно создать множество его представителей (контент объектов).</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В </a:t>
            </a:r>
            <a:r>
              <a:rPr b="1" i="1" lang="ru">
                <a:solidFill>
                  <a:schemeClr val="dk1"/>
                </a:solidFill>
                <a:highlight>
                  <a:srgbClr val="FFFFFF"/>
                </a:highlight>
              </a:rPr>
              <a:t>CMS</a:t>
            </a:r>
            <a:r>
              <a:rPr b="1" lang="ru">
                <a:solidFill>
                  <a:schemeClr val="dk1"/>
                </a:solidFill>
                <a:highlight>
                  <a:srgbClr val="FFFFFF"/>
                </a:highlight>
              </a:rPr>
              <a:t>-системах данные обычно хранятся в реляционной или объектной базе данных.</a:t>
            </a:r>
            <a:r>
              <a:rPr lang="ru">
                <a:solidFill>
                  <a:schemeClr val="dk1"/>
                </a:solidFill>
                <a:highlight>
                  <a:srgbClr val="FFFFFF"/>
                </a:highlight>
              </a:rPr>
              <a:t> В первом случае </a:t>
            </a:r>
            <a:r>
              <a:rPr i="1" lang="ru">
                <a:solidFill>
                  <a:schemeClr val="dk1"/>
                </a:solidFill>
                <a:highlight>
                  <a:srgbClr val="FFFFFF"/>
                </a:highlight>
              </a:rPr>
              <a:t>объектная модель</a:t>
            </a:r>
            <a:r>
              <a:rPr lang="ru">
                <a:solidFill>
                  <a:schemeClr val="dk1"/>
                </a:solidFill>
                <a:highlight>
                  <a:srgbClr val="FFFFFF"/>
                </a:highlight>
              </a:rPr>
              <a:t> данных </a:t>
            </a:r>
            <a:r>
              <a:rPr i="1" lang="ru">
                <a:solidFill>
                  <a:schemeClr val="dk1"/>
                </a:solidFill>
                <a:highlight>
                  <a:srgbClr val="FFFFFF"/>
                </a:highlight>
              </a:rPr>
              <a:t>отображается на реляционную модель базы данных.</a:t>
            </a:r>
            <a:endParaRPr i="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Как правило, системы, основанные на </a:t>
            </a:r>
            <a:r>
              <a:rPr i="1" lang="ru">
                <a:solidFill>
                  <a:schemeClr val="dk1"/>
                </a:solidFill>
                <a:highlight>
                  <a:srgbClr val="FFFFFF"/>
                </a:highlight>
              </a:rPr>
              <a:t>объектно-ориентированной модели данных</a:t>
            </a:r>
            <a:r>
              <a:rPr lang="ru">
                <a:solidFill>
                  <a:schemeClr val="dk1"/>
                </a:solidFill>
                <a:highlight>
                  <a:srgbClr val="FFFFFF"/>
                </a:highlight>
              </a:rPr>
              <a:t>, наиболее функциональные, гибкие, но, в то же время, и наиболее сложные.</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Сетевая модель</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Данная модель представления данных опирается на теорию графов: структура информации представляется в виде узлов с помеченными связями между ними.</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Фундаментом системы может служить как сетевая, так и традиционная реляционная СУБД, на которую отображена </a:t>
            </a:r>
            <a:r>
              <a:rPr i="1" lang="ru">
                <a:solidFill>
                  <a:schemeClr val="dk1"/>
                </a:solidFill>
                <a:highlight>
                  <a:srgbClr val="FFFFFF"/>
                </a:highlight>
              </a:rPr>
              <a:t>сетевая модель</a:t>
            </a:r>
            <a:r>
              <a:rPr lang="ru">
                <a:solidFill>
                  <a:schemeClr val="dk1"/>
                </a:solidFill>
                <a:highlight>
                  <a:srgbClr val="FFFFFF"/>
                </a:highlight>
              </a:rPr>
              <a:t> описания данных.</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В реляционных таблицах хранится информация об узлах, их атрибутах и связях между ними.</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Связь отличается от атрибута тем, что в ней хранится ссылка на другой узел, а в атрибуте — собственно значение.</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Для </a:t>
            </a:r>
            <a:r>
              <a:rPr i="1" lang="ru">
                <a:solidFill>
                  <a:schemeClr val="dk1"/>
                </a:solidFill>
                <a:highlight>
                  <a:srgbClr val="FFFFFF"/>
                </a:highlight>
              </a:rPr>
              <a:t>извлечения данных</a:t>
            </a:r>
            <a:r>
              <a:rPr lang="ru">
                <a:solidFill>
                  <a:schemeClr val="dk1"/>
                </a:solidFill>
                <a:highlight>
                  <a:srgbClr val="FFFFFF"/>
                </a:highlight>
              </a:rPr>
              <a:t> из </a:t>
            </a:r>
            <a:r>
              <a:rPr i="1" lang="ru">
                <a:solidFill>
                  <a:schemeClr val="dk1"/>
                </a:solidFill>
                <a:highlight>
                  <a:srgbClr val="FFFFFF"/>
                </a:highlight>
              </a:rPr>
              <a:t>направленного графа</a:t>
            </a:r>
            <a:r>
              <a:rPr lang="ru">
                <a:solidFill>
                  <a:schemeClr val="dk1"/>
                </a:solidFill>
                <a:highlight>
                  <a:srgbClr val="FFFFFF"/>
                </a:highlight>
              </a:rPr>
              <a:t> обычно используются рекурсивные процедуры обработки, такие как составление списков узлов, определение атрибутов узла по атрибутам родителя и др.</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Модульная модель</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В подобных системах контент разделен на отдельные модули по </a:t>
            </a:r>
            <a:r>
              <a:rPr i="1" lang="ru">
                <a:solidFill>
                  <a:schemeClr val="dk1"/>
                </a:solidFill>
                <a:highlight>
                  <a:srgbClr val="FFFFFF"/>
                </a:highlight>
              </a:rPr>
              <a:t>типам содержимого</a:t>
            </a:r>
            <a:r>
              <a:rPr lang="ru">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Структура данных зависит от модуля, и вся работа с контентом сосредоточена внутри модуля.</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Модули независимы и полностью отвечают за работу с документами данного типа.</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Документы описываются с помощью фиксированного набора характеристик — типы документов строго фиксированы.</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Расширять функциональность можно за счет добавления нового модуля, замены или редактирования существующего кода.</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Чаще всего нет никакой системы связей между документами разных модулей и между документами одного и того же модуля.</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i="1" lang="ru">
                <a:solidFill>
                  <a:schemeClr val="dk1"/>
                </a:solidFill>
                <a:highlight>
                  <a:srgbClr val="FFFFFF"/>
                </a:highlight>
              </a:rPr>
              <a:t>Стандартный набор типов контента (модулей) таков:</a:t>
            </a:r>
            <a:r>
              <a:rPr lang="ru">
                <a:solidFill>
                  <a:schemeClr val="dk1"/>
                </a:solidFill>
                <a:highlight>
                  <a:srgbClr val="FFFFFF"/>
                </a:highlight>
              </a:rPr>
              <a:t> ссылки, статьи, файлы, новости, разделы, форум.</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Несмотря на очевидную ограниченность рассмотренной </a:t>
            </a:r>
            <a:r>
              <a:rPr i="1" lang="ru">
                <a:solidFill>
                  <a:schemeClr val="dk1"/>
                </a:solidFill>
                <a:highlight>
                  <a:srgbClr val="FFFFFF"/>
                </a:highlight>
              </a:rPr>
              <a:t>модели данных</a:t>
            </a:r>
            <a:r>
              <a:rPr lang="ru">
                <a:solidFill>
                  <a:schemeClr val="dk1"/>
                </a:solidFill>
                <a:highlight>
                  <a:srgbClr val="FFFFFF"/>
                </a:highlight>
              </a:rPr>
              <a:t>, системы на ее основе наиболее популярны, благодаря своей простоте.</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У модульных </a:t>
            </a:r>
            <a:r>
              <a:rPr b="1" i="1" lang="ru">
                <a:solidFill>
                  <a:schemeClr val="dk1"/>
                </a:solidFill>
                <a:highlight>
                  <a:srgbClr val="FFFFFF"/>
                </a:highlight>
              </a:rPr>
              <a:t>CMS</a:t>
            </a:r>
            <a:r>
              <a:rPr b="1" lang="ru">
                <a:solidFill>
                  <a:schemeClr val="dk1"/>
                </a:solidFill>
                <a:highlight>
                  <a:srgbClr val="FFFFFF"/>
                </a:highlight>
              </a:rPr>
              <a:t>-систем есть один общий недостаток — строго фиксированная в пределах модуля структура содержимого.</a:t>
            </a:r>
            <a:r>
              <a:rPr lang="ru">
                <a:solidFill>
                  <a:schemeClr val="dk1"/>
                </a:solidFill>
                <a:highlight>
                  <a:srgbClr val="FFFFFF"/>
                </a:highlight>
              </a:rPr>
              <a:t> Однако для расширения их функциональности можно воспользоваться внешними модулями, которых в Сети немало.</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ru">
                <a:solidFill>
                  <a:schemeClr val="dk1"/>
                </a:solidFill>
                <a:highlight>
                  <a:srgbClr val="FFFFFF"/>
                </a:highlight>
              </a:rPr>
              <a:t>Очевидное преимущество этих систем</a:t>
            </a:r>
            <a:r>
              <a:rPr lang="ru">
                <a:solidFill>
                  <a:schemeClr val="dk1"/>
                </a:solidFill>
                <a:highlight>
                  <a:srgbClr val="FFFFFF"/>
                </a:highlight>
              </a:rPr>
              <a:t> — возможность получения почти полностью готового к использованию портала за короткое время.</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633375ff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633375ff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сновная идея </a:t>
            </a:r>
            <a:r>
              <a:rPr b="1" lang="ru">
                <a:solidFill>
                  <a:schemeClr val="dk1"/>
                </a:solidFill>
                <a:highlight>
                  <a:srgbClr val="FFFFFF"/>
                </a:highlight>
              </a:rPr>
              <a:t>информационных систем управления контентом</a:t>
            </a:r>
            <a:r>
              <a:rPr lang="ru">
                <a:solidFill>
                  <a:schemeClr val="dk1"/>
                </a:solidFill>
                <a:highlight>
                  <a:srgbClr val="FFFFFF"/>
                </a:highlight>
              </a:rPr>
              <a:t> – разделение визуального дизайна сайта и его </a:t>
            </a:r>
            <a:r>
              <a:rPr i="1" lang="ru">
                <a:solidFill>
                  <a:schemeClr val="dk1"/>
                </a:solidFill>
                <a:highlight>
                  <a:srgbClr val="FFFFFF"/>
                </a:highlight>
              </a:rPr>
              <a:t>информационного наполнения</a:t>
            </a:r>
            <a:r>
              <a:rPr lang="ru">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При создании сайта с помощью такой системы разрабатывается набор шаблонов страниц, в которых впоследствии размещается </a:t>
            </a:r>
            <a:r>
              <a:rPr i="1" lang="ru">
                <a:solidFill>
                  <a:schemeClr val="dk1"/>
                </a:solidFill>
                <a:highlight>
                  <a:srgbClr val="FFFFFF"/>
                </a:highlight>
              </a:rPr>
              <a:t>информация</a:t>
            </a:r>
            <a:r>
              <a:rPr lang="ru">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В этом случае </a:t>
            </a:r>
            <a:r>
              <a:rPr b="1" i="1" lang="ru">
                <a:solidFill>
                  <a:schemeClr val="dk1"/>
                </a:solidFill>
                <a:highlight>
                  <a:srgbClr val="FFFFFF"/>
                </a:highlight>
              </a:rPr>
              <a:t>роль разработчиков</a:t>
            </a:r>
            <a:r>
              <a:rPr lang="ru">
                <a:solidFill>
                  <a:schemeClr val="dk1"/>
                </a:solidFill>
                <a:highlight>
                  <a:srgbClr val="FFFFFF"/>
                </a:highlight>
              </a:rPr>
              <a:t> (фактически это </a:t>
            </a:r>
            <a:r>
              <a:rPr i="1" lang="ru">
                <a:solidFill>
                  <a:schemeClr val="dk1"/>
                </a:solidFill>
                <a:highlight>
                  <a:srgbClr val="FFFFFF"/>
                </a:highlight>
              </a:rPr>
              <a:t>группа</a:t>
            </a:r>
            <a:r>
              <a:rPr lang="ru">
                <a:solidFill>
                  <a:schemeClr val="dk1"/>
                </a:solidFill>
                <a:highlight>
                  <a:srgbClr val="FFFFFF"/>
                </a:highlight>
              </a:rPr>
              <a:t> внедрения) ограничивается только созданием "начальной" информационной системы на основе системы </a:t>
            </a:r>
            <a:r>
              <a:rPr lang="ru">
                <a:solidFill>
                  <a:schemeClr val="hlink"/>
                </a:solidFill>
                <a:highlight>
                  <a:srgbClr val="FFFFFF"/>
                </a:highlight>
                <a:uFill>
                  <a:noFill/>
                </a:uFill>
                <a:hlinkClick r:id="rId2"/>
              </a:rPr>
              <a:t>управления контентом</a:t>
            </a:r>
            <a:r>
              <a:rPr lang="ru">
                <a:solidFill>
                  <a:schemeClr val="dk1"/>
                </a:solidFill>
                <a:highlight>
                  <a:srgbClr val="FFFFFF"/>
                </a:highlight>
              </a:rPr>
              <a:t>, а затем, </a:t>
            </a:r>
            <a:r>
              <a:rPr b="1" i="1" lang="ru">
                <a:solidFill>
                  <a:schemeClr val="dk1"/>
                </a:solidFill>
                <a:highlight>
                  <a:srgbClr val="FFFFFF"/>
                </a:highlight>
              </a:rPr>
              <a:t>пользователи </a:t>
            </a:r>
            <a:r>
              <a:rPr lang="ru">
                <a:solidFill>
                  <a:schemeClr val="dk1"/>
                </a:solidFill>
                <a:highlight>
                  <a:srgbClr val="FFFFFF"/>
                </a:highlight>
              </a:rPr>
              <a:t>сами публикуют требуемую информацию и определяют ее </a:t>
            </a:r>
            <a:r>
              <a:rPr i="1" lang="ru">
                <a:solidFill>
                  <a:schemeClr val="dk1"/>
                </a:solidFill>
                <a:highlight>
                  <a:srgbClr val="FFFFFF"/>
                </a:highlight>
              </a:rPr>
              <a:t>представление</a:t>
            </a:r>
            <a:r>
              <a:rPr lang="ru">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i="1" lang="ru">
                <a:solidFill>
                  <a:schemeClr val="dk1"/>
                </a:solidFill>
                <a:highlight>
                  <a:srgbClr val="FFFFFF"/>
                </a:highlight>
              </a:rPr>
              <a:t>Управление сайтом сводится к минимуму,</a:t>
            </a:r>
            <a:r>
              <a:rPr lang="ru">
                <a:solidFill>
                  <a:schemeClr val="dk1"/>
                </a:solidFill>
                <a:highlight>
                  <a:srgbClr val="FFFFFF"/>
                </a:highlight>
              </a:rPr>
              <a:t> – администратору остается только управлять пользователями.</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Пользователи </a:t>
            </a:r>
            <a:r>
              <a:rPr b="1" i="1" lang="ru">
                <a:solidFill>
                  <a:schemeClr val="dk1"/>
                </a:solidFill>
                <a:highlight>
                  <a:srgbClr val="FFFFFF"/>
                </a:highlight>
              </a:rPr>
              <a:t>CMS</a:t>
            </a:r>
            <a:r>
              <a:rPr b="1" lang="ru">
                <a:solidFill>
                  <a:schemeClr val="dk1"/>
                </a:solidFill>
                <a:highlight>
                  <a:srgbClr val="FFFFFF"/>
                </a:highlight>
              </a:rPr>
              <a:t> делятся на две группы – создатели шаблонов страниц и авторы контента (</a:t>
            </a:r>
            <a:r>
              <a:rPr b="1" i="1" lang="ru">
                <a:solidFill>
                  <a:schemeClr val="dk1"/>
                </a:solidFill>
                <a:highlight>
                  <a:srgbClr val="FFFFFF"/>
                </a:highlight>
              </a:rPr>
              <a:t>информационного наполнения</a:t>
            </a:r>
            <a:r>
              <a:rPr b="1" lang="ru">
                <a:solidFill>
                  <a:schemeClr val="dk1"/>
                </a:solidFill>
                <a:highlight>
                  <a:srgbClr val="FFFFFF"/>
                </a:highlight>
              </a:rPr>
              <a:t>).</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ru">
                <a:solidFill>
                  <a:schemeClr val="dk1"/>
                </a:solidFill>
                <a:highlight>
                  <a:srgbClr val="FFFFFF"/>
                </a:highlight>
              </a:rPr>
              <a:t>Таким образом, одна </a:t>
            </a:r>
            <a:r>
              <a:rPr i="1" lang="ru">
                <a:solidFill>
                  <a:schemeClr val="dk1"/>
                </a:solidFill>
                <a:highlight>
                  <a:srgbClr val="FFFFFF"/>
                </a:highlight>
              </a:rPr>
              <a:t>группа пользователей</a:t>
            </a:r>
            <a:r>
              <a:rPr lang="ru">
                <a:solidFill>
                  <a:schemeClr val="dk1"/>
                </a:solidFill>
                <a:highlight>
                  <a:srgbClr val="FFFFFF"/>
                </a:highlight>
              </a:rPr>
              <a:t> создает структуру и оформление страниц, а другая наполняет его содержанием.</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Функции систем управления контентом структурированы, согласно жизненному циклу системы.</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Сначала </a:t>
            </a:r>
            <a:r>
              <a:rPr i="1" lang="ru">
                <a:solidFill>
                  <a:schemeClr val="dk1"/>
                </a:solidFill>
                <a:highlight>
                  <a:srgbClr val="FFFFFF"/>
                </a:highlight>
              </a:rPr>
              <a:t>группа</a:t>
            </a:r>
            <a:r>
              <a:rPr lang="ru">
                <a:solidFill>
                  <a:schemeClr val="dk1"/>
                </a:solidFill>
                <a:highlight>
                  <a:srgbClr val="FFFFFF"/>
                </a:highlight>
              </a:rPr>
              <a:t> внедрения разворачивает </a:t>
            </a:r>
            <a:r>
              <a:rPr i="1" lang="ru">
                <a:solidFill>
                  <a:schemeClr val="dk1"/>
                </a:solidFill>
                <a:highlight>
                  <a:srgbClr val="FFFFFF"/>
                </a:highlight>
              </a:rPr>
              <a:t>ядро</a:t>
            </a:r>
            <a:r>
              <a:rPr lang="ru">
                <a:solidFill>
                  <a:schemeClr val="dk1"/>
                </a:solidFill>
                <a:highlight>
                  <a:srgbClr val="FFFFFF"/>
                </a:highlight>
              </a:rPr>
              <a:t> </a:t>
            </a:r>
            <a:r>
              <a:rPr i="1" lang="ru">
                <a:solidFill>
                  <a:schemeClr val="dk1"/>
                </a:solidFill>
                <a:highlight>
                  <a:srgbClr val="FFFFFF"/>
                </a:highlight>
              </a:rPr>
              <a:t>CMS</a:t>
            </a:r>
            <a:r>
              <a:rPr lang="ru">
                <a:solidFill>
                  <a:schemeClr val="dk1"/>
                </a:solidFill>
                <a:highlight>
                  <a:srgbClr val="FFFFFF"/>
                </a:highlight>
              </a:rPr>
              <a:t> и создает в </a:t>
            </a:r>
            <a:r>
              <a:rPr i="1" lang="ru">
                <a:solidFill>
                  <a:schemeClr val="dk1"/>
                </a:solidFill>
                <a:highlight>
                  <a:srgbClr val="FFFFFF"/>
                </a:highlight>
              </a:rPr>
              <a:t>СУБД</a:t>
            </a:r>
            <a:r>
              <a:rPr lang="ru">
                <a:solidFill>
                  <a:schemeClr val="dk1"/>
                </a:solidFill>
                <a:highlight>
                  <a:srgbClr val="FFFFFF"/>
                </a:highlight>
              </a:rPr>
              <a:t> информационное хранилище контента – </a:t>
            </a:r>
            <a:r>
              <a:rPr i="1" lang="ru">
                <a:solidFill>
                  <a:schemeClr val="dk1"/>
                </a:solidFill>
                <a:highlight>
                  <a:srgbClr val="FFFFFF"/>
                </a:highlight>
              </a:rPr>
              <a:t>БД</a:t>
            </a:r>
            <a:r>
              <a:rPr lang="ru">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Далее, </a:t>
            </a:r>
            <a:r>
              <a:rPr i="1" lang="ru">
                <a:solidFill>
                  <a:schemeClr val="dk1"/>
                </a:solidFill>
                <a:highlight>
                  <a:srgbClr val="FFFFFF"/>
                </a:highlight>
              </a:rPr>
              <a:t>администратор</a:t>
            </a:r>
            <a:r>
              <a:rPr lang="ru">
                <a:solidFill>
                  <a:schemeClr val="dk1"/>
                </a:solidFill>
                <a:highlight>
                  <a:srgbClr val="FFFFFF"/>
                </a:highlight>
              </a:rPr>
              <a:t> предоставляет </a:t>
            </a:r>
            <a:r>
              <a:rPr i="1" lang="ru">
                <a:solidFill>
                  <a:schemeClr val="dk1"/>
                </a:solidFill>
                <a:highlight>
                  <a:srgbClr val="FFFFFF"/>
                </a:highlight>
              </a:rPr>
              <a:t>доступ</a:t>
            </a:r>
            <a:r>
              <a:rPr lang="ru">
                <a:solidFill>
                  <a:schemeClr val="dk1"/>
                </a:solidFill>
                <a:highlight>
                  <a:srgbClr val="FFFFFF"/>
                </a:highlight>
              </a:rPr>
              <a:t> к системе различным пользователям, затем создается </a:t>
            </a:r>
            <a:r>
              <a:rPr i="1" lang="ru">
                <a:solidFill>
                  <a:schemeClr val="dk1"/>
                </a:solidFill>
                <a:highlight>
                  <a:srgbClr val="FFFFFF"/>
                </a:highlight>
              </a:rPr>
              <a:t>контент</a:t>
            </a:r>
            <a:r>
              <a:rPr lang="ru">
                <a:solidFill>
                  <a:schemeClr val="dk1"/>
                </a:solidFill>
                <a:highlight>
                  <a:srgbClr val="FFFFFF"/>
                </a:highlight>
              </a:rPr>
              <a:t>, он публикуется, и к нему применяются шаблоны оформления.</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Создание контента</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На первом этапе необходимо создать все типы контента и схемы их метаописаний, а также настроить систему на определенный </a:t>
            </a:r>
            <a:r>
              <a:rPr i="1" lang="ru">
                <a:solidFill>
                  <a:schemeClr val="dk1"/>
                </a:solidFill>
                <a:highlight>
                  <a:srgbClr val="FFFFFF"/>
                </a:highlight>
              </a:rPr>
              <a:t>поток работ</a:t>
            </a:r>
            <a:r>
              <a:rPr lang="ru">
                <a:solidFill>
                  <a:schemeClr val="dk1"/>
                </a:solidFill>
                <a:highlight>
                  <a:srgbClr val="FFFFFF"/>
                </a:highlight>
              </a:rPr>
              <a:t> (если система поддерживает создание </a:t>
            </a:r>
            <a:r>
              <a:rPr i="1" lang="ru">
                <a:solidFill>
                  <a:schemeClr val="dk1"/>
                </a:solidFill>
                <a:highlight>
                  <a:srgbClr val="FFFFFF"/>
                </a:highlight>
              </a:rPr>
              <a:t>потоков работ</a:t>
            </a:r>
            <a:r>
              <a:rPr lang="ru">
                <a:solidFill>
                  <a:schemeClr val="dk1"/>
                </a:solidFill>
                <a:highlight>
                  <a:srgbClr val="FFFFFF"/>
                </a:highlight>
              </a:rPr>
              <a:t>, а не использует единственный встроенный).</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i="1" lang="ru">
                <a:solidFill>
                  <a:schemeClr val="dk1"/>
                </a:solidFill>
                <a:highlight>
                  <a:srgbClr val="FFFFFF"/>
                </a:highlight>
              </a:rPr>
              <a:t>Понятие типа контента</a:t>
            </a:r>
            <a:r>
              <a:rPr lang="ru">
                <a:solidFill>
                  <a:schemeClr val="dk1"/>
                </a:solidFill>
                <a:highlight>
                  <a:srgbClr val="FFFFFF"/>
                </a:highlight>
              </a:rPr>
              <a:t> аналогично понятию класса, а элементы контента представляют собой набор экземпляров таких "классов".</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i="1" lang="ru">
                <a:solidFill>
                  <a:schemeClr val="dk1"/>
                </a:solidFill>
                <a:highlight>
                  <a:srgbClr val="FFFFFF"/>
                </a:highlight>
              </a:rPr>
              <a:t>Типами контента являются, например,</a:t>
            </a:r>
            <a:r>
              <a:rPr lang="ru">
                <a:solidFill>
                  <a:schemeClr val="dk1"/>
                </a:solidFill>
                <a:highlight>
                  <a:srgbClr val="FFFFFF"/>
                </a:highlight>
              </a:rPr>
              <a:t> текст и изображение; экземпляром контента конкретный документ или картинка.</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i="1" lang="ru">
                <a:solidFill>
                  <a:schemeClr val="dk1"/>
                </a:solidFill>
                <a:highlight>
                  <a:srgbClr val="FFFFFF"/>
                </a:highlight>
              </a:rPr>
              <a:t>Следующая важная возможность – хранение информации о версии контента.</a:t>
            </a:r>
            <a:r>
              <a:rPr lang="ru">
                <a:solidFill>
                  <a:schemeClr val="dk1"/>
                </a:solidFill>
                <a:highlight>
                  <a:srgbClr val="FFFFFF"/>
                </a:highlight>
              </a:rPr>
              <a:t> Это позволяет задать номер версии любых операций изменения контента и при необходимости восстановить его.</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В любой момент можно отказаться от изменений и, практически в режиме реального времени, откатиться на одну из предыдущих зафиксированных версий.</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Строгий </a:t>
            </a:r>
            <a:r>
              <a:rPr b="1" i="1" lang="ru">
                <a:solidFill>
                  <a:schemeClr val="dk1"/>
                </a:solidFill>
                <a:highlight>
                  <a:srgbClr val="FFFFFF"/>
                </a:highlight>
              </a:rPr>
              <a:t>контроль версий</a:t>
            </a:r>
            <a:r>
              <a:rPr b="1" lang="ru">
                <a:solidFill>
                  <a:schemeClr val="dk1"/>
                </a:solidFill>
                <a:highlight>
                  <a:srgbClr val="FFFFFF"/>
                </a:highlight>
              </a:rPr>
              <a:t> необходим для определения ответственности отдельных лиц, а также для резервного и аварийного восстановления системы.</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Кроме управления контентом, система должна предоставлять возможность создавать </a:t>
            </a:r>
            <a:r>
              <a:rPr b="1" i="1" lang="ru">
                <a:solidFill>
                  <a:schemeClr val="dk1"/>
                </a:solidFill>
                <a:highlight>
                  <a:srgbClr val="FFFFFF"/>
                </a:highlight>
              </a:rPr>
              <a:t>метаданные</a:t>
            </a:r>
            <a:r>
              <a:rPr b="1" lang="ru">
                <a:solidFill>
                  <a:schemeClr val="dk1"/>
                </a:solidFill>
                <a:highlight>
                  <a:srgbClr val="FFFFFF"/>
                </a:highlight>
              </a:rPr>
              <a:t> о нем. </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i="1" lang="ru">
                <a:solidFill>
                  <a:schemeClr val="dk1"/>
                </a:solidFill>
                <a:highlight>
                  <a:srgbClr val="FFFFFF"/>
                </a:highlight>
              </a:rPr>
              <a:t>Метаданные</a:t>
            </a:r>
            <a:r>
              <a:rPr lang="ru">
                <a:solidFill>
                  <a:schemeClr val="dk1"/>
                </a:solidFill>
                <a:highlight>
                  <a:srgbClr val="FFFFFF"/>
                </a:highlight>
              </a:rPr>
              <a:t> – это сведения о данных, свойства данных. Примером </a:t>
            </a:r>
            <a:r>
              <a:rPr i="1" lang="ru">
                <a:solidFill>
                  <a:schemeClr val="dk1"/>
                </a:solidFill>
                <a:highlight>
                  <a:srgbClr val="FFFFFF"/>
                </a:highlight>
              </a:rPr>
              <a:t>метаданных</a:t>
            </a:r>
            <a:r>
              <a:rPr lang="ru">
                <a:solidFill>
                  <a:schemeClr val="dk1"/>
                </a:solidFill>
                <a:highlight>
                  <a:srgbClr val="FFFFFF"/>
                </a:highlight>
              </a:rPr>
              <a:t> служат ключевые (характерные) слова документов, предназначенные для поисковых или отчетных систем.</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Системы управления контентом, рассматриваемые в данной лекции, не поддерживают </a:t>
            </a:r>
            <a:r>
              <a:rPr i="1" lang="ru">
                <a:solidFill>
                  <a:schemeClr val="dk1"/>
                </a:solidFill>
                <a:highlight>
                  <a:srgbClr val="FFFFFF"/>
                </a:highlight>
              </a:rPr>
              <a:t>метаданные</a:t>
            </a:r>
            <a:r>
              <a:rPr lang="ru">
                <a:solidFill>
                  <a:schemeClr val="dk1"/>
                </a:solidFill>
                <a:highlight>
                  <a:srgbClr val="FFFFFF"/>
                </a:highlight>
              </a:rPr>
              <a:t>, хотя можно специально ввести дополнительные типы контента, представляющие собой </a:t>
            </a:r>
            <a:r>
              <a:rPr i="1" lang="ru">
                <a:solidFill>
                  <a:schemeClr val="dk1"/>
                </a:solidFill>
                <a:highlight>
                  <a:srgbClr val="FFFFFF"/>
                </a:highlight>
              </a:rPr>
              <a:t>метаданные</a:t>
            </a:r>
            <a:r>
              <a:rPr lang="ru">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После того, как все типы контента созданы, авторы </a:t>
            </a:r>
            <a:r>
              <a:rPr i="1" lang="ru">
                <a:solidFill>
                  <a:schemeClr val="dk1"/>
                </a:solidFill>
                <a:highlight>
                  <a:srgbClr val="FFFFFF"/>
                </a:highlight>
              </a:rPr>
              <a:t>информационного наполнения</a:t>
            </a:r>
            <a:r>
              <a:rPr lang="ru">
                <a:solidFill>
                  <a:schemeClr val="dk1"/>
                </a:solidFill>
                <a:highlight>
                  <a:srgbClr val="FFFFFF"/>
                </a:highlight>
              </a:rPr>
              <a:t> начинают создавать, изменять и удалять элементы контента указанного типа.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i="1" lang="ru">
                <a:solidFill>
                  <a:schemeClr val="dk1"/>
                </a:solidFill>
                <a:highlight>
                  <a:srgbClr val="FFFFFF"/>
                </a:highlight>
              </a:rPr>
              <a:t>CMS</a:t>
            </a:r>
            <a:r>
              <a:rPr lang="ru">
                <a:solidFill>
                  <a:schemeClr val="dk1"/>
                </a:solidFill>
                <a:highlight>
                  <a:srgbClr val="FFFFFF"/>
                </a:highlight>
              </a:rPr>
              <a:t> уже содержит некоторый набор визуальных компонентов, например, для редактирования текста, выбора изображений, выбора шаблона представления.</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Кроме непосредственно редактирования элементов контента, необходимо предусмотреть разбиение контента по категориям или рубрикам.</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Создание шаблонов оформления</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В качестве решения проблемы представления в системах управления контентом используется технология шаблонов, определяющих внешний вид страницы.</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Разработчику шаблонов не нужно знать никаких технических тонкостей.</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На ранних этапах существования WWW шаблоны представляли "заготовки" HTML-кода, из которого путем манипуляций в </a:t>
            </a:r>
            <a:r>
              <a:rPr i="1" lang="ru">
                <a:solidFill>
                  <a:schemeClr val="dk1"/>
                </a:solidFill>
                <a:highlight>
                  <a:srgbClr val="FFFFFF"/>
                </a:highlight>
              </a:rPr>
              <a:t>HTML-редакторе</a:t>
            </a:r>
            <a:r>
              <a:rPr lang="ru">
                <a:solidFill>
                  <a:schemeClr val="dk1"/>
                </a:solidFill>
                <a:highlight>
                  <a:srgbClr val="FFFFFF"/>
                </a:highlight>
              </a:rPr>
              <a:t> получались готовые страницы.</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Сегодня такими заготовками манипулируют уже не дизайнеры в своих редакторах, а серверные web-приложения.</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Таким образом, современный шаблон Web-страницы представляет собой блок HTML, который, благодаря специальным тегам или внедренным сценариям, облегчает включение динамически сгенерированного содержания на этапе выполнения.</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При использовании подобных шаблонов программистам необходим некоторый стандартизированный интерфейс для работы с ними – шаблонный движок (в английском языке существует устоявшийся термин – </a:t>
            </a:r>
            <a:r>
              <a:rPr i="1" lang="ru">
                <a:solidFill>
                  <a:schemeClr val="dk1"/>
                </a:solidFill>
                <a:highlight>
                  <a:srgbClr val="FFFFFF"/>
                </a:highlight>
              </a:rPr>
              <a:t>template</a:t>
            </a:r>
            <a:r>
              <a:rPr lang="ru">
                <a:solidFill>
                  <a:schemeClr val="dk1"/>
                </a:solidFill>
                <a:highlight>
                  <a:srgbClr val="FFFFFF"/>
                </a:highlight>
              </a:rPr>
              <a:t> </a:t>
            </a:r>
            <a:r>
              <a:rPr i="1" lang="ru">
                <a:solidFill>
                  <a:schemeClr val="dk1"/>
                </a:solidFill>
                <a:highlight>
                  <a:srgbClr val="FFFFFF"/>
                </a:highlight>
              </a:rPr>
              <a:t>engine</a:t>
            </a:r>
            <a:r>
              <a:rPr lang="ru">
                <a:solidFill>
                  <a:schemeClr val="dk1"/>
                </a:solidFill>
                <a:highlight>
                  <a:srgbClr val="FFFFFF"/>
                </a:highlight>
              </a:rPr>
              <a:t>), который может иметь разнообразные дополнительные функции, например, поддерживать кэширование шаблонов, их динамическое обновление и т.д.</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Публикация контента</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Механизм публикации информации в системе управления контентом отвечает за процесс создания, редактирования и удаления шаблонов страниц, а также за сопоставление типов контента и шаблонов страниц.</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В состав дополнительных возможностей системы публикации может входить предварительная генерация статической версии сайта. Эта опция очень полезна в случае размещения информационной системы на оборудовании с ограниченными возможностями.</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Типичный процесс публикации информации в World Wide Web реализован в Microsoft </a:t>
            </a:r>
            <a:r>
              <a:rPr i="1" lang="ru">
                <a:solidFill>
                  <a:schemeClr val="dk1"/>
                </a:solidFill>
                <a:highlight>
                  <a:srgbClr val="FFFFFF"/>
                </a:highlight>
              </a:rPr>
              <a:t>Content Management</a:t>
            </a:r>
            <a:r>
              <a:rPr lang="ru">
                <a:solidFill>
                  <a:schemeClr val="dk1"/>
                </a:solidFill>
                <a:highlight>
                  <a:srgbClr val="FFFFFF"/>
                </a:highlight>
              </a:rPr>
              <a:t> Server.</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Обычным приемом обеспечения оформления </a:t>
            </a:r>
            <a:r>
              <a:rPr i="1" lang="ru">
                <a:solidFill>
                  <a:schemeClr val="dk1"/>
                </a:solidFill>
                <a:highlight>
                  <a:srgbClr val="FFFFFF"/>
                </a:highlight>
              </a:rPr>
              <a:t>информационного наполнения</a:t>
            </a:r>
            <a:r>
              <a:rPr lang="ru">
                <a:solidFill>
                  <a:schemeClr val="dk1"/>
                </a:solidFill>
                <a:highlight>
                  <a:srgbClr val="FFFFFF"/>
                </a:highlight>
              </a:rPr>
              <a:t> являются шаблоны представления информации. </a:t>
            </a:r>
            <a:r>
              <a:rPr b="1" i="1" lang="ru">
                <a:solidFill>
                  <a:schemeClr val="dk1"/>
                </a:solidFill>
                <a:highlight>
                  <a:srgbClr val="FFFFFF"/>
                </a:highlight>
              </a:rPr>
              <a:t>Поэтому первым этапом процесса является создание наборов шаблонов.</a:t>
            </a:r>
            <a:endParaRPr b="1" i="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Типичный шаблон содержит разметку HTML и места, куда в дальнейшем будут вставлены данные (</a:t>
            </a:r>
            <a:r>
              <a:rPr i="1" lang="ru">
                <a:solidFill>
                  <a:schemeClr val="dk1"/>
                </a:solidFill>
                <a:highlight>
                  <a:srgbClr val="FFFFFF"/>
                </a:highlight>
              </a:rPr>
              <a:t>placeholder</a:t>
            </a:r>
            <a:r>
              <a:rPr lang="ru">
                <a:solidFill>
                  <a:schemeClr val="dk1"/>
                </a:solidFill>
                <a:highlight>
                  <a:srgbClr val="FFFFFF"/>
                </a:highlight>
              </a:rPr>
              <a:t>'ы в терминологии Microsoft).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Далее на основе этих шаблонов авторы </a:t>
            </a:r>
            <a:r>
              <a:rPr i="1" lang="ru">
                <a:solidFill>
                  <a:schemeClr val="dk1"/>
                </a:solidFill>
                <a:highlight>
                  <a:srgbClr val="FFFFFF"/>
                </a:highlight>
              </a:rPr>
              <a:t>информационного наполнения</a:t>
            </a:r>
            <a:r>
              <a:rPr lang="ru">
                <a:solidFill>
                  <a:schemeClr val="dk1"/>
                </a:solidFill>
                <a:highlight>
                  <a:srgbClr val="FFFFFF"/>
                </a:highlight>
              </a:rPr>
              <a:t> создают страницы и представляют их редакторам для одобрения.</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Редакторы, в свою очередь, могут либо отклонить страницу и вернуть ее автору на доработку, либо одобрить ее и передать модератору сайта.</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В первом случае процесс повторяется снова, во втором же модератор сайта проверяет расположение страницы на сайте, дату и срок ее публикации. Если все в порядке, страница становится видна пользователям.</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Несмотря на то, что </a:t>
            </a:r>
            <a:r>
              <a:rPr i="1" lang="ru">
                <a:solidFill>
                  <a:schemeClr val="dk1"/>
                </a:solidFill>
                <a:highlight>
                  <a:srgbClr val="FFFFFF"/>
                </a:highlight>
              </a:rPr>
              <a:t>рабочий процесс</a:t>
            </a:r>
            <a:r>
              <a:rPr lang="ru">
                <a:solidFill>
                  <a:schemeClr val="dk1"/>
                </a:solidFill>
                <a:highlight>
                  <a:srgbClr val="FFFFFF"/>
                </a:highlight>
              </a:rPr>
              <a:t> в Microsoft </a:t>
            </a:r>
            <a:r>
              <a:rPr i="1" lang="ru">
                <a:solidFill>
                  <a:schemeClr val="dk1"/>
                </a:solidFill>
                <a:highlight>
                  <a:srgbClr val="FFFFFF"/>
                </a:highlight>
              </a:rPr>
              <a:t>Content Management</a:t>
            </a:r>
            <a:r>
              <a:rPr lang="ru">
                <a:solidFill>
                  <a:schemeClr val="dk1"/>
                </a:solidFill>
                <a:highlight>
                  <a:srgbClr val="FFFFFF"/>
                </a:highlight>
              </a:rPr>
              <a:t> Server фиксирован и не может быть изменен в дальнейшем, подобное решение подходит большинству пользователей, которым необходимо публиковать информацию в World Wide Web.</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Управление пользователями</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i="1" lang="ru">
                <a:solidFill>
                  <a:schemeClr val="dk1"/>
                </a:solidFill>
                <a:highlight>
                  <a:srgbClr val="FFFFFF"/>
                </a:highlight>
              </a:rPr>
              <a:t>Управление пользователями</a:t>
            </a:r>
            <a:r>
              <a:rPr lang="ru">
                <a:solidFill>
                  <a:schemeClr val="dk1"/>
                </a:solidFill>
                <a:highlight>
                  <a:srgbClr val="FFFFFF"/>
                </a:highlight>
              </a:rPr>
              <a:t> включает создание, изменение и удаление учетных записей отдельных пользователей и их групп, а также назначение прав для работы с элементами контента.</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Важной частью требований является наличие пользовательских профилей (</a:t>
            </a:r>
            <a:r>
              <a:rPr i="1" lang="ru">
                <a:solidFill>
                  <a:schemeClr val="dk1"/>
                </a:solidFill>
                <a:highlight>
                  <a:srgbClr val="FFFFFF"/>
                </a:highlight>
              </a:rPr>
              <a:t>profiles</a:t>
            </a:r>
            <a:r>
              <a:rPr lang="ru">
                <a:solidFill>
                  <a:schemeClr val="dk1"/>
                </a:solidFill>
                <a:highlight>
                  <a:srgbClr val="FFFFFF"/>
                </a:highlight>
              </a:rPr>
              <a:t>), с помощью которых можно сгенерировать персональное представление информации для каждого пользователя.</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Полезной является и возможность пользователя делегировать свои права. Это позволяет пользователям переназначать исполнителя конкретной работы и избегать простоев из-за отсутствия отдельного лица.</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highlight>
                  <a:srgbClr val="FFFFFF"/>
                </a:highlight>
              </a:rPr>
              <a:t>Системы управления контентом управляют учетными записями пользователей на основе собственных групп, не используя существующие идентификационные системы, например, Windows.</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Аутентификация средствами Windows позволила бы значительно упростить администрирование. При этом система управления контентом могла бы использовать операционную систему локального компьютера или контролера домена для проверки и сопровождения учетной записи пользователя.</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Представление информации создается на основе данных, а также предпочтений конкретного пользователя.</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Персонификация достигается путем использования профилей – специальных записей, в которых хранится информация, специфичная для конкретных пользователей.</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633375ff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633375ff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В основе данной технологии лежит </a:t>
            </a:r>
            <a:r>
              <a:rPr i="1" lang="ru">
                <a:solidFill>
                  <a:schemeClr val="dk1"/>
                </a:solidFill>
                <a:highlight>
                  <a:srgbClr val="FFFFFF"/>
                </a:highlight>
              </a:rPr>
              <a:t>трехзвенная архитектура</a:t>
            </a:r>
            <a:r>
              <a:rPr lang="ru">
                <a:solidFill>
                  <a:schemeClr val="dk1"/>
                </a:solidFill>
                <a:highlight>
                  <a:srgbClr val="FFFFFF"/>
                </a:highlight>
              </a:rPr>
              <a:t> клиент/</a:t>
            </a:r>
            <a:r>
              <a:rPr i="1" lang="ru">
                <a:solidFill>
                  <a:schemeClr val="dk1"/>
                </a:solidFill>
                <a:highlight>
                  <a:srgbClr val="FFFFFF"/>
                </a:highlight>
              </a:rPr>
              <a:t>сервер</a:t>
            </a:r>
            <a:r>
              <a:rPr lang="ru">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Такая </a:t>
            </a:r>
            <a:r>
              <a:rPr i="1" lang="ru">
                <a:solidFill>
                  <a:schemeClr val="dk1"/>
                </a:solidFill>
                <a:highlight>
                  <a:srgbClr val="FFFFFF"/>
                </a:highlight>
              </a:rPr>
              <a:t>архитектура</a:t>
            </a:r>
            <a:r>
              <a:rPr lang="ru">
                <a:solidFill>
                  <a:schemeClr val="dk1"/>
                </a:solidFill>
                <a:highlight>
                  <a:srgbClr val="FFFFFF"/>
                </a:highlight>
              </a:rPr>
              <a:t> разбивает </a:t>
            </a:r>
            <a:r>
              <a:rPr i="1" lang="ru">
                <a:solidFill>
                  <a:schemeClr val="dk1"/>
                </a:solidFill>
                <a:highlight>
                  <a:srgbClr val="FFFFFF"/>
                </a:highlight>
              </a:rPr>
              <a:t>процесс обработки данных</a:t>
            </a:r>
            <a:r>
              <a:rPr lang="ru">
                <a:solidFill>
                  <a:schemeClr val="dk1"/>
                </a:solidFill>
                <a:highlight>
                  <a:srgbClr val="FFFFFF"/>
                </a:highlight>
              </a:rPr>
              <a:t> между клиентом, сервером приложений и </a:t>
            </a:r>
            <a:r>
              <a:rPr i="1" lang="ru">
                <a:solidFill>
                  <a:schemeClr val="dk1"/>
                </a:solidFill>
                <a:highlight>
                  <a:srgbClr val="FFFFFF"/>
                </a:highlight>
              </a:rPr>
              <a:t>хранилищем данных</a:t>
            </a:r>
            <a:r>
              <a:rPr lang="ru">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В отличие от традиционной двухзвенной архитектуры здесь присутствует </a:t>
            </a:r>
            <a:r>
              <a:rPr i="1" lang="ru">
                <a:solidFill>
                  <a:schemeClr val="dk1"/>
                </a:solidFill>
                <a:highlight>
                  <a:srgbClr val="FFFFFF"/>
                </a:highlight>
              </a:rPr>
              <a:t>сервер приложений</a:t>
            </a:r>
            <a:r>
              <a:rPr lang="ru">
                <a:solidFill>
                  <a:schemeClr val="dk1"/>
                </a:solidFill>
                <a:highlight>
                  <a:srgbClr val="FFFFFF"/>
                </a:highlight>
              </a:rPr>
              <a:t> как промежуточное звено между клиентом и </a:t>
            </a:r>
            <a:r>
              <a:rPr i="1" lang="ru">
                <a:solidFill>
                  <a:schemeClr val="dk1"/>
                </a:solidFill>
                <a:highlight>
                  <a:srgbClr val="FFFFFF"/>
                </a:highlight>
              </a:rPr>
              <a:t>хранилищем данных</a:t>
            </a:r>
            <a:r>
              <a:rPr lang="ru">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В системе присутствует два хранилища:</a:t>
            </a:r>
            <a:endParaRPr>
              <a:solidFill>
                <a:schemeClr val="dk1"/>
              </a:solidFill>
              <a:highlight>
                <a:srgbClr val="FFFFFF"/>
              </a:highlight>
            </a:endParaRPr>
          </a:p>
          <a:p>
            <a:pPr indent="-298450" lvl="0" marL="457200" rtl="0" algn="l">
              <a:lnSpc>
                <a:spcPct val="115000"/>
              </a:lnSpc>
              <a:spcBef>
                <a:spcPts val="1200"/>
              </a:spcBef>
              <a:spcAft>
                <a:spcPts val="0"/>
              </a:spcAft>
              <a:buClr>
                <a:schemeClr val="dk1"/>
              </a:buClr>
              <a:buSzPts val="1100"/>
              <a:buChar char="●"/>
            </a:pPr>
            <a:br>
              <a:rPr lang="ru">
                <a:solidFill>
                  <a:schemeClr val="dk1"/>
                </a:solidFill>
                <a:highlight>
                  <a:srgbClr val="FFFFFF"/>
                </a:highlight>
              </a:rPr>
            </a:br>
            <a:r>
              <a:rPr lang="ru">
                <a:solidFill>
                  <a:schemeClr val="dk1"/>
                </a:solidFill>
                <a:highlight>
                  <a:srgbClr val="FFFFFF"/>
                </a:highlight>
              </a:rPr>
              <a:t>В первом (обычно реляционная </a:t>
            </a:r>
            <a:r>
              <a:rPr i="1" lang="ru">
                <a:solidFill>
                  <a:schemeClr val="dk1"/>
                </a:solidFill>
                <a:highlight>
                  <a:srgbClr val="FFFFFF"/>
                </a:highlight>
              </a:rPr>
              <a:t>СУБД</a:t>
            </a:r>
            <a:r>
              <a:rPr lang="ru">
                <a:solidFill>
                  <a:schemeClr val="dk1"/>
                </a:solidFill>
                <a:highlight>
                  <a:srgbClr val="FFFFFF"/>
                </a:highlight>
              </a:rPr>
              <a:t>) </a:t>
            </a:r>
            <a:r>
              <a:rPr lang="ru">
                <a:solidFill>
                  <a:schemeClr val="hlink"/>
                </a:solidFill>
                <a:highlight>
                  <a:srgbClr val="FFFFFF"/>
                </a:highlight>
                <a:uFill>
                  <a:noFill/>
                </a:uFill>
                <a:hlinkClick r:id="rId2"/>
              </a:rPr>
              <a:t>хранятся все данные</a:t>
            </a:r>
            <a:r>
              <a:rPr lang="ru">
                <a:solidFill>
                  <a:schemeClr val="dk1"/>
                </a:solidFill>
                <a:highlight>
                  <a:srgbClr val="FFFFFF"/>
                </a:highlight>
              </a:rPr>
              <a:t>, которые публикуются на сайте.</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br>
              <a:rPr lang="ru">
                <a:solidFill>
                  <a:schemeClr val="dk1"/>
                </a:solidFill>
                <a:highlight>
                  <a:srgbClr val="FFFFFF"/>
                </a:highlight>
              </a:rPr>
            </a:br>
            <a:r>
              <a:rPr lang="ru">
                <a:solidFill>
                  <a:schemeClr val="dk1"/>
                </a:solidFill>
                <a:highlight>
                  <a:srgbClr val="FFFFFF"/>
                </a:highlight>
              </a:rPr>
              <a:t>Во втором (обычно </a:t>
            </a:r>
            <a:r>
              <a:rPr i="1" lang="ru">
                <a:solidFill>
                  <a:schemeClr val="dk1"/>
                </a:solidFill>
                <a:highlight>
                  <a:srgbClr val="FFFFFF"/>
                </a:highlight>
              </a:rPr>
              <a:t>файловая система</a:t>
            </a:r>
            <a:r>
              <a:rPr lang="ru">
                <a:solidFill>
                  <a:schemeClr val="dk1"/>
                </a:solidFill>
                <a:highlight>
                  <a:srgbClr val="FFFFFF"/>
                </a:highlight>
              </a:rPr>
              <a:t>) хранятся элементы представления – шаблоны, графические изображения и т.д.</a:t>
            </a:r>
            <a:endParaRPr>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Получая </a:t>
            </a:r>
            <a:r>
              <a:rPr i="1" lang="ru">
                <a:solidFill>
                  <a:schemeClr val="dk1"/>
                </a:solidFill>
                <a:highlight>
                  <a:srgbClr val="FFFFFF"/>
                </a:highlight>
              </a:rPr>
              <a:t>запрос</a:t>
            </a:r>
            <a:r>
              <a:rPr lang="ru">
                <a:solidFill>
                  <a:schemeClr val="dk1"/>
                </a:solidFill>
                <a:highlight>
                  <a:srgbClr val="FFFFFF"/>
                </a:highlight>
              </a:rPr>
              <a:t>, </a:t>
            </a:r>
            <a:r>
              <a:rPr i="1" lang="ru">
                <a:solidFill>
                  <a:schemeClr val="dk1"/>
                </a:solidFill>
                <a:highlight>
                  <a:srgbClr val="FFFFFF"/>
                </a:highlight>
              </a:rPr>
              <a:t>сервер приложений</a:t>
            </a:r>
            <a:r>
              <a:rPr lang="ru">
                <a:solidFill>
                  <a:schemeClr val="dk1"/>
                </a:solidFill>
                <a:highlight>
                  <a:srgbClr val="FFFFFF"/>
                </a:highlight>
              </a:rPr>
              <a:t> обрабатывает его, связываясь с </a:t>
            </a:r>
            <a:r>
              <a:rPr i="1" lang="ru">
                <a:solidFill>
                  <a:schemeClr val="dk1"/>
                </a:solidFill>
                <a:highlight>
                  <a:srgbClr val="FFFFFF"/>
                </a:highlight>
              </a:rPr>
              <a:t>хранилищем данных</a:t>
            </a:r>
            <a:r>
              <a:rPr lang="ru">
                <a:solidFill>
                  <a:schemeClr val="dk1"/>
                </a:solidFill>
                <a:highlight>
                  <a:srgbClr val="FFFFFF"/>
                </a:highlight>
              </a:rPr>
              <a:t>, в каком бы месте необходимые данные не находились.</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Клиент лишь получает результат в виде HTML-файла.</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highlight>
                  <a:srgbClr val="FFFFFF"/>
                </a:highlight>
              </a:rPr>
              <a:t>Таким образом, </a:t>
            </a:r>
            <a:r>
              <a:rPr i="1" lang="ru">
                <a:solidFill>
                  <a:schemeClr val="dk1"/>
                </a:solidFill>
                <a:highlight>
                  <a:srgbClr val="FFFFFF"/>
                </a:highlight>
              </a:rPr>
              <a:t>сервер приложений</a:t>
            </a:r>
            <a:r>
              <a:rPr lang="ru">
                <a:solidFill>
                  <a:schemeClr val="dk1"/>
                </a:solidFill>
                <a:highlight>
                  <a:srgbClr val="FFFFFF"/>
                </a:highlight>
              </a:rPr>
              <a:t> является стандартизованной платформой для динамической доставки контента и построения основных приложений.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i="1" lang="ru">
                <a:solidFill>
                  <a:schemeClr val="dk1"/>
                </a:solidFill>
                <a:highlight>
                  <a:srgbClr val="FFFFFF"/>
                </a:highlight>
              </a:rPr>
              <a:t>Серверов приложений</a:t>
            </a:r>
            <a:r>
              <a:rPr lang="ru">
                <a:solidFill>
                  <a:schemeClr val="dk1"/>
                </a:solidFill>
                <a:highlight>
                  <a:srgbClr val="FFFFFF"/>
                </a:highlight>
              </a:rPr>
              <a:t> может быть много, а </a:t>
            </a:r>
            <a:r>
              <a:rPr i="1" lang="ru">
                <a:solidFill>
                  <a:schemeClr val="dk1"/>
                </a:solidFill>
                <a:highlight>
                  <a:srgbClr val="FFFFFF"/>
                </a:highlight>
              </a:rPr>
              <a:t>связь</a:t>
            </a:r>
            <a:r>
              <a:rPr lang="ru">
                <a:solidFill>
                  <a:schemeClr val="dk1"/>
                </a:solidFill>
                <a:highlight>
                  <a:srgbClr val="FFFFFF"/>
                </a:highlight>
              </a:rPr>
              <a:t> с ними происходит через </a:t>
            </a:r>
            <a:r>
              <a:rPr i="1" lang="ru">
                <a:solidFill>
                  <a:schemeClr val="dk1"/>
                </a:solidFill>
                <a:highlight>
                  <a:srgbClr val="FFFFFF"/>
                </a:highlight>
              </a:rPr>
              <a:t>Web-сервер</a:t>
            </a:r>
            <a:r>
              <a:rPr lang="ru">
                <a:solidFill>
                  <a:schemeClr val="dk1"/>
                </a:solidFill>
                <a:highlight>
                  <a:srgbClr val="FFFFFF"/>
                </a:highlight>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youtube.com/watch?v=_xq7n-58iCw&amp;t=358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Системы управления контентом</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t>CMS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Обзор рынка систем управления контентом</a:t>
            </a:r>
            <a:endParaRPr/>
          </a:p>
        </p:txBody>
      </p:sp>
      <p:sp>
        <p:nvSpPr>
          <p:cNvPr id="187" name="Google Shape;187;p22"/>
          <p:cNvSpPr txBox="1"/>
          <p:nvPr>
            <p:ph idx="1" type="body"/>
          </p:nvPr>
        </p:nvSpPr>
        <p:spPr>
          <a:xfrm>
            <a:off x="819150" y="1603400"/>
            <a:ext cx="7505700" cy="318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ru" sz="1400"/>
              <a:t>Системы крупных производителей.</a:t>
            </a:r>
            <a:r>
              <a:rPr lang="ru" sz="1400"/>
              <a:t> Наиболее известными приложениями такого класса являются Microsoft Content Management Server, Documentum, Plumtree Portal, IBM WebSphere Portal и т.д. Стоимость внедрения проектов на базе данных решений составляет от 50 000 у.е. Поэтому сфера их применения очень узкая и ограничивается в основном созданием Интранет-решений для крупных предприятий.</a:t>
            </a:r>
            <a:endParaRPr sz="1400"/>
          </a:p>
          <a:p>
            <a:pPr indent="-317500" lvl="0" marL="457200" rtl="0" algn="l">
              <a:spcBef>
                <a:spcPts val="0"/>
              </a:spcBef>
              <a:spcAft>
                <a:spcPts val="0"/>
              </a:spcAft>
              <a:buSzPts val="1400"/>
              <a:buAutoNum type="arabicPeriod"/>
            </a:pPr>
            <a:r>
              <a:rPr b="1" lang="ru" sz="1400"/>
              <a:t>Системы с открытым исходным кодом</a:t>
            </a:r>
            <a:r>
              <a:rPr lang="ru" sz="1400"/>
              <a:t>, например, RedHat CMS и OpenCMS. Преимуществами таких систем является доступность, наличие исходного кода, возможность локализации.</a:t>
            </a:r>
            <a:endParaRPr sz="1400"/>
          </a:p>
          <a:p>
            <a:pPr indent="-317500" lvl="0" marL="457200" rtl="0" algn="l">
              <a:spcBef>
                <a:spcPts val="0"/>
              </a:spcBef>
              <a:spcAft>
                <a:spcPts val="0"/>
              </a:spcAft>
              <a:buSzPts val="1400"/>
              <a:buAutoNum type="arabicPeriod"/>
            </a:pPr>
            <a:r>
              <a:rPr b="1" lang="ru" sz="1400"/>
              <a:t>Разработки небольших компаний</a:t>
            </a:r>
            <a:r>
              <a:rPr lang="ru" sz="1400"/>
              <a:t>, которые применяются на нескольких проектах, созданных непосредственно компанией-разработчиком. Данные решения занимают промежуточную нишу. Практически все решения являются коммерческими, но с достаточно низкой стоимостью (100-3000$) и могут быть использованы для создания сайтов разных типов.</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19150" y="478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 Популярные в России CMS </a:t>
            </a:r>
            <a:endParaRPr/>
          </a:p>
        </p:txBody>
      </p:sp>
      <p:pic>
        <p:nvPicPr>
          <p:cNvPr id="193" name="Google Shape;193;p23"/>
          <p:cNvPicPr preferRelativeResize="0"/>
          <p:nvPr/>
        </p:nvPicPr>
        <p:blipFill>
          <a:blip r:embed="rId3">
            <a:alphaModFix/>
          </a:blip>
          <a:stretch>
            <a:fillRect/>
          </a:stretch>
        </p:blipFill>
        <p:spPr>
          <a:xfrm>
            <a:off x="1460075" y="1200225"/>
            <a:ext cx="5725950" cy="3603350"/>
          </a:xfrm>
          <a:prstGeom prst="rect">
            <a:avLst/>
          </a:prstGeom>
          <a:noFill/>
          <a:ln>
            <a:noFill/>
          </a:ln>
        </p:spPr>
      </p:pic>
      <p:sp>
        <p:nvSpPr>
          <p:cNvPr id="194" name="Google Shape;194;p23"/>
          <p:cNvSpPr/>
          <p:nvPr/>
        </p:nvSpPr>
        <p:spPr>
          <a:xfrm>
            <a:off x="5190175" y="4276925"/>
            <a:ext cx="1995900" cy="526800"/>
          </a:xfrm>
          <a:prstGeom prst="rect">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819150" y="1990725"/>
            <a:ext cx="3686100" cy="16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700"/>
              <a:t>Преимущества:</a:t>
            </a:r>
            <a:endParaRPr b="1" sz="1700"/>
          </a:p>
          <a:p>
            <a:pPr indent="-317500" lvl="0" marL="457200" rtl="0" algn="l">
              <a:spcBef>
                <a:spcPts val="1200"/>
              </a:spcBef>
              <a:spcAft>
                <a:spcPts val="0"/>
              </a:spcAft>
              <a:buClr>
                <a:srgbClr val="000000"/>
              </a:buClr>
              <a:buSzPts val="1400"/>
              <a:buFont typeface="Arial"/>
              <a:buAutoNum type="arabicPeriod"/>
            </a:pPr>
            <a:r>
              <a:rPr lang="ru" sz="1400">
                <a:solidFill>
                  <a:srgbClr val="000000"/>
                </a:solidFill>
                <a:highlight>
                  <a:srgbClr val="FFFFFF"/>
                </a:highlight>
                <a:latin typeface="Arial"/>
                <a:ea typeface="Arial"/>
                <a:cs typeface="Arial"/>
                <a:sym typeface="Arial"/>
              </a:rPr>
              <a:t>Простота.</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ru" sz="1400">
                <a:solidFill>
                  <a:srgbClr val="000000"/>
                </a:solidFill>
                <a:highlight>
                  <a:srgbClr val="FFFFFF"/>
                </a:highlight>
                <a:latin typeface="Arial"/>
                <a:ea typeface="Arial"/>
                <a:cs typeface="Arial"/>
                <a:sym typeface="Arial"/>
              </a:rPr>
              <a:t>Масса бесплатных возможностей.</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ru" sz="1400">
                <a:solidFill>
                  <a:srgbClr val="000000"/>
                </a:solidFill>
                <a:highlight>
                  <a:srgbClr val="FFFFFF"/>
                </a:highlight>
                <a:latin typeface="Arial"/>
                <a:ea typeface="Arial"/>
                <a:cs typeface="Arial"/>
                <a:sym typeface="Arial"/>
              </a:rPr>
              <a:t>Постоянное развитие</a:t>
            </a:r>
            <a:endParaRPr sz="1400">
              <a:solidFill>
                <a:srgbClr val="000000"/>
              </a:solidFill>
              <a:highlight>
                <a:srgbClr val="FFFFFF"/>
              </a:highlight>
              <a:latin typeface="Arial"/>
              <a:ea typeface="Arial"/>
              <a:cs typeface="Arial"/>
              <a:sym typeface="Arial"/>
            </a:endParaRPr>
          </a:p>
        </p:txBody>
      </p:sp>
      <p:pic>
        <p:nvPicPr>
          <p:cNvPr id="200" name="Google Shape;200;p24"/>
          <p:cNvPicPr preferRelativeResize="0"/>
          <p:nvPr/>
        </p:nvPicPr>
        <p:blipFill rotWithShape="1">
          <a:blip r:embed="rId3">
            <a:alphaModFix/>
          </a:blip>
          <a:srcRect b="69257" l="0" r="0" t="0"/>
          <a:stretch/>
        </p:blipFill>
        <p:spPr>
          <a:xfrm>
            <a:off x="944975" y="404325"/>
            <a:ext cx="5773300" cy="1274675"/>
          </a:xfrm>
          <a:prstGeom prst="rect">
            <a:avLst/>
          </a:prstGeom>
          <a:noFill/>
          <a:ln>
            <a:noFill/>
          </a:ln>
        </p:spPr>
      </p:pic>
      <p:sp>
        <p:nvSpPr>
          <p:cNvPr id="201" name="Google Shape;201;p24"/>
          <p:cNvSpPr txBox="1"/>
          <p:nvPr>
            <p:ph idx="2" type="body"/>
          </p:nvPr>
        </p:nvSpPr>
        <p:spPr>
          <a:xfrm>
            <a:off x="4638675" y="1990725"/>
            <a:ext cx="3686100" cy="194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ru" sz="1708"/>
              <a:t>Недостатки</a:t>
            </a:r>
            <a:r>
              <a:rPr b="1" lang="ru" sz="1708"/>
              <a:t>:</a:t>
            </a:r>
            <a:endParaRPr b="1" sz="1708"/>
          </a:p>
          <a:p>
            <a:pPr indent="-318015" lvl="0" marL="457200" rtl="0" algn="l">
              <a:spcBef>
                <a:spcPts val="1200"/>
              </a:spcBef>
              <a:spcAft>
                <a:spcPts val="0"/>
              </a:spcAft>
              <a:buClr>
                <a:srgbClr val="000000"/>
              </a:buClr>
              <a:buSzPts val="1408"/>
              <a:buFont typeface="Arial"/>
              <a:buAutoNum type="arabicPeriod"/>
            </a:pPr>
            <a:r>
              <a:rPr lang="ru" sz="1408">
                <a:solidFill>
                  <a:srgbClr val="000000"/>
                </a:solidFill>
                <a:highlight>
                  <a:srgbClr val="FFFFFF"/>
                </a:highlight>
                <a:latin typeface="Arial"/>
                <a:ea typeface="Arial"/>
                <a:cs typeface="Arial"/>
                <a:sym typeface="Arial"/>
              </a:rPr>
              <a:t>Сравнительно ограниченные возможности настроек.</a:t>
            </a:r>
            <a:endParaRPr sz="1408">
              <a:solidFill>
                <a:srgbClr val="000000"/>
              </a:solidFill>
              <a:highlight>
                <a:srgbClr val="FFFFFF"/>
              </a:highlight>
              <a:latin typeface="Arial"/>
              <a:ea typeface="Arial"/>
              <a:cs typeface="Arial"/>
              <a:sym typeface="Arial"/>
            </a:endParaRPr>
          </a:p>
          <a:p>
            <a:pPr indent="-318015" lvl="0" marL="457200" rtl="0" algn="l">
              <a:spcBef>
                <a:spcPts val="0"/>
              </a:spcBef>
              <a:spcAft>
                <a:spcPts val="0"/>
              </a:spcAft>
              <a:buClr>
                <a:srgbClr val="000000"/>
              </a:buClr>
              <a:buSzPts val="1408"/>
              <a:buFont typeface="Arial"/>
              <a:buAutoNum type="arabicPeriod"/>
            </a:pPr>
            <a:r>
              <a:rPr lang="ru" sz="1408">
                <a:solidFill>
                  <a:srgbClr val="000000"/>
                </a:solidFill>
                <a:highlight>
                  <a:srgbClr val="FFFFFF"/>
                </a:highlight>
                <a:latin typeface="Arial"/>
                <a:ea typeface="Arial"/>
                <a:cs typeface="Arial"/>
                <a:sym typeface="Arial"/>
              </a:rPr>
              <a:t>Сайт на WP легко создать, но также легко и испортить.</a:t>
            </a:r>
            <a:endParaRPr sz="1408">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ru" sz="1408">
                <a:solidFill>
                  <a:srgbClr val="000000"/>
                </a:solidFill>
                <a:highlight>
                  <a:srgbClr val="FFFFFF"/>
                </a:highlight>
                <a:latin typeface="Arial"/>
                <a:ea typeface="Arial"/>
                <a:cs typeface="Arial"/>
                <a:sym typeface="Arial"/>
              </a:rPr>
              <a:t>«Движок» постоянно пытаются взломать</a:t>
            </a:r>
            <a:r>
              <a:rPr lang="ru">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p:txBody>
      </p:sp>
      <p:sp>
        <p:nvSpPr>
          <p:cNvPr id="202" name="Google Shape;202;p24"/>
          <p:cNvSpPr txBox="1"/>
          <p:nvPr/>
        </p:nvSpPr>
        <p:spPr>
          <a:xfrm>
            <a:off x="1005600" y="4111025"/>
            <a:ext cx="7132800" cy="743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b="1" lang="ru" sz="1100">
                <a:highlight>
                  <a:srgbClr val="FFFFFF"/>
                </a:highlight>
              </a:rPr>
              <a:t>Более 140 миллионов</a:t>
            </a:r>
            <a:r>
              <a:rPr lang="ru" sz="1100">
                <a:highlight>
                  <a:srgbClr val="FFFFFF"/>
                </a:highlight>
              </a:rPr>
              <a:t> людей скачали WordPress с официального сайта wordpress.org.</a:t>
            </a:r>
            <a:endParaRPr sz="1100">
              <a:highlight>
                <a:srgbClr val="FFFFFF"/>
              </a:highlight>
            </a:endParaRPr>
          </a:p>
          <a:p>
            <a:pPr indent="-298450" lvl="0" marL="457200" rtl="0" algn="l">
              <a:lnSpc>
                <a:spcPct val="115000"/>
              </a:lnSpc>
              <a:spcBef>
                <a:spcPts val="0"/>
              </a:spcBef>
              <a:spcAft>
                <a:spcPts val="0"/>
              </a:spcAft>
              <a:buSzPts val="1100"/>
              <a:buChar char="●"/>
            </a:pPr>
            <a:r>
              <a:rPr b="1" lang="ru" sz="1100">
                <a:highlight>
                  <a:srgbClr val="FFFFFF"/>
                </a:highlight>
              </a:rPr>
              <a:t>Более 60 миллионов</a:t>
            </a:r>
            <a:r>
              <a:rPr lang="ru" sz="1100">
                <a:highlight>
                  <a:srgbClr val="FFFFFF"/>
                </a:highlight>
              </a:rPr>
              <a:t> сайтов работают на WP на момент подготовки этой лекции</a:t>
            </a:r>
            <a:endParaRPr sz="1100">
              <a:highlight>
                <a:srgbClr val="FFFFFF"/>
              </a:highlight>
            </a:endParaRPr>
          </a:p>
          <a:p>
            <a:pPr indent="-298450" lvl="0" marL="457200" rtl="0" algn="l">
              <a:lnSpc>
                <a:spcPct val="115000"/>
              </a:lnSpc>
              <a:spcBef>
                <a:spcPts val="0"/>
              </a:spcBef>
              <a:spcAft>
                <a:spcPts val="0"/>
              </a:spcAft>
              <a:buSzPts val="1100"/>
              <a:buChar char="●"/>
            </a:pPr>
            <a:r>
              <a:rPr b="1" lang="ru" sz="1100">
                <a:highlight>
                  <a:srgbClr val="FFFFFF"/>
                </a:highlight>
              </a:rPr>
              <a:t>Более 50% сайтов</a:t>
            </a:r>
            <a:r>
              <a:rPr lang="ru" sz="1100">
                <a:highlight>
                  <a:srgbClr val="FFFFFF"/>
                </a:highlight>
              </a:rPr>
              <a:t>, созданных на СMS, используют, WordPress.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595700"/>
            <a:ext cx="3351000" cy="114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sz="3200"/>
              <a:t>Возможности CMS Joomla</a:t>
            </a:r>
            <a:endParaRPr b="1" sz="3200"/>
          </a:p>
        </p:txBody>
      </p:sp>
      <p:sp>
        <p:nvSpPr>
          <p:cNvPr id="208" name="Google Shape;208;p2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Преимущества</a:t>
            </a:r>
            <a:r>
              <a:rPr b="1" lang="ru"/>
              <a:t>:</a:t>
            </a:r>
            <a:endParaRPr b="1"/>
          </a:p>
          <a:p>
            <a:pPr indent="-298450" lvl="0" marL="457200" rtl="0" algn="l">
              <a:spcBef>
                <a:spcPts val="1200"/>
              </a:spcBef>
              <a:spcAft>
                <a:spcPts val="0"/>
              </a:spcAft>
              <a:buClr>
                <a:srgbClr val="000000"/>
              </a:buClr>
              <a:buSzPts val="1100"/>
              <a:buFont typeface="Arial"/>
              <a:buAutoNum type="arabicPeriod"/>
            </a:pPr>
            <a:r>
              <a:rPr lang="ru" sz="1100">
                <a:solidFill>
                  <a:srgbClr val="000000"/>
                </a:solidFill>
                <a:highlight>
                  <a:srgbClr val="FFFFFF"/>
                </a:highlight>
                <a:latin typeface="Arial"/>
                <a:ea typeface="Arial"/>
                <a:cs typeface="Arial"/>
                <a:sym typeface="Arial"/>
              </a:rPr>
              <a:t>Существуют удобные многофункциональные приложения для создания Интернет-магазинов</a:t>
            </a:r>
            <a:endParaRPr sz="1100">
              <a:solidFill>
                <a:srgbClr val="000000"/>
              </a:solidFill>
              <a:highlight>
                <a:srgbClr val="FFFFFF"/>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ru" sz="1100">
                <a:solidFill>
                  <a:srgbClr val="000000"/>
                </a:solidFill>
                <a:highlight>
                  <a:srgbClr val="FFFFFF"/>
                </a:highlight>
                <a:latin typeface="Arial"/>
                <a:ea typeface="Arial"/>
                <a:cs typeface="Arial"/>
                <a:sym typeface="Arial"/>
              </a:rPr>
              <a:t>Сайт на Джумле можно оптимизировать без дополнительных плагинов</a:t>
            </a:r>
            <a:endParaRPr sz="1100">
              <a:solidFill>
                <a:srgbClr val="000000"/>
              </a:solidFill>
              <a:highlight>
                <a:srgbClr val="FFFFFF"/>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ru" sz="1100">
                <a:solidFill>
                  <a:srgbClr val="000000"/>
                </a:solidFill>
                <a:highlight>
                  <a:srgbClr val="FFFFFF"/>
                </a:highlight>
                <a:latin typeface="Arial"/>
                <a:ea typeface="Arial"/>
                <a:cs typeface="Arial"/>
                <a:sym typeface="Arial"/>
              </a:rPr>
              <a:t>В движке сразу доступно кеширование.</a:t>
            </a:r>
            <a:endParaRPr sz="1100">
              <a:solidFill>
                <a:srgbClr val="000000"/>
              </a:solidFill>
              <a:highlight>
                <a:srgbClr val="FFFFFF"/>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ru" sz="1100">
                <a:solidFill>
                  <a:srgbClr val="000000"/>
                </a:solidFill>
                <a:highlight>
                  <a:srgbClr val="FFFFFF"/>
                </a:highlight>
                <a:latin typeface="Arial"/>
                <a:ea typeface="Arial"/>
                <a:cs typeface="Arial"/>
                <a:sym typeface="Arial"/>
              </a:rPr>
              <a:t>Сайт на Джумле можно редактировать, не заходя в административную панель.</a:t>
            </a:r>
            <a:endParaRPr sz="1100">
              <a:solidFill>
                <a:srgbClr val="000000"/>
              </a:solidFill>
              <a:highlight>
                <a:srgbClr val="FFFFFF"/>
              </a:highlight>
              <a:latin typeface="Arial"/>
              <a:ea typeface="Arial"/>
              <a:cs typeface="Arial"/>
              <a:sym typeface="Arial"/>
            </a:endParaRPr>
          </a:p>
        </p:txBody>
      </p:sp>
      <p:pic>
        <p:nvPicPr>
          <p:cNvPr id="209" name="Google Shape;209;p25"/>
          <p:cNvPicPr preferRelativeResize="0"/>
          <p:nvPr/>
        </p:nvPicPr>
        <p:blipFill rotWithShape="1">
          <a:blip r:embed="rId3">
            <a:alphaModFix/>
          </a:blip>
          <a:srcRect b="16385" l="0" r="0" t="9606"/>
          <a:stretch/>
        </p:blipFill>
        <p:spPr>
          <a:xfrm>
            <a:off x="4459350" y="235050"/>
            <a:ext cx="4313450" cy="1675900"/>
          </a:xfrm>
          <a:prstGeom prst="rect">
            <a:avLst/>
          </a:prstGeom>
          <a:noFill/>
          <a:ln>
            <a:noFill/>
          </a:ln>
        </p:spPr>
      </p:pic>
      <p:sp>
        <p:nvSpPr>
          <p:cNvPr id="210" name="Google Shape;210;p2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Недостатки:</a:t>
            </a:r>
            <a:endParaRPr b="1"/>
          </a:p>
          <a:p>
            <a:pPr indent="-298450" lvl="0" marL="457200" rtl="0" algn="l">
              <a:lnSpc>
                <a:spcPct val="100000"/>
              </a:lnSpc>
              <a:spcBef>
                <a:spcPts val="1200"/>
              </a:spcBef>
              <a:spcAft>
                <a:spcPts val="0"/>
              </a:spcAft>
              <a:buClr>
                <a:srgbClr val="000000"/>
              </a:buClr>
              <a:buSzPts val="1100"/>
              <a:buFont typeface="Arial"/>
              <a:buAutoNum type="arabicPeriod"/>
            </a:pPr>
            <a:r>
              <a:rPr lang="ru" sz="1100">
                <a:solidFill>
                  <a:srgbClr val="000000"/>
                </a:solidFill>
                <a:highlight>
                  <a:srgbClr val="FFFFFF"/>
                </a:highlight>
                <a:latin typeface="Arial"/>
                <a:ea typeface="Arial"/>
                <a:cs typeface="Arial"/>
                <a:sym typeface="Arial"/>
              </a:rPr>
              <a:t>С</a:t>
            </a:r>
            <a:r>
              <a:rPr lang="ru" sz="1100">
                <a:solidFill>
                  <a:srgbClr val="000000"/>
                </a:solidFill>
                <a:highlight>
                  <a:srgbClr val="FFFFFF"/>
                </a:highlight>
                <a:latin typeface="Arial"/>
                <a:ea typeface="Arial"/>
                <a:cs typeface="Arial"/>
                <a:sym typeface="Arial"/>
              </a:rPr>
              <a:t>лишком много учебной информации, среди которой бесполезные и даже вредные советы и уроки.</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AutoNum type="arabicPeriod"/>
            </a:pPr>
            <a:r>
              <a:rPr lang="ru" sz="1100">
                <a:solidFill>
                  <a:srgbClr val="000000"/>
                </a:solidFill>
                <a:highlight>
                  <a:srgbClr val="FFFFFF"/>
                </a:highlight>
                <a:latin typeface="Arial"/>
                <a:ea typeface="Arial"/>
                <a:cs typeface="Arial"/>
                <a:sym typeface="Arial"/>
              </a:rPr>
              <a:t>Несколько ограниченные возможности (хотя и не такие ограниченные, как у Вордпресса)</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AutoNum type="arabicPeriod"/>
            </a:pPr>
            <a:r>
              <a:rPr lang="ru" sz="1100">
                <a:solidFill>
                  <a:srgbClr val="000000"/>
                </a:solidFill>
                <a:highlight>
                  <a:srgbClr val="FFFFFF"/>
                </a:highlight>
                <a:latin typeface="Arial"/>
                <a:ea typeface="Arial"/>
                <a:cs typeface="Arial"/>
                <a:sym typeface="Arial"/>
              </a:rPr>
              <a:t>Большое количество желающих найти слабые места в коде и научиться взламывать сайты на этой CMS.</a:t>
            </a:r>
            <a:endParaRPr/>
          </a:p>
          <a:p>
            <a:pPr indent="0" lvl="0" marL="0" rtl="0" algn="l">
              <a:spcBef>
                <a:spcPts val="0"/>
              </a:spcBef>
              <a:spcAft>
                <a:spcPts val="1200"/>
              </a:spcAft>
              <a:buNone/>
            </a:pPr>
            <a:r>
              <a:t/>
            </a:r>
            <a:endParaRPr/>
          </a:p>
        </p:txBody>
      </p:sp>
      <p:sp>
        <p:nvSpPr>
          <p:cNvPr id="211" name="Google Shape;211;p25"/>
          <p:cNvSpPr txBox="1"/>
          <p:nvPr/>
        </p:nvSpPr>
        <p:spPr>
          <a:xfrm>
            <a:off x="1410900" y="4023700"/>
            <a:ext cx="6322200" cy="99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ru" sz="1100">
                <a:highlight>
                  <a:srgbClr val="FFFFFF"/>
                </a:highlight>
              </a:rPr>
              <a:t>Joomla в цифрах</a:t>
            </a:r>
            <a:endParaRPr b="1" sz="1100">
              <a:highlight>
                <a:srgbClr val="FFFFFF"/>
              </a:highlight>
            </a:endParaRPr>
          </a:p>
          <a:p>
            <a:pPr indent="-285750" lvl="0" marL="457200" rtl="0" algn="l">
              <a:lnSpc>
                <a:spcPct val="115000"/>
              </a:lnSpc>
              <a:spcBef>
                <a:spcPts val="1200"/>
              </a:spcBef>
              <a:spcAft>
                <a:spcPts val="0"/>
              </a:spcAft>
              <a:buSzPts val="900"/>
              <a:buChar char="●"/>
            </a:pPr>
            <a:r>
              <a:rPr b="1" lang="ru" sz="900">
                <a:highlight>
                  <a:srgbClr val="FFFFFF"/>
                </a:highlight>
              </a:rPr>
              <a:t>Более 78 миллионов</a:t>
            </a:r>
            <a:r>
              <a:rPr lang="ru" sz="900">
                <a:highlight>
                  <a:srgbClr val="FFFFFF"/>
                </a:highlight>
              </a:rPr>
              <a:t> людей скачали эту CMS с официального сайта www.joomla.org.</a:t>
            </a:r>
            <a:endParaRPr sz="900">
              <a:highlight>
                <a:srgbClr val="FFFFFF"/>
              </a:highlight>
            </a:endParaRPr>
          </a:p>
          <a:p>
            <a:pPr indent="-285750" lvl="0" marL="457200" rtl="0" algn="l">
              <a:lnSpc>
                <a:spcPct val="115000"/>
              </a:lnSpc>
              <a:spcBef>
                <a:spcPts val="0"/>
              </a:spcBef>
              <a:spcAft>
                <a:spcPts val="0"/>
              </a:spcAft>
              <a:buSzPts val="900"/>
              <a:buChar char="●"/>
            </a:pPr>
            <a:r>
              <a:rPr b="1" lang="ru" sz="900">
                <a:highlight>
                  <a:srgbClr val="FFFFFF"/>
                </a:highlight>
              </a:rPr>
              <a:t>Более 7800 модулей</a:t>
            </a:r>
            <a:r>
              <a:rPr lang="ru" sz="900">
                <a:highlight>
                  <a:srgbClr val="FFFFFF"/>
                </a:highlight>
              </a:rPr>
              <a:t> (платных и бесплатных) доступно в официальной директории «движка».</a:t>
            </a:r>
            <a:endParaRPr sz="900">
              <a:highlight>
                <a:srgbClr val="FFFFFF"/>
              </a:highlight>
            </a:endParaRPr>
          </a:p>
          <a:p>
            <a:pPr indent="-285750" lvl="0" marL="457200" rtl="0" algn="l">
              <a:lnSpc>
                <a:spcPct val="115000"/>
              </a:lnSpc>
              <a:spcBef>
                <a:spcPts val="0"/>
              </a:spcBef>
              <a:spcAft>
                <a:spcPts val="0"/>
              </a:spcAft>
              <a:buSzPts val="900"/>
              <a:buChar char="●"/>
            </a:pPr>
            <a:r>
              <a:rPr b="1" lang="ru" sz="900">
                <a:highlight>
                  <a:srgbClr val="FFFFFF"/>
                </a:highlight>
              </a:rPr>
              <a:t>Более 2,8%</a:t>
            </a:r>
            <a:r>
              <a:rPr lang="ru" sz="900">
                <a:highlight>
                  <a:srgbClr val="FFFFFF"/>
                </a:highlight>
              </a:rPr>
              <a:t> всех сайтов в мире работают на Джумле.</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Возможности CMS Drupal</a:t>
            </a:r>
            <a:endParaRPr b="1"/>
          </a:p>
        </p:txBody>
      </p:sp>
      <p:sp>
        <p:nvSpPr>
          <p:cNvPr id="217" name="Google Shape;217;p26"/>
          <p:cNvSpPr txBox="1"/>
          <p:nvPr>
            <p:ph idx="1" type="body"/>
          </p:nvPr>
        </p:nvSpPr>
        <p:spPr>
          <a:xfrm>
            <a:off x="885900" y="1698500"/>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Преимущества:</a:t>
            </a:r>
            <a:endParaRPr b="1"/>
          </a:p>
          <a:p>
            <a:pPr indent="-311150" lvl="0" marL="457200" rtl="0" algn="l">
              <a:spcBef>
                <a:spcPts val="1200"/>
              </a:spcBef>
              <a:spcAft>
                <a:spcPts val="0"/>
              </a:spcAft>
              <a:buClr>
                <a:srgbClr val="000000"/>
              </a:buClr>
              <a:buSzPts val="1300"/>
              <a:buFont typeface="Arial"/>
              <a:buAutoNum type="arabicPeriod"/>
            </a:pPr>
            <a:r>
              <a:rPr lang="ru">
                <a:solidFill>
                  <a:srgbClr val="000000"/>
                </a:solidFill>
                <a:highlight>
                  <a:srgbClr val="FFFFFF"/>
                </a:highlight>
                <a:latin typeface="Arial"/>
                <a:ea typeface="Arial"/>
                <a:cs typeface="Arial"/>
                <a:sym typeface="Arial"/>
              </a:rPr>
              <a:t>Высокий уровень безопасности </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ru">
                <a:solidFill>
                  <a:srgbClr val="000000"/>
                </a:solidFill>
                <a:highlight>
                  <a:srgbClr val="FFFFFF"/>
                </a:highlight>
                <a:latin typeface="Arial"/>
                <a:ea typeface="Arial"/>
                <a:cs typeface="Arial"/>
                <a:sym typeface="Arial"/>
              </a:rPr>
              <a:t>Удобная оптимизация </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ru">
                <a:solidFill>
                  <a:srgbClr val="000000"/>
                </a:solidFill>
                <a:highlight>
                  <a:srgbClr val="FFFFFF"/>
                </a:highlight>
                <a:latin typeface="Arial"/>
                <a:ea typeface="Arial"/>
                <a:cs typeface="Arial"/>
                <a:sym typeface="Arial"/>
              </a:rPr>
              <a:t>Большое количество готовых мощных бесплатных решений.</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ru">
                <a:solidFill>
                  <a:srgbClr val="000000"/>
                </a:solidFill>
                <a:highlight>
                  <a:srgbClr val="FFFFFF"/>
                </a:highlight>
                <a:latin typeface="Arial"/>
                <a:ea typeface="Arial"/>
                <a:cs typeface="Arial"/>
                <a:sym typeface="Arial"/>
              </a:rPr>
              <a:t>Адаптация для мобильных устройств. </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ru">
                <a:solidFill>
                  <a:srgbClr val="000000"/>
                </a:solidFill>
                <a:highlight>
                  <a:srgbClr val="FFFFFF"/>
                </a:highlight>
                <a:latin typeface="Arial"/>
                <a:ea typeface="Arial"/>
                <a:cs typeface="Arial"/>
                <a:sym typeface="Arial"/>
              </a:rPr>
              <a:t>Десятки и сотни видов контента.</a:t>
            </a:r>
            <a:endParaRPr b="1" sz="1500"/>
          </a:p>
        </p:txBody>
      </p:sp>
      <p:sp>
        <p:nvSpPr>
          <p:cNvPr id="218" name="Google Shape;218;p26"/>
          <p:cNvSpPr txBox="1"/>
          <p:nvPr>
            <p:ph idx="2" type="body"/>
          </p:nvPr>
        </p:nvSpPr>
        <p:spPr>
          <a:xfrm>
            <a:off x="4638750" y="1800200"/>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Недостатки:</a:t>
            </a:r>
            <a:endParaRPr b="1"/>
          </a:p>
          <a:p>
            <a:pPr indent="-311150" lvl="0" marL="457200" rtl="0" algn="l">
              <a:spcBef>
                <a:spcPts val="1200"/>
              </a:spcBef>
              <a:spcAft>
                <a:spcPts val="0"/>
              </a:spcAft>
              <a:buClr>
                <a:srgbClr val="000000"/>
              </a:buClr>
              <a:buSzPts val="1300"/>
              <a:buFont typeface="Arial"/>
              <a:buAutoNum type="arabicPeriod"/>
            </a:pPr>
            <a:r>
              <a:rPr lang="ru">
                <a:solidFill>
                  <a:srgbClr val="000000"/>
                </a:solidFill>
                <a:highlight>
                  <a:srgbClr val="FFFFFF"/>
                </a:highlight>
                <a:latin typeface="Arial"/>
                <a:ea typeface="Arial"/>
                <a:cs typeface="Arial"/>
                <a:sym typeface="Arial"/>
              </a:rPr>
              <a:t>Сложность системы. </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ru">
                <a:solidFill>
                  <a:srgbClr val="000000"/>
                </a:solidFill>
                <a:highlight>
                  <a:srgbClr val="FFFFFF"/>
                </a:highlight>
                <a:latin typeface="Arial"/>
                <a:ea typeface="Arial"/>
                <a:cs typeface="Arial"/>
                <a:sym typeface="Arial"/>
              </a:rPr>
              <a:t>Премиум-темы на Drupal стоят на порядок дороже, чем темы на WP.</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ru">
                <a:solidFill>
                  <a:srgbClr val="000000"/>
                </a:solidFill>
                <a:highlight>
                  <a:srgbClr val="FFFFFF"/>
                </a:highlight>
                <a:latin typeface="Arial"/>
                <a:ea typeface="Arial"/>
                <a:cs typeface="Arial"/>
                <a:sym typeface="Arial"/>
              </a:rPr>
              <a:t>Серьезная ресурсная «прожорливость»</a:t>
            </a:r>
            <a:endParaRPr b="1" sz="1500"/>
          </a:p>
          <a:p>
            <a:pPr indent="0" lvl="0" marL="0" rtl="0" algn="l">
              <a:spcBef>
                <a:spcPts val="1200"/>
              </a:spcBef>
              <a:spcAft>
                <a:spcPts val="1200"/>
              </a:spcAft>
              <a:buNone/>
            </a:pPr>
            <a:r>
              <a:t/>
            </a:r>
            <a:endParaRPr/>
          </a:p>
        </p:txBody>
      </p:sp>
      <p:pic>
        <p:nvPicPr>
          <p:cNvPr id="219" name="Google Shape;219;p26"/>
          <p:cNvPicPr preferRelativeResize="0"/>
          <p:nvPr/>
        </p:nvPicPr>
        <p:blipFill>
          <a:blip r:embed="rId3">
            <a:alphaModFix/>
          </a:blip>
          <a:stretch>
            <a:fillRect/>
          </a:stretch>
        </p:blipFill>
        <p:spPr>
          <a:xfrm>
            <a:off x="7000450" y="239400"/>
            <a:ext cx="1751326" cy="1751326"/>
          </a:xfrm>
          <a:prstGeom prst="rect">
            <a:avLst/>
          </a:prstGeom>
          <a:noFill/>
          <a:ln>
            <a:noFill/>
          </a:ln>
        </p:spPr>
      </p:pic>
      <p:sp>
        <p:nvSpPr>
          <p:cNvPr id="220" name="Google Shape;220;p26"/>
          <p:cNvSpPr txBox="1"/>
          <p:nvPr/>
        </p:nvSpPr>
        <p:spPr>
          <a:xfrm>
            <a:off x="885900" y="3649675"/>
            <a:ext cx="7593900" cy="123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ru" sz="1200">
                <a:highlight>
                  <a:srgbClr val="FFFFFF"/>
                </a:highlight>
              </a:rPr>
              <a:t>Drupal в цифрах</a:t>
            </a:r>
            <a:endParaRPr b="1" sz="1200">
              <a:highlight>
                <a:srgbClr val="FFFFFF"/>
              </a:highlight>
            </a:endParaRPr>
          </a:p>
          <a:p>
            <a:pPr indent="-292100" lvl="0" marL="457200" rtl="0" algn="l">
              <a:lnSpc>
                <a:spcPct val="115000"/>
              </a:lnSpc>
              <a:spcBef>
                <a:spcPts val="1200"/>
              </a:spcBef>
              <a:spcAft>
                <a:spcPts val="0"/>
              </a:spcAft>
              <a:buSzPts val="1000"/>
              <a:buChar char="●"/>
            </a:pPr>
            <a:r>
              <a:rPr b="1" lang="ru" sz="1000">
                <a:highlight>
                  <a:srgbClr val="FFFFFF"/>
                </a:highlight>
              </a:rPr>
              <a:t>Более 2.2%</a:t>
            </a:r>
            <a:r>
              <a:rPr lang="ru" sz="1000">
                <a:highlight>
                  <a:srgbClr val="FFFFFF"/>
                </a:highlight>
              </a:rPr>
              <a:t> сайтов всего мира работают на системе управления контентом Друпал.</a:t>
            </a:r>
            <a:endParaRPr sz="1000">
              <a:highlight>
                <a:srgbClr val="FFFFFF"/>
              </a:highlight>
            </a:endParaRPr>
          </a:p>
          <a:p>
            <a:pPr indent="-292100" lvl="0" marL="457200" rtl="0" algn="l">
              <a:lnSpc>
                <a:spcPct val="115000"/>
              </a:lnSpc>
              <a:spcBef>
                <a:spcPts val="0"/>
              </a:spcBef>
              <a:spcAft>
                <a:spcPts val="0"/>
              </a:spcAft>
              <a:buSzPts val="1000"/>
              <a:buChar char="●"/>
            </a:pPr>
            <a:r>
              <a:rPr b="1" lang="ru" sz="1000">
                <a:highlight>
                  <a:srgbClr val="FFFFFF"/>
                </a:highlight>
              </a:rPr>
              <a:t>Более 1000000</a:t>
            </a:r>
            <a:r>
              <a:rPr lang="ru" sz="1000">
                <a:highlight>
                  <a:srgbClr val="FFFFFF"/>
                </a:highlight>
              </a:rPr>
              <a:t> пользователей входят в сообществе Drupal. Все эти люди постоянно работают над улучшением самого движка и над разработкой новых полезных модулей для него.</a:t>
            </a:r>
            <a:endParaRPr sz="1000">
              <a:highlight>
                <a:srgbClr val="FFFFFF"/>
              </a:highlight>
            </a:endParaRPr>
          </a:p>
          <a:p>
            <a:pPr indent="-292100" lvl="0" marL="457200" rtl="0" algn="l">
              <a:lnSpc>
                <a:spcPct val="115000"/>
              </a:lnSpc>
              <a:spcBef>
                <a:spcPts val="0"/>
              </a:spcBef>
              <a:spcAft>
                <a:spcPts val="0"/>
              </a:spcAft>
              <a:buSzPts val="1000"/>
              <a:buChar char="●"/>
            </a:pPr>
            <a:r>
              <a:rPr b="1" lang="ru" sz="1000">
                <a:highlight>
                  <a:srgbClr val="FFFFFF"/>
                </a:highlight>
              </a:rPr>
              <a:t>Более 35800</a:t>
            </a:r>
            <a:r>
              <a:rPr lang="ru" sz="1000">
                <a:highlight>
                  <a:srgbClr val="FFFFFF"/>
                </a:highlight>
              </a:rPr>
              <a:t> бесплатных модулей позволяют любому пользователю CMS расширить возможности своего сайта.</a:t>
            </a:r>
            <a:endParaRPr sz="1000">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47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CMS</a:t>
            </a:r>
            <a:r>
              <a:rPr lang="ru"/>
              <a:t> (</a:t>
            </a:r>
            <a:r>
              <a:rPr b="1" lang="ru"/>
              <a:t>Content management system</a:t>
            </a:r>
            <a:r>
              <a:rPr lang="ru"/>
              <a:t> или Система управления контентом) – программная основа для разработки и редактирования сайта.</a:t>
            </a:r>
            <a:endParaRPr/>
          </a:p>
        </p:txBody>
      </p:sp>
      <p:sp>
        <p:nvSpPr>
          <p:cNvPr id="135" name="Google Shape;135;p14"/>
          <p:cNvSpPr txBox="1"/>
          <p:nvPr>
            <p:ph idx="1" type="body"/>
          </p:nvPr>
        </p:nvSpPr>
        <p:spPr>
          <a:xfrm>
            <a:off x="819150" y="2795375"/>
            <a:ext cx="3072000" cy="164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500"/>
              <a:t>Другими словами, это - конструктор, который позволяет создать веб-ресурс и наполнять его статьями, фотографиями, видео и другими данными.</a:t>
            </a:r>
            <a:endParaRPr sz="1500"/>
          </a:p>
        </p:txBody>
      </p:sp>
      <p:pic>
        <p:nvPicPr>
          <p:cNvPr id="136" name="Google Shape;136;p14"/>
          <p:cNvPicPr preferRelativeResize="0"/>
          <p:nvPr/>
        </p:nvPicPr>
        <p:blipFill>
          <a:blip r:embed="rId3">
            <a:alphaModFix/>
          </a:blip>
          <a:stretch>
            <a:fillRect/>
          </a:stretch>
        </p:blipFill>
        <p:spPr>
          <a:xfrm>
            <a:off x="4470750" y="2266400"/>
            <a:ext cx="3988975" cy="2434950"/>
          </a:xfrm>
          <a:prstGeom prst="rect">
            <a:avLst/>
          </a:prstGeom>
          <a:noFill/>
          <a:ln>
            <a:noFill/>
          </a:ln>
        </p:spPr>
      </p:pic>
      <p:sp>
        <p:nvSpPr>
          <p:cNvPr id="137" name="Google Shape;137;p14"/>
          <p:cNvSpPr txBox="1"/>
          <p:nvPr/>
        </p:nvSpPr>
        <p:spPr>
          <a:xfrm>
            <a:off x="513275" y="42773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u="sng">
                <a:solidFill>
                  <a:schemeClr val="hlink"/>
                </a:solidFill>
                <a:hlinkClick r:id="rId4"/>
              </a:rPr>
              <a:t>https://www.youtube.com/watch?v=_xq7n-58iCw&amp;t=358s</a:t>
            </a:r>
            <a:r>
              <a:rPr lang="ru" sz="1200"/>
              <a:t>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Функции CMS</a:t>
            </a:r>
            <a:endParaRPr/>
          </a:p>
        </p:txBody>
      </p:sp>
      <p:sp>
        <p:nvSpPr>
          <p:cNvPr id="143" name="Google Shape;143;p15"/>
          <p:cNvSpPr txBox="1"/>
          <p:nvPr>
            <p:ph idx="1" type="body"/>
          </p:nvPr>
        </p:nvSpPr>
        <p:spPr>
          <a:xfrm>
            <a:off x="819150" y="1484050"/>
            <a:ext cx="7505700" cy="31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400"/>
              <a:t>Функции систем управления контентом можно разделить на несколько основных категорий:</a:t>
            </a:r>
            <a:endParaRPr sz="1400"/>
          </a:p>
          <a:p>
            <a:pPr indent="-317500" lvl="0" marL="457200" rtl="0" algn="l">
              <a:spcBef>
                <a:spcPts val="1200"/>
              </a:spcBef>
              <a:spcAft>
                <a:spcPts val="0"/>
              </a:spcAft>
              <a:buSzPts val="1400"/>
              <a:buAutoNum type="arabicPeriod"/>
            </a:pPr>
            <a:r>
              <a:rPr b="1" lang="ru" sz="1400"/>
              <a:t>Создание</a:t>
            </a:r>
            <a:r>
              <a:rPr lang="ru" sz="1400"/>
              <a:t> — предоставление авторам удобных и привычных средств создания контента.</a:t>
            </a:r>
            <a:endParaRPr sz="1400"/>
          </a:p>
          <a:p>
            <a:pPr indent="-317500" lvl="0" marL="457200" rtl="0" algn="l">
              <a:spcBef>
                <a:spcPts val="0"/>
              </a:spcBef>
              <a:spcAft>
                <a:spcPts val="0"/>
              </a:spcAft>
              <a:buSzPts val="1400"/>
              <a:buAutoNum type="arabicPeriod"/>
            </a:pPr>
            <a:r>
              <a:rPr b="1" lang="ru" sz="1400"/>
              <a:t>Управл</a:t>
            </a:r>
            <a:r>
              <a:rPr b="1" lang="ru" sz="1400"/>
              <a:t>ение</a:t>
            </a:r>
            <a:r>
              <a:rPr lang="ru" sz="1400"/>
              <a:t> — </a:t>
            </a:r>
            <a:r>
              <a:rPr lang="ru" sz="1400"/>
              <a:t>хранение контента в едином репозитории.</a:t>
            </a:r>
            <a:endParaRPr sz="1400"/>
          </a:p>
          <a:p>
            <a:pPr indent="-304800" lvl="1" marL="914400" rtl="0" algn="l">
              <a:spcBef>
                <a:spcPts val="0"/>
              </a:spcBef>
              <a:spcAft>
                <a:spcPts val="0"/>
              </a:spcAft>
              <a:buSzPts val="1200"/>
              <a:buAutoNum type="alphaLcPeriod"/>
            </a:pPr>
            <a:r>
              <a:rPr lang="ru" sz="1200"/>
              <a:t>Обеспечивается интеграция с существующими информационными источниками и информационными системами. </a:t>
            </a:r>
            <a:endParaRPr sz="1200"/>
          </a:p>
          <a:p>
            <a:pPr indent="-304800" lvl="1" marL="914400" rtl="0" algn="l">
              <a:spcBef>
                <a:spcPts val="0"/>
              </a:spcBef>
              <a:spcAft>
                <a:spcPts val="0"/>
              </a:spcAft>
              <a:buSzPts val="1200"/>
              <a:buAutoNum type="alphaLcPeriod"/>
            </a:pPr>
            <a:r>
              <a:rPr lang="ru" sz="1200"/>
              <a:t>Поддерживает контроль над рабочим потоком документов, т.е. контроль за процессом их одобрения.</a:t>
            </a:r>
            <a:endParaRPr sz="1200"/>
          </a:p>
          <a:p>
            <a:pPr indent="-317500" lvl="0" marL="457200" rtl="0" algn="l">
              <a:spcBef>
                <a:spcPts val="0"/>
              </a:spcBef>
              <a:spcAft>
                <a:spcPts val="0"/>
              </a:spcAft>
              <a:buSzPts val="1400"/>
              <a:buAutoNum type="arabicPeriod"/>
            </a:pPr>
            <a:r>
              <a:rPr b="1" lang="ru" sz="1400"/>
              <a:t>Публикация</a:t>
            </a:r>
            <a:r>
              <a:rPr lang="ru" sz="1400"/>
              <a:t> — автоматическое размещение контента на терминале пользователя. Соответствующие инструменты автоматически адаптируют внешний вид страницы к дизайну всего сайта.</a:t>
            </a:r>
            <a:endParaRPr sz="1400"/>
          </a:p>
          <a:p>
            <a:pPr indent="-317500" lvl="0" marL="457200" rtl="0" algn="l">
              <a:spcBef>
                <a:spcPts val="0"/>
              </a:spcBef>
              <a:spcAft>
                <a:spcPts val="0"/>
              </a:spcAft>
              <a:buSzPts val="1400"/>
              <a:buAutoNum type="arabicPeriod"/>
            </a:pPr>
            <a:r>
              <a:rPr b="1" lang="ru" sz="1400"/>
              <a:t>Представление</a:t>
            </a:r>
            <a:r>
              <a:rPr lang="ru" sz="1400"/>
              <a:t> — дополнительные функции, позволяющие улучшить форму представления данных; например, можно строить навигацию по структуре репозитория.</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Категории CMS</a:t>
            </a:r>
            <a:endParaRPr/>
          </a:p>
        </p:txBody>
      </p:sp>
      <p:sp>
        <p:nvSpPr>
          <p:cNvPr id="149" name="Google Shape;149;p16"/>
          <p:cNvSpPr txBox="1"/>
          <p:nvPr>
            <p:ph idx="1" type="body"/>
          </p:nvPr>
        </p:nvSpPr>
        <p:spPr>
          <a:xfrm>
            <a:off x="819150" y="1582450"/>
            <a:ext cx="7505700" cy="28563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rgbClr val="000000"/>
              </a:buClr>
              <a:buSzPts val="1100"/>
              <a:buFont typeface="Arial"/>
              <a:buAutoNum type="arabicPeriod"/>
            </a:pPr>
            <a:r>
              <a:rPr b="1" lang="ru"/>
              <a:t>Системы управления исходными кодами </a:t>
            </a:r>
            <a:r>
              <a:rPr lang="ru"/>
              <a:t>традиционно поддерживают управление исходными кодами программ, и часто предоставляют некоторый web-интерфейс, который может использоваться внутри корпоративной сети, а также вне нее, для параллельной работы с исходными кодами.</a:t>
            </a:r>
            <a:endParaRPr/>
          </a:p>
          <a:p>
            <a:pPr indent="-298450" lvl="0" marL="457200" rtl="0" algn="l">
              <a:spcBef>
                <a:spcPts val="0"/>
              </a:spcBef>
              <a:spcAft>
                <a:spcPts val="0"/>
              </a:spcAft>
              <a:buClr>
                <a:srgbClr val="000000"/>
              </a:buClr>
              <a:buSzPts val="1100"/>
              <a:buFont typeface="Arial"/>
              <a:buAutoNum type="arabicPeriod"/>
            </a:pPr>
            <a:r>
              <a:rPr b="1" lang="ru"/>
              <a:t>Системы управления документами</a:t>
            </a:r>
            <a:r>
              <a:rPr lang="ru"/>
              <a:t> предназначены для организаций, оперирующих с большим количеством документов, например, офисы больших компаний, редакции и страховые компании.</a:t>
            </a:r>
            <a:endParaRPr/>
          </a:p>
          <a:p>
            <a:pPr indent="-298450" lvl="0" marL="457200" rtl="0" algn="l">
              <a:spcBef>
                <a:spcPts val="0"/>
              </a:spcBef>
              <a:spcAft>
                <a:spcPts val="0"/>
              </a:spcAft>
              <a:buClr>
                <a:srgbClr val="000000"/>
              </a:buClr>
              <a:buSzPts val="1100"/>
              <a:buFont typeface="Arial"/>
              <a:buAutoNum type="arabicPeriod"/>
            </a:pPr>
            <a:r>
              <a:rPr b="1" lang="ru"/>
              <a:t>Системы управления web-контентом</a:t>
            </a:r>
            <a:r>
              <a:rPr lang="ru"/>
              <a:t> представляют собой новую индустрию программных продуктов. Эти системы предназначены для разработки и управления Web-сайтами различной степени сложности. Обычно такие системы поддерживают и некоторый тип управления потоками работ.</a:t>
            </a:r>
            <a:endParaRPr/>
          </a:p>
          <a:p>
            <a:pPr indent="-298450" lvl="0" marL="457200" rtl="0" algn="l">
              <a:spcBef>
                <a:spcPts val="0"/>
              </a:spcBef>
              <a:spcAft>
                <a:spcPts val="0"/>
              </a:spcAft>
              <a:buClr>
                <a:srgbClr val="000000"/>
              </a:buClr>
              <a:buSzPts val="1100"/>
              <a:buFont typeface="Arial"/>
              <a:buAutoNum type="arabicPeriod"/>
            </a:pPr>
            <a:r>
              <a:rPr b="1" lang="ru"/>
              <a:t>Системы электронной коммерции</a:t>
            </a:r>
            <a:r>
              <a:rPr lang="ru"/>
              <a:t> – обеспечивают хранение и управление электронными каталогами товаров.</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Преимущества CMS</a:t>
            </a:r>
            <a:endParaRPr/>
          </a:p>
        </p:txBody>
      </p:sp>
      <p:sp>
        <p:nvSpPr>
          <p:cNvPr id="155" name="Google Shape;155;p17"/>
          <p:cNvSpPr txBox="1"/>
          <p:nvPr>
            <p:ph idx="1" type="body"/>
          </p:nvPr>
        </p:nvSpPr>
        <p:spPr>
          <a:xfrm>
            <a:off x="583325" y="1687475"/>
            <a:ext cx="7832100" cy="26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600"/>
              <a:t>Использование CMS предоставляет следующие преимущества:</a:t>
            </a:r>
            <a:endParaRPr sz="1600"/>
          </a:p>
          <a:p>
            <a:pPr indent="-330200" lvl="0" marL="457200" rtl="0" algn="l">
              <a:spcBef>
                <a:spcPts val="1200"/>
              </a:spcBef>
              <a:spcAft>
                <a:spcPts val="0"/>
              </a:spcAft>
              <a:buSzPts val="1600"/>
              <a:buAutoNum type="arabicPeriod"/>
            </a:pPr>
            <a:r>
              <a:rPr lang="ru" sz="1600"/>
              <a:t>Оперативное обновление информации</a:t>
            </a:r>
            <a:endParaRPr sz="1600"/>
          </a:p>
          <a:p>
            <a:pPr indent="-330200" lvl="0" marL="457200" rtl="0" algn="l">
              <a:spcBef>
                <a:spcPts val="0"/>
              </a:spcBef>
              <a:spcAft>
                <a:spcPts val="0"/>
              </a:spcAft>
              <a:buSzPts val="1600"/>
              <a:buAutoNum type="arabicPeriod"/>
            </a:pPr>
            <a:r>
              <a:rPr lang="ru" sz="1600"/>
              <a:t>Снижение стоимости поддержки </a:t>
            </a:r>
            <a:endParaRPr sz="1600"/>
          </a:p>
          <a:p>
            <a:pPr indent="-330200" lvl="0" marL="457200" rtl="0" algn="l">
              <a:spcBef>
                <a:spcPts val="0"/>
              </a:spcBef>
              <a:spcAft>
                <a:spcPts val="0"/>
              </a:spcAft>
              <a:buSzPts val="1600"/>
              <a:buAutoNum type="arabicPeriod"/>
            </a:pPr>
            <a:r>
              <a:rPr lang="ru" sz="1600"/>
              <a:t>Предоставление дополнительных сервисов пользователю </a:t>
            </a:r>
            <a:endParaRPr sz="1600"/>
          </a:p>
          <a:p>
            <a:pPr indent="-330200" lvl="0" marL="457200" rtl="0" algn="l">
              <a:spcBef>
                <a:spcPts val="0"/>
              </a:spcBef>
              <a:spcAft>
                <a:spcPts val="0"/>
              </a:spcAft>
              <a:buSzPts val="1600"/>
              <a:buAutoNum type="arabicPeriod"/>
            </a:pPr>
            <a:r>
              <a:rPr lang="ru" sz="1600"/>
              <a:t>Уменьшение сроков и стоимости разработки </a:t>
            </a:r>
            <a:endParaRPr sz="1600"/>
          </a:p>
          <a:p>
            <a:pPr indent="-330200" lvl="0" marL="457200" rtl="0" algn="l">
              <a:spcBef>
                <a:spcPts val="0"/>
              </a:spcBef>
              <a:spcAft>
                <a:spcPts val="0"/>
              </a:spcAft>
              <a:buSzPts val="1600"/>
              <a:buAutoNum type="arabicPeriod"/>
            </a:pPr>
            <a:r>
              <a:rPr lang="ru" sz="1600"/>
              <a:t>Повышение качества разработки </a:t>
            </a:r>
            <a:endParaRPr sz="1600"/>
          </a:p>
          <a:p>
            <a:pPr indent="-330200" lvl="0" marL="457200" rtl="0" algn="l">
              <a:spcBef>
                <a:spcPts val="0"/>
              </a:spcBef>
              <a:spcAft>
                <a:spcPts val="0"/>
              </a:spcAft>
              <a:buSzPts val="1600"/>
              <a:buAutoNum type="arabicPeriod"/>
            </a:pPr>
            <a:r>
              <a:rPr lang="ru" sz="1600"/>
              <a:t>Снижение стоимости дальнейших модификаций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501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Виды «движков» сайта</a:t>
            </a:r>
            <a:endParaRPr/>
          </a:p>
        </p:txBody>
      </p:sp>
      <p:sp>
        <p:nvSpPr>
          <p:cNvPr id="161" name="Google Shape;161;p18"/>
          <p:cNvSpPr txBox="1"/>
          <p:nvPr>
            <p:ph idx="1" type="body"/>
          </p:nvPr>
        </p:nvSpPr>
        <p:spPr>
          <a:xfrm>
            <a:off x="516225" y="1274100"/>
            <a:ext cx="7808700" cy="371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sz="2550">
                <a:solidFill>
                  <a:srgbClr val="2F2F2F"/>
                </a:solidFill>
                <a:latin typeface="Arial"/>
                <a:ea typeface="Arial"/>
                <a:cs typeface="Arial"/>
                <a:sym typeface="Arial"/>
              </a:rPr>
              <a:t>1. Коробочные</a:t>
            </a:r>
            <a:endParaRPr sz="2550">
              <a:solidFill>
                <a:srgbClr val="2F2F2F"/>
              </a:solidFill>
              <a:latin typeface="Arial"/>
              <a:ea typeface="Arial"/>
              <a:cs typeface="Arial"/>
              <a:sym typeface="Arial"/>
            </a:endParaRPr>
          </a:p>
          <a:p>
            <a:pPr indent="0" lvl="0" marL="0" rtl="0" algn="l">
              <a:spcBef>
                <a:spcPts val="1200"/>
              </a:spcBef>
              <a:spcAft>
                <a:spcPts val="0"/>
              </a:spcAft>
              <a:buNone/>
            </a:pPr>
            <a:r>
              <a:t/>
            </a:r>
            <a:endParaRPr sz="2550">
              <a:solidFill>
                <a:srgbClr val="2F2F2F"/>
              </a:solidFill>
              <a:latin typeface="Arial"/>
              <a:ea typeface="Arial"/>
              <a:cs typeface="Arial"/>
              <a:sym typeface="Arial"/>
            </a:endParaRPr>
          </a:p>
          <a:p>
            <a:pPr indent="0" lvl="0" marL="0" rtl="0" algn="l">
              <a:spcBef>
                <a:spcPts val="1200"/>
              </a:spcBef>
              <a:spcAft>
                <a:spcPts val="0"/>
              </a:spcAft>
              <a:buNone/>
            </a:pPr>
            <a:r>
              <a:t/>
            </a:r>
            <a:endParaRPr sz="2550">
              <a:solidFill>
                <a:srgbClr val="2F2F2F"/>
              </a:solidFill>
              <a:latin typeface="Arial"/>
              <a:ea typeface="Arial"/>
              <a:cs typeface="Arial"/>
              <a:sym typeface="Arial"/>
            </a:endParaRPr>
          </a:p>
          <a:p>
            <a:pPr indent="0" lvl="0" marL="0" rtl="0" algn="l">
              <a:spcBef>
                <a:spcPts val="1200"/>
              </a:spcBef>
              <a:spcAft>
                <a:spcPts val="0"/>
              </a:spcAft>
              <a:buNone/>
            </a:pPr>
            <a:r>
              <a:rPr lang="ru" sz="2550">
                <a:solidFill>
                  <a:srgbClr val="2F2F2F"/>
                </a:solidFill>
                <a:latin typeface="Arial"/>
                <a:ea typeface="Arial"/>
                <a:cs typeface="Arial"/>
                <a:sym typeface="Arial"/>
              </a:rPr>
              <a:t>2. Конструкторы</a:t>
            </a:r>
            <a:endParaRPr sz="2550">
              <a:solidFill>
                <a:srgbClr val="2F2F2F"/>
              </a:solidFill>
              <a:latin typeface="Arial"/>
              <a:ea typeface="Arial"/>
              <a:cs typeface="Arial"/>
              <a:sym typeface="Arial"/>
            </a:endParaRPr>
          </a:p>
          <a:p>
            <a:pPr indent="0" lvl="0" marL="0" rtl="0" algn="l">
              <a:spcBef>
                <a:spcPts val="1200"/>
              </a:spcBef>
              <a:spcAft>
                <a:spcPts val="0"/>
              </a:spcAft>
              <a:buNone/>
            </a:pPr>
            <a:r>
              <a:rPr lang="ru" sz="2550">
                <a:solidFill>
                  <a:srgbClr val="2F2F2F"/>
                </a:solidFill>
                <a:latin typeface="Arial"/>
                <a:ea typeface="Arial"/>
                <a:cs typeface="Arial"/>
                <a:sym typeface="Arial"/>
              </a:rPr>
              <a:t>3. Самописные</a:t>
            </a:r>
            <a:endParaRPr sz="2550">
              <a:solidFill>
                <a:srgbClr val="2F2F2F"/>
              </a:solidFill>
              <a:latin typeface="Arial"/>
              <a:ea typeface="Arial"/>
              <a:cs typeface="Arial"/>
              <a:sym typeface="Arial"/>
            </a:endParaRPr>
          </a:p>
          <a:p>
            <a:pPr indent="0" lvl="0" marL="0" rtl="0" algn="l">
              <a:spcBef>
                <a:spcPts val="1200"/>
              </a:spcBef>
              <a:spcAft>
                <a:spcPts val="0"/>
              </a:spcAft>
              <a:buNone/>
            </a:pPr>
            <a:r>
              <a:rPr lang="ru" sz="2550">
                <a:solidFill>
                  <a:srgbClr val="2F2F2F"/>
                </a:solidFill>
                <a:latin typeface="Arial"/>
                <a:ea typeface="Arial"/>
                <a:cs typeface="Arial"/>
                <a:sym typeface="Arial"/>
              </a:rPr>
              <a:t>4. Headless CMS</a:t>
            </a:r>
            <a:endParaRPr sz="2550">
              <a:solidFill>
                <a:srgbClr val="2F2F2F"/>
              </a:solidFill>
              <a:latin typeface="Arial"/>
              <a:ea typeface="Arial"/>
              <a:cs typeface="Arial"/>
              <a:sym typeface="Arial"/>
            </a:endParaRPr>
          </a:p>
          <a:p>
            <a:pPr indent="0" lvl="0" marL="0" rtl="0" algn="l">
              <a:spcBef>
                <a:spcPts val="1200"/>
              </a:spcBef>
              <a:spcAft>
                <a:spcPts val="1200"/>
              </a:spcAft>
              <a:buNone/>
            </a:pPr>
            <a:r>
              <a:t/>
            </a:r>
            <a:endParaRPr sz="2100">
              <a:solidFill>
                <a:srgbClr val="2F2F2F"/>
              </a:solidFill>
              <a:latin typeface="Arial"/>
              <a:ea typeface="Arial"/>
              <a:cs typeface="Arial"/>
              <a:sym typeface="Arial"/>
            </a:endParaRPr>
          </a:p>
        </p:txBody>
      </p:sp>
      <p:pic>
        <p:nvPicPr>
          <p:cNvPr id="162" name="Google Shape;162;p18"/>
          <p:cNvPicPr preferRelativeResize="0"/>
          <p:nvPr/>
        </p:nvPicPr>
        <p:blipFill rotWithShape="1">
          <a:blip r:embed="rId3">
            <a:alphaModFix/>
          </a:blip>
          <a:srcRect b="46667" l="29573" r="32360" t="19588"/>
          <a:stretch/>
        </p:blipFill>
        <p:spPr>
          <a:xfrm>
            <a:off x="3294650" y="1554950"/>
            <a:ext cx="2859226" cy="1237525"/>
          </a:xfrm>
          <a:prstGeom prst="rect">
            <a:avLst/>
          </a:prstGeom>
          <a:noFill/>
          <a:ln>
            <a:noFill/>
          </a:ln>
        </p:spPr>
      </p:pic>
      <p:pic>
        <p:nvPicPr>
          <p:cNvPr id="163" name="Google Shape;163;p18"/>
          <p:cNvPicPr preferRelativeResize="0"/>
          <p:nvPr/>
        </p:nvPicPr>
        <p:blipFill rotWithShape="1">
          <a:blip r:embed="rId4">
            <a:alphaModFix/>
          </a:blip>
          <a:srcRect b="43451" l="0" r="0" t="0"/>
          <a:stretch/>
        </p:blipFill>
        <p:spPr>
          <a:xfrm>
            <a:off x="3294650" y="3016099"/>
            <a:ext cx="5590925" cy="149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Модели представления данных в CMS</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ru" sz="1900"/>
              <a:t>О</a:t>
            </a:r>
            <a:r>
              <a:rPr lang="ru" sz="1900"/>
              <a:t>бъектная</a:t>
            </a:r>
            <a:endParaRPr sz="1900"/>
          </a:p>
          <a:p>
            <a:pPr indent="-349250" lvl="0" marL="457200" rtl="0" algn="l">
              <a:spcBef>
                <a:spcPts val="0"/>
              </a:spcBef>
              <a:spcAft>
                <a:spcPts val="0"/>
              </a:spcAft>
              <a:buSzPts val="1900"/>
              <a:buAutoNum type="arabicPeriod"/>
            </a:pPr>
            <a:r>
              <a:rPr lang="ru" sz="1900"/>
              <a:t>Сетевая</a:t>
            </a:r>
            <a:endParaRPr sz="1900"/>
          </a:p>
          <a:p>
            <a:pPr indent="-349250" lvl="0" marL="457200" rtl="0" algn="l">
              <a:spcBef>
                <a:spcPts val="0"/>
              </a:spcBef>
              <a:spcAft>
                <a:spcPts val="0"/>
              </a:spcAft>
              <a:buSzPts val="1900"/>
              <a:buAutoNum type="arabicPeriod"/>
            </a:pPr>
            <a:r>
              <a:rPr lang="ru" sz="1900"/>
              <a:t>Модульная</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533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Функционирование CMS</a:t>
            </a:r>
            <a:endParaRPr/>
          </a:p>
        </p:txBody>
      </p:sp>
      <p:pic>
        <p:nvPicPr>
          <p:cNvPr id="175" name="Google Shape;175;p20"/>
          <p:cNvPicPr preferRelativeResize="0"/>
          <p:nvPr/>
        </p:nvPicPr>
        <p:blipFill>
          <a:blip r:embed="rId3">
            <a:alphaModFix/>
          </a:blip>
          <a:stretch>
            <a:fillRect/>
          </a:stretch>
        </p:blipFill>
        <p:spPr>
          <a:xfrm>
            <a:off x="1714500" y="1191975"/>
            <a:ext cx="5715000" cy="362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Архитектура CMS</a:t>
            </a:r>
            <a:endParaRPr/>
          </a:p>
        </p:txBody>
      </p:sp>
      <p:pic>
        <p:nvPicPr>
          <p:cNvPr id="181" name="Google Shape;181;p21"/>
          <p:cNvPicPr preferRelativeResize="0"/>
          <p:nvPr/>
        </p:nvPicPr>
        <p:blipFill>
          <a:blip r:embed="rId3">
            <a:alphaModFix/>
          </a:blip>
          <a:stretch>
            <a:fillRect/>
          </a:stretch>
        </p:blipFill>
        <p:spPr>
          <a:xfrm>
            <a:off x="819150" y="1800204"/>
            <a:ext cx="7704201" cy="180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