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g46OBGLW4ZFXK/3UGsz4uvsI4W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C29C86-96CF-457F-9258-BEDF982CB079}">
  <a:tblStyle styleId="{68C29C86-96CF-457F-9258-BEDF982CB07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8E6"/>
          </a:solidFill>
        </a:fill>
      </a:tcStyle>
    </a:wholeTbl>
    <a:band1H>
      <a:tcTxStyle/>
      <a:tcStyle>
        <a:fill>
          <a:solidFill>
            <a:srgbClr val="DCCDCA"/>
          </a:solidFill>
        </a:fill>
      </a:tcStyle>
    </a:band1H>
    <a:band2H>
      <a:tcTxStyle/>
    </a:band2H>
    <a:band1V>
      <a:tcTxStyle/>
      <a:tcStyle>
        <a:fill>
          <a:solidFill>
            <a:srgbClr val="DCCD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EE8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EE8E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GillSans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" name="Google Shape;22;p14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17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7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2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9" name="Google Shape;79;p2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22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2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2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ru-RU"/>
              <a:t>Создание базы данных в Windows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/>
              <a:t>Типы данных даты и времени:</a:t>
            </a:r>
            <a:br>
              <a:rPr b="1" lang="ru-RU"/>
            </a:br>
            <a:endParaRPr/>
          </a:p>
        </p:txBody>
      </p:sp>
      <p:graphicFrame>
        <p:nvGraphicFramePr>
          <p:cNvPr id="161" name="Google Shape;161;p10"/>
          <p:cNvGraphicFramePr/>
          <p:nvPr/>
        </p:nvGraphicFramePr>
        <p:xfrm>
          <a:off x="1214414" y="11429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{68C29C86-96CF-457F-9258-BEDF982CB079}</a:tableStyleId>
              </a:tblPr>
              <a:tblGrid>
                <a:gridCol w="1928825"/>
                <a:gridCol w="5786475"/>
              </a:tblGrid>
              <a:tr h="572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Тип столбца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Значение "Ноль"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57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DATETIME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'0000-00-00 00:00:00‘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'1000-01-01 00:00:00' до '9999-12-31 23:59:59'</a:t>
                      </a:r>
                      <a:endParaRPr sz="2400"/>
                    </a:p>
                  </a:txBody>
                  <a:tcPr marT="19050" marB="19050" marR="19050" marL="19050"/>
                </a:tc>
              </a:tr>
              <a:tr h="57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DATE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'0000-00-00‘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от '1000-01-01' до '9999-12-31'</a:t>
                      </a:r>
                      <a:endParaRPr sz="2400"/>
                    </a:p>
                  </a:txBody>
                  <a:tcPr marT="19050" marB="19050" marR="19050" marL="19050"/>
                </a:tc>
              </a:tr>
              <a:tr h="57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TIME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'00:00:00‘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от '-838:59:59' до '838:59:59'</a:t>
                      </a:r>
                      <a:endParaRPr sz="2400"/>
                    </a:p>
                  </a:txBody>
                  <a:tcPr marT="19050" marB="19050" marR="19050" marL="19050"/>
                </a:tc>
              </a:tr>
              <a:tr h="57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YEAR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0000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от 1901 до 2155</a:t>
                      </a:r>
                      <a:endParaRPr sz="2400"/>
                    </a:p>
                  </a:txBody>
                  <a:tcPr marT="19050" marB="19050" marR="19050" marL="190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/>
              <a:t>Символьные типы данных</a:t>
            </a:r>
            <a:br>
              <a:rPr b="1" lang="ru-RU"/>
            </a:br>
            <a:endParaRPr/>
          </a:p>
        </p:txBody>
      </p:sp>
      <p:graphicFrame>
        <p:nvGraphicFramePr>
          <p:cNvPr id="167" name="Google Shape;167;p11"/>
          <p:cNvGraphicFramePr/>
          <p:nvPr/>
        </p:nvGraphicFramePr>
        <p:xfrm>
          <a:off x="1285852" y="1214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{68C29C86-96CF-457F-9258-BEDF982CB079}</a:tableStyleId>
              </a:tblPr>
              <a:tblGrid>
                <a:gridCol w="2492375"/>
                <a:gridCol w="2492375"/>
                <a:gridCol w="2492375"/>
              </a:tblGrid>
              <a:tr h="34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Тип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Макс.размер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Байт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65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TINYTEXT или TINYBLOB 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800"/>
                        <a:t>2^8-1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255 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34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TEXT или BLOB 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2^16-1 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65535 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65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MEDIUMTEXT или MEDIUMBLOB 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2^24-1 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16777215 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34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LONGBLOB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2^32-1 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4294967295 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34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800"/>
                        <a:t>CHAR и VARCHAR</a:t>
                      </a:r>
                      <a:endParaRPr b="0" sz="2800"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19050" marB="19050" marR="19050" marL="190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/>
              <a:t>Создание новой базы: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857224" y="1571612"/>
            <a:ext cx="80724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CREATE DATABASE имя_базы_данных; </a:t>
            </a:r>
            <a:endParaRPr b="1" sz="3200">
              <a:solidFill>
                <a:srgbClr val="112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/>
              <a:t>Просмотр существующих баз: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2000232" y="1571612"/>
            <a:ext cx="62865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SHOW DATABASES;</a:t>
            </a:r>
            <a:endParaRPr b="1" i="0" sz="3200" u="none" cap="none" strike="noStrike">
              <a:solidFill>
                <a:srgbClr val="112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Просмотр баз данных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92" y="3071810"/>
            <a:ext cx="2980389" cy="324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1571604" y="2428868"/>
            <a:ext cx="28575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6875A1"/>
                </a:solidFill>
                <a:latin typeface="Gill Sans"/>
                <a:ea typeface="Gill Sans"/>
                <a:cs typeface="Gill Sans"/>
                <a:sym typeface="Gill Sans"/>
              </a:rPr>
              <a:t>Результат:</a:t>
            </a:r>
            <a:endParaRPr b="1" sz="2800">
              <a:solidFill>
                <a:srgbClr val="6875A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/>
              <a:t>Использование баз данных: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1214414" y="1357298"/>
            <a:ext cx="75009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Всякий раз при работе с клиентом MySQL необходимо определять, какая база данных будет использоваться!</a:t>
            </a:r>
            <a:endParaRPr b="1" sz="2400">
              <a:solidFill>
                <a:srgbClr val="112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428728" y="3357562"/>
            <a:ext cx="7358114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Определение текущей базы данных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11235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mysql&gt;USE имя базы данных;</a:t>
            </a:r>
            <a:endParaRPr b="1" sz="4000">
              <a:solidFill>
                <a:srgbClr val="112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/>
              <a:t>Создание таблицы: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1571604" y="1428736"/>
            <a:ext cx="67866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08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2353"/>
              </a:buClr>
              <a:buSzPts val="3200"/>
              <a:buFont typeface="Calibri"/>
              <a:buNone/>
            </a:pPr>
            <a:r>
              <a:rPr b="1" i="0" lang="ru-RU" sz="3200" u="none" strike="noStrike">
                <a:solidFill>
                  <a:srgbClr val="112353"/>
                </a:solidFill>
                <a:latin typeface="Calibri"/>
                <a:ea typeface="Calibri"/>
                <a:cs typeface="Calibri"/>
                <a:sym typeface="Calibri"/>
              </a:rPr>
              <a:t>CREATE  TABLE  имя таблицы ();</a:t>
            </a:r>
            <a:endParaRPr b="1" i="0" sz="4400" u="none" strike="noStrike">
              <a:solidFill>
                <a:srgbClr val="1123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оздание таблицы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28" y="2272982"/>
            <a:ext cx="7286676" cy="437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Просмотр существующих таблиц: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2000232" y="1571612"/>
            <a:ext cx="62865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SHOW  TABLES;</a:t>
            </a:r>
            <a:endParaRPr b="1" sz="3200">
              <a:solidFill>
                <a:srgbClr val="112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Просмотр таблиц в базе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60" y="2786058"/>
            <a:ext cx="5286412" cy="350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/>
              <a:t>Удаление таблиц: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2000232" y="1571612"/>
            <a:ext cx="62865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DROP  TABLE имя таблицы;</a:t>
            </a:r>
            <a:endParaRPr b="1" sz="3200">
              <a:solidFill>
                <a:srgbClr val="112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Удаление таблицы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08" y="3000373"/>
            <a:ext cx="6072230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ru-RU"/>
              <a:t>Типы данных полей:</a:t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1428728" y="1857364"/>
            <a:ext cx="735811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12353"/>
              </a:buClr>
              <a:buSzPts val="3200"/>
              <a:buFont typeface="Gill Sans"/>
              <a:buAutoNum type="arabicPeriod"/>
            </a:pPr>
            <a:r>
              <a:rPr b="1" lang="ru-RU" sz="3200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числовые типы данных;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12353"/>
              </a:buClr>
              <a:buSzPts val="3200"/>
              <a:buFont typeface="Gill Sans"/>
              <a:buAutoNum type="arabicPeriod"/>
            </a:pPr>
            <a:r>
              <a:rPr b="1" lang="ru-RU" sz="3200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типы данных для хранения даты  и времени;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12353"/>
              </a:buClr>
              <a:buSzPts val="3200"/>
              <a:buFont typeface="Gill Sans"/>
              <a:buAutoNum type="arabicPeriod"/>
            </a:pPr>
            <a:r>
              <a:rPr b="1" lang="ru-RU" sz="3200">
                <a:solidFill>
                  <a:srgbClr val="112353"/>
                </a:solidFill>
                <a:latin typeface="Gill Sans"/>
                <a:ea typeface="Gill Sans"/>
                <a:cs typeface="Gill Sans"/>
                <a:sym typeface="Gill Sans"/>
              </a:rPr>
              <a:t> символьные (строковые) типы данных;</a:t>
            </a:r>
            <a:endParaRPr b="1" sz="3200">
              <a:solidFill>
                <a:srgbClr val="112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Наиболее часто используемые числовые типы полей MySql.</a:t>
            </a:r>
            <a:endParaRPr/>
          </a:p>
        </p:txBody>
      </p:sp>
      <p:graphicFrame>
        <p:nvGraphicFramePr>
          <p:cNvPr id="155" name="Google Shape;155;p9"/>
          <p:cNvGraphicFramePr/>
          <p:nvPr/>
        </p:nvGraphicFramePr>
        <p:xfrm>
          <a:off x="1285852" y="1928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{68C29C86-96CF-457F-9258-BEDF982CB079}</a:tableStyleId>
              </a:tblPr>
              <a:tblGrid>
                <a:gridCol w="1489650"/>
                <a:gridCol w="1082100"/>
                <a:gridCol w="2571775"/>
                <a:gridCol w="2500325"/>
              </a:tblGrid>
              <a:tr h="4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Тип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Байт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От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До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46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TINYINT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-128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46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SMALLINT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-32768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32767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46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MEDIUMINT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-8388608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8388607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46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-2147483648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2147483647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BIGINT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-9223372036854775808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9223372036854775807</a:t>
                      </a:r>
                      <a:endParaRPr/>
                    </a:p>
                  </a:txBody>
                  <a:tcPr marT="19050" marB="19050" marR="19050" marL="190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олнцестояние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2011-04-02T03:44:08Z</dcterms:created>
  <dc:creator>Преподаватель</dc:creator>
</cp:coreProperties>
</file>