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3B41A6-2257-4A4E-99A3-BD8082E3B26B}">
  <a:tblStyle styleId="{293B41A6-2257-4A4E-99A3-BD8082E3B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CA9DC4D-4DBB-44F3-8B11-C0ED54C1210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tlassian.com/software/clover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8d80bb86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8d80bb86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Примерный алгоритм использования техники:  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1. Выделяем причины и следствия в спецификациях.  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2. Связываем причины и следствия.  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3. Учитываем «невозможные» сочетания причин и следствий.  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4. Составляем «таблицу решений», где в каждом столбце указана комбинация входов и выходов, т.е. каждый столбец – это готовый тестовый сценарий.  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5. Расставляем приоритеты.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Эта техника помогает: 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3"/>
              </a:buClr>
              <a:buSzPts val="1650"/>
              <a:buFont typeface="Arial"/>
              <a:buChar char="●"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Определить минимальное количество тестов для нахождения максимума ошибок. 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3"/>
              </a:buClr>
              <a:buSzPts val="1650"/>
              <a:buFont typeface="Arial"/>
              <a:buChar char="●"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Выяснить все причины и следствия – таким образом, мы убедимся, что на любые манипуляции с системой у системы будет ответ. 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3"/>
              </a:buClr>
              <a:buSzPts val="1650"/>
              <a:buFont typeface="Arial"/>
              <a:buChar char="●"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Найти возможные недочеты в логике описания приложения (что, в свою очередь, поможет улучшить документацию).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Например, QA-специалист тестирует приложение типа “записная книжка”. После ввода всех данных нового контакта и нажатия кнопки Создать (причина) приложение должно автоматически создать карточку с номером телефона, фотографией и ФИО человека (следствие). Тесты покажут, можно ли оставлять одно или несколько полей пустыми, распознает ли система кириллицу, латиницу или оба алфавита, а также другие параметры.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8d80bb86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8d80bb86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Преимущества: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1. Эта проверка эффективна в качестве дополнения к другим техникам.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2. Выявляет тестовые случаи, которые “никогда не должны случиться”. 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Недостатки: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1. Техника в значительной степени основана на интуиции.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2. Необходим опыт в тестировании подобных систем.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3. Малое покрытие тестами. </a:t>
            </a:r>
            <a:endParaRPr sz="1650">
              <a:solidFill>
                <a:srgbClr val="20212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8d80bb86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8d80bb86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8d80bb86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8d80bb86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8d80bb86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8d80bb86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Суть этого метода, также известного как pairwise testing, в том, что каждое значение каждого проверяемого параметра должно быть протестировано на взаимодействие с каждым значением всех остальных параметров. После составления такой матрицы мы убираем тесты, которые дублируют друг друга, оставляя максимальное покрытие при минимальном необходимом наборе сценариев. 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8d80bb86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8d80bb86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8d80bb86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8d80bb86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8d80bb86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8d80bb86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6F6F6"/>
                </a:highlight>
              </a:rPr>
              <a:t>Попросту говоря, задача тест-аналитиков и дизайнеров сводится к тому, чтобы, используя различные стратегии и техники тест-дизайна, создать набор тестовых случаев, обеспечивающий оптимальное тестовое покрытие тестируемого приложения. На большинстве проектов эти роли выполняет QA инженер.</a:t>
            </a:r>
            <a:endParaRPr sz="1200">
              <a:solidFill>
                <a:schemeClr val="dk1"/>
              </a:solidFill>
              <a:highlight>
                <a:srgbClr val="F6F6F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Роли, ответственные за тест дизайн: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Тест аналитик (test analyst) - определяет "ЧТО тестировать?":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Исследует продукт: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Понимание цели создания продукта;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Какими способами цель должна достигаться;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Какие и основные и вспомогательные возможности предоставляет продукт пользователям;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Оценка, правильно ли понял разработчик заказчика.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Составляет логическую карту продукта: Интеллект - карта - это техника представления любого процесса, события, мысли или идеи в систематизированной визуальной форме;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Разбивает программный продукт на основные части: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Система расчленяется только по одному, постоянному для всех уровней признаку (Они должны отвечать на один и тот же вопрос, по отношению к своему родителю);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Вычленяемые подсистемы должны взаимно исключать друг друга, а в сумме - характеризовать систему;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На каждом уровне рекомендуется использовать не более 7 подсистем;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Расставляет приоритеты для тестирования: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Требования клиента;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Степень риска;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Сложность системы;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Временные ограничения;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Тест дизайнер - определяет "КАК тестировать?";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Попросту говоря, задача тест аналитиков и дизайнеров сводится к тому, чтобы используя различные стратегии и техники тест дизайна, создать набор Test case, обеспечивающий оптимальное тестовое покрытие тестируемого приложения. Однако, на большинстве проектов эти роли не выделяется, а доверяется обычным тестировщикам, что не всегда положительно сказывается на качестве тестов, тестировании и, как из этого следует, на качестве ПО (конечного продукта).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6F6F6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d80bb86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d80bb86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8d80bb86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8d80bb86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Для измерения покрытия требований, необходимо проанализировать требования к продукту и разбить их на пункты. Опционально каждый пункт связывается с тест кейсами, проверяющими его. Совокупность этих связей - и является матрицей трассировки. Проследив связи, можно понять какие именно требования проверяет тестовый случай.</a:t>
            </a:r>
            <a:endParaRPr sz="12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Тесты не связанные с требованиями не имеют смысла. Требования, не связанные с тестами - это "белые пятна", т.е. выполнив все созданные тест кейсы, нельзя дать ответ реализовано данное требование в продукте или нет.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d80bb8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8d80bb8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A2A2A"/>
                </a:solidFill>
                <a:highlight>
                  <a:srgbClr val="FAFCFF"/>
                </a:highlight>
                <a:latin typeface="Georgia"/>
                <a:ea typeface="Georgia"/>
                <a:cs typeface="Georgia"/>
                <a:sym typeface="Georgia"/>
              </a:rPr>
              <a:t>В настоящее время существует инструментарий (например: </a:t>
            </a:r>
            <a:r>
              <a:rPr b="1" lang="ru" sz="1200">
                <a:solidFill>
                  <a:srgbClr val="336699"/>
                </a:solidFill>
                <a:highlight>
                  <a:srgbClr val="FAFC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Clover</a:t>
            </a:r>
            <a:r>
              <a:rPr lang="ru" sz="1200">
                <a:solidFill>
                  <a:srgbClr val="2A2A2A"/>
                </a:solidFill>
                <a:highlight>
                  <a:srgbClr val="FAFCFF"/>
                </a:highlight>
                <a:latin typeface="Georgia"/>
                <a:ea typeface="Georgia"/>
                <a:cs typeface="Georgia"/>
                <a:sym typeface="Georgia"/>
              </a:rPr>
              <a:t>), позволяющий проанализировать в какие строки были вхождения во время проведения тестирования, благодаря чему можно значительно увеличить покрытие, добавив новые тесты для конкретных случаев, а также избавиться от дублирующих тестов. Проведение такого анализа кода и последующая оптимизация покрытия достаточно легко реализуется в рамках тестирования белого ящика (white-box testing) при модульном, интеграционном и системном тестировании; при тестировании же черного ящика (black-box testing) задача становится довольно дорогостоящей, так как требует много времени и ресурсов на установку, конфигурацию и анализ результатов работы, как со стороны тестировщиков, так и разработчиков.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8d80bb86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8d80bb86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8d80bb86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8d80bb86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A2A2A"/>
                </a:solidFill>
                <a:highlight>
                  <a:srgbClr val="FAFCFF"/>
                </a:highlight>
                <a:latin typeface="Georgia"/>
                <a:ea typeface="Georgia"/>
                <a:cs typeface="Georgia"/>
                <a:sym typeface="Georgia"/>
              </a:rPr>
              <a:t>Основываясь на данных этой таблицы, вы сможете спланировать необходимый уровень тестового покрытия, а также оценить уже имеющийся.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8d80bb86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8d80bb86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</a:rPr>
              <a:t>QA-специалисту не нужно писать 99 тестов для каждого возраста, хватит пяти: по одному для каждой возрастной группы (скажем, 10, 18, 35 и 75 лет) и один для случая, если возраст человека превышает 99 лет. Да, последний тест на практике невыполним (поскольку в поле возраста невозможно ввести более двух знаков), и все же не следует забывать об этой проверке.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8d80bb86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8d80bb86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Техники тест-дизайна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522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Техники тест-дизайна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929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3. Причина / Следствие (Cause/Effect - CE).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Простая проверка базовых действий и их результата.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Например, если нажать крестик в правом верхнем углу окна (причина), оно закроется (следствие), и т.д.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Этот метод позволяет проверить все возможности системы, а также обнаружить баги и улучшить техническую документацию продукта.</a:t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467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Техники тест-дизайна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253300"/>
            <a:ext cx="75057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4. Предугадывание ошибки (Error Guessing - EG)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Используя свои знания о системе, QA-специалист может «предугадать», при каких входных условиях есть риск ошибок. Для этого важно иметь опыт, хорошо знать продукт и уметь выстроить коммуникации с коллегами.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Например, в спецификации указано, что поле должно принимать код из четырех цифр. В числе возможных тестов:Что произойдет, если не ввести код?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Что произойдет, если не ввести спецсимволы?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Что произойдет, если ввести не цифры, а другие символы?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Что произойдет, если ввести не четыре цифры, а другое количество?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522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Техники тест-дизайна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5. </a:t>
            </a:r>
            <a:r>
              <a:rPr b="1" lang="ru"/>
              <a:t>Исчерпывающее тестирование (Exhaustive Testing — ET)</a:t>
            </a:r>
            <a:r>
              <a:rPr lang="ru"/>
              <a:t> — это крайний случай. В пределах этой техники Вы должны проверить все возможные комбинации входных значений, и в принципе, это должно найти все проблемы.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практике применение этого метода не представляется возможным из-за огромного количества входных значений.</a:t>
            </a:r>
            <a:endParaRPr sz="1200">
              <a:solidFill>
                <a:srgbClr val="000000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745400" y="520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Техники тест-дизайна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460875" y="1234850"/>
            <a:ext cx="2829900" cy="3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7"/>
              <a:t>6. Таблица принятия решений</a:t>
            </a:r>
            <a:endParaRPr b="1"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607"/>
              <a:t>Другое название метода – матрица принятия решений. Эта техника подходит для более сложных систем.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607"/>
              <a:t>Пример: </a:t>
            </a:r>
            <a:r>
              <a:rPr lang="ru" sz="3607"/>
              <a:t> чтобы войти в систему, пользователю нужно ввести сначала логин и пароль, а затем еще подтвердить свою личность присланным в смс кодом. Какие возможны сценарии: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607"/>
              <a:t>1.       Правильный логин и правильный пароль.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607"/>
              <a:t>2.       Правильный логин, неправильный пароль.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607"/>
              <a:t>3.       Неправильный логин, правильный пароль.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607"/>
              <a:t>4.       Неправильный логин, неправильный пароль. </a:t>
            </a:r>
            <a:endParaRPr sz="1700"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b="67383" l="0" r="0" t="0"/>
          <a:stretch/>
        </p:blipFill>
        <p:spPr>
          <a:xfrm>
            <a:off x="3290775" y="1041575"/>
            <a:ext cx="5280824" cy="16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58368"/>
          <a:stretch/>
        </p:blipFill>
        <p:spPr>
          <a:xfrm>
            <a:off x="3462150" y="3110701"/>
            <a:ext cx="4938076" cy="167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5"/>
          <p:cNvCxnSpPr>
            <a:stCxn id="204" idx="2"/>
            <a:endCxn id="205" idx="0"/>
          </p:cNvCxnSpPr>
          <p:nvPr/>
        </p:nvCxnSpPr>
        <p:spPr>
          <a:xfrm>
            <a:off x="5931187" y="2719200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55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Техники тест-дизайна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7730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7</a:t>
            </a:r>
            <a:r>
              <a:rPr b="1" lang="ru"/>
              <a:t>. </a:t>
            </a:r>
            <a:r>
              <a:rPr b="1" lang="ru"/>
              <a:t>Парное тестирование (Pairwise Testing — PT) </a:t>
            </a:r>
            <a:r>
              <a:rPr lang="ru"/>
              <a:t>— это техника формирования наборов тестовых данных. Сформулировать суть можно, например, таким образом: формирование таких наборов данных, в которых каждое тестируемое значение каждого из проверяемых параметров хотя бы единожды сочетается с каждым тестируемым значением всех остальных проверяемых параметров.</a:t>
            </a:r>
            <a:endParaRPr sz="1200">
              <a:solidFill>
                <a:srgbClr val="000000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638" y="2682650"/>
            <a:ext cx="72485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84025" y="456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Используя описанный выше материал, разработайте матрицу принятия решений для </a:t>
            </a:r>
            <a:r>
              <a:rPr lang="ru"/>
              <a:t>следующих</a:t>
            </a:r>
            <a:r>
              <a:rPr lang="ru"/>
              <a:t> примеров: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Тестируется функция подсчета комиссии при отмене бронирования авиабилетов. Размер комиссии зависит от времени до вылета, когда совершена отмена: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5 суток до вылета комиссия составляет 0%.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Меньше 5 суток, но больше 24 часов – 50%.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Меньше 24 часов, но до вылета – 75%.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вылета – 100%.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819150" y="370725"/>
            <a:ext cx="75057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</a:t>
            </a:r>
            <a:r>
              <a:rPr lang="ru" sz="1100">
                <a:solidFill>
                  <a:srgbClr val="2A2A2A"/>
                </a:solidFill>
                <a:highlight>
                  <a:srgbClr val="FAFCFF"/>
                </a:highlight>
                <a:latin typeface="Georgia"/>
                <a:ea typeface="Georgia"/>
                <a:cs typeface="Georgia"/>
                <a:sym typeface="Georgia"/>
              </a:rPr>
              <a:t>Протестировать функциональность формы приема заявок, требования к которой </a:t>
            </a:r>
            <a:r>
              <a:rPr lang="ru" sz="1100">
                <a:solidFill>
                  <a:srgbClr val="2A2A2A"/>
                </a:solidFill>
                <a:highlight>
                  <a:srgbClr val="FAFCFF"/>
                </a:highlight>
                <a:latin typeface="Georgia"/>
                <a:ea typeface="Georgia"/>
                <a:cs typeface="Georgia"/>
                <a:sym typeface="Georgia"/>
              </a:rPr>
              <a:t>представлены</a:t>
            </a:r>
            <a:r>
              <a:rPr lang="ru" sz="1100">
                <a:solidFill>
                  <a:srgbClr val="2A2A2A"/>
                </a:solidFill>
                <a:highlight>
                  <a:srgbClr val="FAFCFF"/>
                </a:highlight>
                <a:latin typeface="Georgia"/>
                <a:ea typeface="Georgia"/>
                <a:cs typeface="Georgia"/>
                <a:sym typeface="Georgia"/>
              </a:rPr>
              <a:t> в следующей таблице:</a:t>
            </a:r>
            <a:endParaRPr sz="1100">
              <a:solidFill>
                <a:srgbClr val="2A2A2A"/>
              </a:solidFill>
              <a:highlight>
                <a:srgbClr val="FAFC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5" name="Google Shape;225;p28"/>
          <p:cNvGraphicFramePr/>
          <p:nvPr/>
        </p:nvGraphicFramePr>
        <p:xfrm>
          <a:off x="819150" y="94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{ECA9DC4D-4DBB-44F3-8B11-C0ED54C1210B}</a:tableStyleId>
              </a:tblPr>
              <a:tblGrid>
                <a:gridCol w="1505025"/>
                <a:gridCol w="1071750"/>
                <a:gridCol w="4743075"/>
              </a:tblGrid>
              <a:tr h="2020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Элемент</a:t>
                      </a:r>
                      <a:endParaRPr b="1"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элемента</a:t>
                      </a:r>
                      <a:endParaRPr b="1"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Требования</a:t>
                      </a:r>
                      <a:endParaRPr b="1"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8121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обращения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combobox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Набор данных: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ts val="1100"/>
                        <a:buAutoNum type="arabicPeriod"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Консультация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ts val="1100"/>
                        <a:buAutoNum type="arabicPeriod"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Проведение тестирования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ts val="1100"/>
                        <a:buAutoNum type="arabicPeriod"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Размещение рекламы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ts val="1100"/>
                        <a:buAutoNum type="arabicPeriod"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Ошибка на сайте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на процесс выполнения операции приема заявок не влияет.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Контактное лицо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editbox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Обязательное для заполнения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Максимально 25 символов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Использование цифр и спец символов не допускается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7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Контактный телефон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editbox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ts val="1100"/>
                        <a:buAutoNum type="arabicPeriod"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Обязательное для заполнения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ts val="1100"/>
                        <a:buAutoNum type="arabicPeriod"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Допустимые символы "+" и цифры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ts val="1100"/>
                        <a:buAutoNum type="arabicPeriod"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"+" можно использовать только в начале номера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4572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ts val="1100"/>
                        <a:buAutoNum type="arabicPeriod"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Допустимые форматы: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1" marL="9144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ts val="1100"/>
                        <a:buChar char="○"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начинается с плюса - 11-15 цифр</a:t>
                      </a:r>
                      <a:b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+31612361264</a:t>
                      </a:r>
                      <a:b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+375291438884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1" marL="9144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ts val="1100"/>
                        <a:buChar char="○"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без плюса - 5-10 цифр, например:</a:t>
                      </a:r>
                      <a:b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0613261264</a:t>
                      </a:r>
                      <a:b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2925167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Сообщение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 area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Обязательное для заполнения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Максимальная длина 1024 символа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2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Отправить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button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Состояние: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По умолчанию - не активна (Disabled)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После заполнения обязательных полей становится активна (Enabled)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Действия после нажатия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Если введенные данные корректны - отправка сообщения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A2A2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Если введенные данные НЕ корректны - валидационное сообщен</a:t>
                      </a:r>
                      <a:endParaRPr sz="1000">
                        <a:solidFill>
                          <a:srgbClr val="2A2A2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12775"/>
            <a:ext cx="779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Тест-дизайн </a:t>
            </a:r>
            <a:r>
              <a:rPr lang="ru"/>
              <a:t>– это этап процесса тестирования ПО, на котором проектируются и создаются тест-кейсы, в соответствии с определёнными ранее критериями качества и целями тестирования.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763375"/>
            <a:ext cx="75057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Роли в тест дизайне: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Тест-аналитик — определяет «ЧТО тестировать?».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Тест-дизайнер — определяет «КАК тестировать?».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Тестовое покрытие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18425"/>
            <a:ext cx="7505700" cy="27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Это одна из метрик оценки качества тестирования, представляющая из себя плотность покрытия тестами требований либо исполняемого кода.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Существуют </a:t>
            </a:r>
            <a:r>
              <a:rPr lang="ru" sz="1500"/>
              <a:t>следующие</a:t>
            </a:r>
            <a:r>
              <a:rPr lang="ru" sz="1500"/>
              <a:t> </a:t>
            </a:r>
            <a:r>
              <a:rPr b="1" lang="ru" sz="1500"/>
              <a:t>подходы к оценке и измерению тестового покрытия:</a:t>
            </a:r>
            <a:endParaRPr b="1" sz="15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86666"/>
              <a:buChar char="●"/>
            </a:pPr>
            <a:r>
              <a:rPr b="1" lang="ru" sz="1500"/>
              <a:t>Покрытие требований (Requirements Coverage)</a:t>
            </a:r>
            <a:r>
              <a:rPr lang="ru" sz="1500"/>
              <a:t> — оценка покрытия тестами функциональных и нефункциональных требований к продукту, путем построения матриц трассировки (traceability matrix).</a:t>
            </a:r>
            <a:endParaRPr sz="15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86666"/>
              <a:buChar char="●"/>
            </a:pPr>
            <a:r>
              <a:rPr b="1" lang="ru" sz="1500"/>
              <a:t>Покрытие кода (Code Coverage)</a:t>
            </a:r>
            <a:r>
              <a:rPr lang="ru" sz="1500"/>
              <a:t> — оценка покрытия исполняемого кода тестами, путем отслеживания непроверенных в процессе тестирования частей программного обеспечения.</a:t>
            </a:r>
            <a:endParaRPr sz="15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86666"/>
              <a:buChar char="●"/>
            </a:pPr>
            <a:r>
              <a:rPr b="1" lang="ru" sz="1500"/>
              <a:t>Тестовое покрытие на базе анализа потока управления</a:t>
            </a:r>
            <a:r>
              <a:rPr lang="ru" sz="1500"/>
              <a:t> — оценка покрытия основанная на определении путей выполнения кода программного модуля и создания выполняемых тест кейсов для покрытия этих путей.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Покрытие требований (Requirements Coverage)</a:t>
            </a:r>
            <a:endParaRPr b="1" sz="2700">
              <a:solidFill>
                <a:srgbClr val="606060"/>
              </a:solidFill>
              <a:highlight>
                <a:srgbClr val="FAFC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Расчет тестового покрытия относительно требований проводится по формуле:</a:t>
            </a:r>
            <a:endParaRPr sz="12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81000" marR="38100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Tcov = (Lcov/Ltotal) * 100%</a:t>
            </a:r>
            <a:endParaRPr b="1" sz="15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где:</a:t>
            </a:r>
            <a:endParaRPr sz="12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Tcov</a:t>
            </a: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 - тестовое покрытие</a:t>
            </a:r>
            <a:endParaRPr sz="12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Lcov</a:t>
            </a: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 - количество требований, проверяемых тест кейсами</a:t>
            </a:r>
            <a:endParaRPr sz="12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Ltotal</a:t>
            </a: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 - общее количество требований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Покрытие кода (Code Coverage)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Расчет тестового покрытия относительно исполняемого кода программного обеспечения проводится по формуле:</a:t>
            </a:r>
            <a:endParaRPr sz="12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81000" marR="38100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Tcov = (Ltc/Lcode) * 100%</a:t>
            </a:r>
            <a:endParaRPr b="1" sz="15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где:</a:t>
            </a:r>
            <a:endParaRPr sz="12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Tcov</a:t>
            </a: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 - тестовое покрытие</a:t>
            </a:r>
            <a:endParaRPr sz="12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Ltc</a:t>
            </a: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 - кол-ва строк кода, покрытых тестами</a:t>
            </a:r>
            <a:endParaRPr sz="1200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Lcode</a:t>
            </a:r>
            <a:r>
              <a:rPr lang="ru" sz="1200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 - общее кол-во строк кода.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4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Тестовое покрытие на базе анализа потока управления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901250" y="2022150"/>
            <a:ext cx="75057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25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Фундаментом для тестирования потоков управления является построение графов потоков управления (Control Flow Graph), основными блоками которых являются:</a:t>
            </a:r>
            <a:endParaRPr sz="1425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2345" lvl="0" marL="4572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Georgia"/>
              <a:buChar char="●"/>
            </a:pPr>
            <a:r>
              <a:rPr lang="ru" sz="1425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блок процесса - одна точка входа и одна точка выхода</a:t>
            </a:r>
            <a:endParaRPr sz="1425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2345" lvl="0" marL="4572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Georgia"/>
              <a:buChar char="●"/>
            </a:pPr>
            <a:r>
              <a:rPr lang="ru" sz="1425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точка альтернативы - одна точка входа, две и более точки выхода</a:t>
            </a:r>
            <a:endParaRPr sz="1425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2345" lvl="0" marL="4572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Georgia"/>
              <a:buChar char="●"/>
            </a:pPr>
            <a:r>
              <a:rPr lang="ru" sz="1425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точка соединения - две и более точек входа, одна точка выхода</a:t>
            </a:r>
            <a:endParaRPr sz="1425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25">
                <a:solidFill>
                  <a:srgbClr val="2A2A2A"/>
                </a:solidFill>
                <a:latin typeface="Georgia"/>
                <a:ea typeface="Georgia"/>
                <a:cs typeface="Georgia"/>
                <a:sym typeface="Georgia"/>
              </a:rPr>
              <a:t>Для тестирования потоков управления определены разные уровни тестового покрытия</a:t>
            </a:r>
            <a:endParaRPr sz="1425">
              <a:solidFill>
                <a:srgbClr val="2A2A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40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тестового покрытия</a:t>
            </a:r>
            <a:endParaRPr/>
          </a:p>
        </p:txBody>
      </p:sp>
      <p:graphicFrame>
        <p:nvGraphicFramePr>
          <p:cNvPr id="165" name="Google Shape;165;p19"/>
          <p:cNvGraphicFramePr/>
          <p:nvPr/>
        </p:nvGraphicFramePr>
        <p:xfrm>
          <a:off x="412925" y="1120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{293B41A6-2257-4A4E-99A3-BD8082E3B26B}</a:tableStyleId>
              </a:tblPr>
              <a:tblGrid>
                <a:gridCol w="789775"/>
                <a:gridCol w="2156250"/>
                <a:gridCol w="5372125"/>
              </a:tblGrid>
              <a:tr h="207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Уровень</a:t>
                      </a:r>
                      <a:endParaRPr b="1"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Название</a:t>
                      </a:r>
                      <a:endParaRPr b="1"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Краткое описание</a:t>
                      </a:r>
                      <a:endParaRPr b="1"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Уровень 0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--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“Тестируй все что протестируешь, пользователи протестируют остальное” На английском языке это звучит намного элегантнее: </a:t>
                      </a:r>
                      <a:r>
                        <a:rPr i="1"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“Test whatever you test, users will test the rest”</a:t>
                      </a:r>
                      <a:endParaRPr i="1"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Уровень 1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Покрытие операторов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Каждый оператор должен быть выполнен как минимум один раз.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Уровень 2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Покрытие альтернатив / Покрытие ветвей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Каждый узел с ветвлением (альтернатива) выполнен как минимум один раз.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Уровень 3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Покрытие условий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Каждое условие, имеющее TRUE и FALSE на выходе, выполнено как минимум один раз.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Уровень 4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Покрытие условий альтернатив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Тестовые случаи создаются для каждого условия и альтернативы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Уровень 5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Покрытие множественных условий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Достигается покрытие альтернатив, условий и условий альтернатив (Уровни 2, 3 и 4)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Уровень 6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“Покрытие бесконечного числа путей”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Если, в случае зацикливания, количество путей становится бесконечным, допускается существенное их сокращение, ограничивая количество циклов выполнения, для уменьшения числа тестовых случаев.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Уровень 7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Покрытие путей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2A2A2A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Все пути должны быть проверены</a:t>
                      </a:r>
                      <a:endParaRPr sz="900">
                        <a:solidFill>
                          <a:srgbClr val="2A2A2A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00700" y="366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Техники тест-дизайна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00700" y="995525"/>
            <a:ext cx="75057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ru"/>
              <a:t>Эквивалентное разбиение (Equivalence Partitioning — EP)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Метод эквивалентного разбиения позволяет минимизировать число тестов, не создавая сценарий для каждого возможного значения, а выбрав только одно значение из целого класса и приняв за аксиому, что для всех значений в данной группе результат будет аналогичным.</a:t>
            </a:r>
            <a:r>
              <a:rPr lang="ru" sz="1650">
                <a:solidFill>
                  <a:srgbClr val="2021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50">
              <a:solidFill>
                <a:srgbClr val="2021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/>
              <a:t>Пример:</a:t>
            </a:r>
            <a:endParaRPr u="sng"/>
          </a:p>
          <a:p>
            <a:pPr indent="0" lvl="0" marL="0" rtl="0" algn="l">
              <a:lnSpc>
                <a:spcPct val="145454"/>
              </a:lnSpc>
              <a:spcBef>
                <a:spcPts val="1200"/>
              </a:spcBef>
              <a:spcAft>
                <a:spcPts val="4500"/>
              </a:spcAft>
              <a:buNone/>
            </a:pPr>
            <a:r>
              <a:rPr lang="ru"/>
              <a:t>Тестируем функциональность приложения, позволяющего покупать авиа- и железнодорожные билеты онлайн. Стоимость билета будет зависеть от возраста пассажира, так как дети, студенты и пенсионеры относятся ко льготным категориям. У нас есть четыре возрастных группы: младше 15 лет, от 15 до 25 лет, старше 25 и младше 60 лет и люди старше 60. При этом, в поле для ввода возраста помещается всего два символа, поэтому указать возраст более 99 лет технически невозможно.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50" y="3659450"/>
            <a:ext cx="5719974" cy="12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440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Техники тест-дизайна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736200" y="1151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</a:t>
            </a:r>
            <a:r>
              <a:rPr b="1" lang="ru"/>
              <a:t>Анализ Граничных Значений (Boundary Value Analysis - BVA)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Техника граничных значений основана на предположении, что большинство ошибок может возникнуть на границах эквивалентных классов. Она тесно связана с  вышеописанной техникой эквивалентного разбиения, из-за чего часто используется с ней в паре. Тогда для примера из предыдущего пункта границами будут являться значения 0, 15, 25, 60 и 99. Граничными значениями будут 0, 1, 14, 15, 16, 24, 25, 26, 59, 60, 61, 98, 99, 100.</a:t>
            </a:r>
            <a:endParaRPr b="1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300" y="2804596"/>
            <a:ext cx="4866975" cy="9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