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85" r:id="rId4"/>
    <p:sldId id="386" r:id="rId5"/>
    <p:sldId id="387" r:id="rId6"/>
    <p:sldId id="388" r:id="rId7"/>
    <p:sldId id="389" r:id="rId8"/>
    <p:sldId id="392" r:id="rId9"/>
    <p:sldId id="390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5" r:id="rId18"/>
    <p:sldId id="400" r:id="rId19"/>
    <p:sldId id="406" r:id="rId20"/>
    <p:sldId id="407" r:id="rId21"/>
    <p:sldId id="40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ева Яна Леонидовна" initials="ДЯЛ" lastIdx="3" clrIdx="0">
    <p:extLst>
      <p:ext uri="{19B8F6BF-5375-455C-9EA6-DF929625EA0E}">
        <p15:presenceInfo xmlns:p15="http://schemas.microsoft.com/office/powerpoint/2012/main" userId="S-1-5-21-2485388978-2989257123-3070069164-11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18D7-DAEB-43AB-9010-EDA103738503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8D0B-692B-4C59-BAAA-EAD948DE2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67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18D7-DAEB-43AB-9010-EDA103738503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8D0B-692B-4C59-BAAA-EAD948DE2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62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18D7-DAEB-43AB-9010-EDA103738503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8D0B-692B-4C59-BAAA-EAD948DE29A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552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18D7-DAEB-43AB-9010-EDA103738503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8D0B-692B-4C59-BAAA-EAD948DE2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382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18D7-DAEB-43AB-9010-EDA103738503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8D0B-692B-4C59-BAAA-EAD948DE29A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67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18D7-DAEB-43AB-9010-EDA103738503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8D0B-692B-4C59-BAAA-EAD948DE2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531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18D7-DAEB-43AB-9010-EDA103738503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8D0B-692B-4C59-BAAA-EAD948DE2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33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18D7-DAEB-43AB-9010-EDA103738503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8D0B-692B-4C59-BAAA-EAD948DE2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61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18D7-DAEB-43AB-9010-EDA103738503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8D0B-692B-4C59-BAAA-EAD948DE2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60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18D7-DAEB-43AB-9010-EDA103738503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8D0B-692B-4C59-BAAA-EAD948DE2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26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18D7-DAEB-43AB-9010-EDA103738503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8D0B-692B-4C59-BAAA-EAD948DE2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34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18D7-DAEB-43AB-9010-EDA103738503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8D0B-692B-4C59-BAAA-EAD948DE2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56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18D7-DAEB-43AB-9010-EDA103738503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8D0B-692B-4C59-BAAA-EAD948DE2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24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18D7-DAEB-43AB-9010-EDA103738503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8D0B-692B-4C59-BAAA-EAD948DE2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8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18D7-DAEB-43AB-9010-EDA103738503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8D0B-692B-4C59-BAAA-EAD948DE2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88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18D7-DAEB-43AB-9010-EDA103738503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8D0B-692B-4C59-BAAA-EAD948DE2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05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318D7-DAEB-43AB-9010-EDA103738503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878D0B-692B-4C59-BAAA-EAD948DE2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27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E8C92-E256-4AB2-82C1-BDCECE393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82" y="2404534"/>
            <a:ext cx="8567421" cy="1646302"/>
          </a:xfrm>
        </p:spPr>
        <p:txBody>
          <a:bodyPr/>
          <a:lstStyle/>
          <a:p>
            <a:r>
              <a:rPr lang="ru-RU" dirty="0"/>
              <a:t>Разработка приложений на платформе .</a:t>
            </a:r>
            <a:r>
              <a:rPr lang="en-US" dirty="0"/>
              <a:t>NET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1D2ABF-B28D-4231-BA8A-6F910D558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600" dirty="0" err="1">
                <a:solidFill>
                  <a:srgbClr val="FF0000"/>
                </a:solidFill>
              </a:rPr>
              <a:t>Windows</a:t>
            </a:r>
            <a:r>
              <a:rPr lang="ru-RU" sz="3600" dirty="0">
                <a:solidFill>
                  <a:srgbClr val="FF0000"/>
                </a:solidFill>
              </a:rPr>
              <a:t> </a:t>
            </a:r>
            <a:r>
              <a:rPr lang="ru-RU" sz="3600" dirty="0" err="1">
                <a:solidFill>
                  <a:srgbClr val="FF0000"/>
                </a:solidFill>
              </a:rPr>
              <a:t>Presentation</a:t>
            </a:r>
            <a:r>
              <a:rPr lang="ru-RU" sz="3600" dirty="0">
                <a:solidFill>
                  <a:srgbClr val="FF0000"/>
                </a:solidFill>
              </a:rPr>
              <a:t> </a:t>
            </a:r>
            <a:r>
              <a:rPr lang="ru-RU" sz="3600" dirty="0" err="1">
                <a:solidFill>
                  <a:srgbClr val="FF0000"/>
                </a:solidFill>
              </a:rPr>
              <a:t>Foundation</a:t>
            </a:r>
            <a:endParaRPr lang="ru-RU" sz="3600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23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38B6A8-3B1C-4CF8-8218-645F9ADA6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813817"/>
            <a:ext cx="8597346" cy="5227546"/>
          </a:xfrm>
        </p:spPr>
        <p:txBody>
          <a:bodyPr>
            <a:normAutofit/>
          </a:bodyPr>
          <a:lstStyle/>
          <a:p>
            <a:r>
              <a:rPr lang="ru-RU" dirty="0"/>
              <a:t>Маловероятно, что вам придется писать код XAML вручную. </a:t>
            </a:r>
          </a:p>
          <a:p>
            <a:r>
              <a:rPr lang="ru-RU" dirty="0"/>
              <a:t>Вместо этого вы будете пользоваться инструментом, генерирующим необходимый код XAML.</a:t>
            </a:r>
          </a:p>
          <a:p>
            <a:r>
              <a:rPr lang="ru-RU" dirty="0"/>
              <a:t> Если вы — дизайнер графики, скорее всего, таким инструментом будет программа графического дизайна вроде </a:t>
            </a:r>
            <a:r>
              <a:rPr lang="ru-RU" dirty="0" err="1"/>
              <a:t>Expression</a:t>
            </a:r>
            <a:r>
              <a:rPr lang="ru-RU" dirty="0"/>
              <a:t> </a:t>
            </a:r>
            <a:r>
              <a:rPr lang="ru-RU" dirty="0" err="1"/>
              <a:t>Blend</a:t>
            </a:r>
            <a:r>
              <a:rPr lang="ru-RU" dirty="0"/>
              <a:t>. </a:t>
            </a:r>
          </a:p>
          <a:p>
            <a:r>
              <a:rPr lang="ru-RU" dirty="0"/>
              <a:t>Если же вы — разработчик, то наверняка начнете с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.</a:t>
            </a:r>
          </a:p>
          <a:p>
            <a:r>
              <a:rPr lang="ru-RU" dirty="0"/>
              <a:t> Поскольку оба инструмента поддерживают XAML, вы можете создать базовый пользовательский интерфейс в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, а затем передать его команде дизайнеров, которые доведут его до совершенства, добавив специальную графику с помощью </a:t>
            </a:r>
            <a:r>
              <a:rPr lang="ru-RU" dirty="0" err="1"/>
              <a:t>Expression</a:t>
            </a:r>
            <a:r>
              <a:rPr lang="ru-RU" dirty="0"/>
              <a:t> </a:t>
            </a:r>
            <a:r>
              <a:rPr lang="ru-RU" dirty="0" err="1"/>
              <a:t>Blend</a:t>
            </a:r>
            <a:r>
              <a:rPr lang="ru-RU" dirty="0"/>
              <a:t>. </a:t>
            </a:r>
          </a:p>
          <a:p>
            <a:r>
              <a:rPr lang="ru-RU" dirty="0"/>
              <a:t>Фактически такая способность интегрировать рабочий процесс разработчиков и дизайнеров — одна из ключевых причин создания </a:t>
            </a:r>
            <a:r>
              <a:rPr lang="ru-RU" dirty="0" err="1"/>
              <a:t>Microsoft</a:t>
            </a:r>
            <a:r>
              <a:rPr lang="ru-RU" dirty="0"/>
              <a:t> языка XAML.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35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08ECD3D-310C-4209-9319-18A580E9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" y="649225"/>
            <a:ext cx="8844234" cy="5392138"/>
          </a:xfrm>
        </p:spPr>
        <p:txBody>
          <a:bodyPr/>
          <a:lstStyle/>
          <a:p>
            <a:r>
              <a:rPr lang="ru-RU" dirty="0"/>
              <a:t>Разработчики давно поняли, что создавать сложные, графически насыщенные приложения намного легче, если отделить графическую часть от лежащего в основе кода.</a:t>
            </a:r>
          </a:p>
          <a:p>
            <a:r>
              <a:rPr lang="ru-RU" dirty="0"/>
              <a:t> Таким образом, художники могут заниматься графикой, а разработчики — кодом. </a:t>
            </a:r>
          </a:p>
          <a:p>
            <a:r>
              <a:rPr lang="ru-RU" dirty="0"/>
              <a:t>Обе части могут проектироваться и совершенствоваться по отдельности, без проблем, связанных с множеством версий.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30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1212D42-BCCE-4E0D-808A-9AEF9DF1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069849"/>
            <a:ext cx="8752794" cy="4971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XAML - не является обязательной частью приложения, мы вообще </a:t>
            </a:r>
            <a:r>
              <a:rPr lang="ru-RU" dirty="0">
                <a:solidFill>
                  <a:srgbClr val="FF0000"/>
                </a:solidFill>
              </a:rPr>
              <a:t>можем обходиться без него</a:t>
            </a:r>
            <a:r>
              <a:rPr lang="ru-RU" dirty="0"/>
              <a:t>, создавая все элементы в файле связанного с ним кода на языке C#. Однако использование XAML все-таки несет некоторые </a:t>
            </a:r>
            <a:r>
              <a:rPr lang="ru-RU" dirty="0">
                <a:solidFill>
                  <a:srgbClr val="FF0000"/>
                </a:solidFill>
              </a:rPr>
              <a:t>преимущества</a:t>
            </a:r>
            <a:r>
              <a:rPr lang="ru-RU" dirty="0"/>
              <a:t>:</a:t>
            </a:r>
          </a:p>
          <a:p>
            <a:r>
              <a:rPr lang="ru-RU" dirty="0"/>
              <a:t>Возможность отделить графический интерфейс от логики приложения, благодаря чему над разными частями приложения могут относительно автономно работать разные специалисты: над интерфейсом - дизайнеры, над кодом логики - программисты.</a:t>
            </a:r>
          </a:p>
          <a:p>
            <a:r>
              <a:rPr lang="ru-RU" dirty="0"/>
              <a:t>Компактность, понятность, код на XAML относительно легко поддерживать.</a:t>
            </a:r>
          </a:p>
          <a:p>
            <a:r>
              <a:rPr lang="ru-RU" dirty="0"/>
              <a:t>При компиляции приложения в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код в </a:t>
            </a:r>
            <a:r>
              <a:rPr lang="ru-RU" dirty="0" err="1"/>
              <a:t>xaml</a:t>
            </a:r>
            <a:r>
              <a:rPr lang="ru-RU" dirty="0"/>
              <a:t>-файлах также компилируется в бинарное представление кода </a:t>
            </a:r>
            <a:r>
              <a:rPr lang="ru-RU" dirty="0" err="1"/>
              <a:t>xaml</a:t>
            </a:r>
            <a:r>
              <a:rPr lang="ru-RU" dirty="0"/>
              <a:t>, которое называется BAML (</a:t>
            </a:r>
            <a:r>
              <a:rPr lang="ru-RU" dirty="0" err="1"/>
              <a:t>Binary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). И затем код </a:t>
            </a:r>
            <a:r>
              <a:rPr lang="ru-RU" dirty="0" err="1"/>
              <a:t>baml</a:t>
            </a:r>
            <a:r>
              <a:rPr lang="ru-RU" dirty="0"/>
              <a:t> встраивается в финальную сборку приложения - </a:t>
            </a:r>
            <a:r>
              <a:rPr lang="ru-RU" dirty="0" err="1"/>
              <a:t>exe</a:t>
            </a:r>
            <a:r>
              <a:rPr lang="ru-RU" dirty="0"/>
              <a:t> или </a:t>
            </a:r>
            <a:r>
              <a:rPr lang="ru-RU" dirty="0" err="1"/>
              <a:t>dll</a:t>
            </a:r>
            <a:r>
              <a:rPr lang="ru-RU" dirty="0"/>
              <a:t>-файл.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51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4F31B-0C8E-48DE-9971-8618CC73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57" y="4482"/>
            <a:ext cx="8596668" cy="1320800"/>
          </a:xfrm>
        </p:spPr>
        <p:txBody>
          <a:bodyPr/>
          <a:lstStyle/>
          <a:p>
            <a:r>
              <a:rPr lang="ru-RU" b="1" dirty="0"/>
              <a:t>Структура и пространства имен XAML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B0868-35CE-4B34-B644-1DBAF7261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57" y="609600"/>
            <a:ext cx="9161445" cy="5431763"/>
          </a:xfrm>
        </p:spPr>
        <p:txBody>
          <a:bodyPr/>
          <a:lstStyle/>
          <a:p>
            <a:r>
              <a:rPr lang="ru-RU" dirty="0"/>
              <a:t>При создании нового проекта WPF он уже содержит файлы с кодом </a:t>
            </a:r>
            <a:r>
              <a:rPr lang="ru-RU" dirty="0" err="1"/>
              <a:t>xaml</a:t>
            </a:r>
            <a:r>
              <a:rPr lang="ru-RU" dirty="0"/>
              <a:t>. Так, создаваемый по умолчанию в проекте файл </a:t>
            </a:r>
            <a:r>
              <a:rPr lang="ru-RU" i="1" dirty="0" err="1"/>
              <a:t>MainWindow.xaml</a:t>
            </a:r>
            <a:r>
              <a:rPr lang="ru-RU" dirty="0"/>
              <a:t> будет иметь следующую разметку: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35C544-E80E-4CE1-AC38-18D5D1278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12" t="41176" r="43530" b="31765"/>
          <a:stretch/>
        </p:blipFill>
        <p:spPr>
          <a:xfrm>
            <a:off x="242046" y="1438623"/>
            <a:ext cx="9692269" cy="3980753"/>
          </a:xfrm>
          <a:prstGeom prst="rect">
            <a:avLst/>
          </a:prstGeom>
        </p:spPr>
      </p:pic>
      <p:sp>
        <p:nvSpPr>
          <p:cNvPr id="5" name="Выноска: линия 4">
            <a:extLst>
              <a:ext uri="{FF2B5EF4-FFF2-40B4-BE49-F238E27FC236}">
                <a16:creationId xmlns:a16="http://schemas.microsoft.com/office/drawing/2014/main" id="{BA008F68-0687-49D3-B87D-3351517FCA09}"/>
              </a:ext>
            </a:extLst>
          </p:cNvPr>
          <p:cNvSpPr/>
          <p:nvPr/>
        </p:nvSpPr>
        <p:spPr>
          <a:xfrm>
            <a:off x="8847683" y="816636"/>
            <a:ext cx="3397624" cy="1032657"/>
          </a:xfrm>
          <a:prstGeom prst="borderCallout1">
            <a:avLst>
              <a:gd name="adj1" fmla="val 37569"/>
              <a:gd name="adj2" fmla="val 817"/>
              <a:gd name="adj3" fmla="val 112500"/>
              <a:gd name="adj4" fmla="val -38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Пространство имен, определяющее большинство элементов управления.</a:t>
            </a:r>
          </a:p>
        </p:txBody>
      </p:sp>
      <p:sp>
        <p:nvSpPr>
          <p:cNvPr id="6" name="Выноска: линия 5">
            <a:extLst>
              <a:ext uri="{FF2B5EF4-FFF2-40B4-BE49-F238E27FC236}">
                <a16:creationId xmlns:a16="http://schemas.microsoft.com/office/drawing/2014/main" id="{D82B8E1D-EB2A-449A-BED4-8118B42E4E40}"/>
              </a:ext>
            </a:extLst>
          </p:cNvPr>
          <p:cNvSpPr/>
          <p:nvPr/>
        </p:nvSpPr>
        <p:spPr>
          <a:xfrm>
            <a:off x="8365492" y="3291329"/>
            <a:ext cx="3137647" cy="1667436"/>
          </a:xfrm>
          <a:prstGeom prst="borderCallout1">
            <a:avLst>
              <a:gd name="adj1" fmla="val 19825"/>
              <a:gd name="adj2" fmla="val 1381"/>
              <a:gd name="adj3" fmla="val -12231"/>
              <a:gd name="adj4" fmla="val -309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обеспечивает режим совместимости разметок XAML</a:t>
            </a:r>
          </a:p>
        </p:txBody>
      </p:sp>
      <p:sp>
        <p:nvSpPr>
          <p:cNvPr id="7" name="Выноска: линия 6">
            <a:extLst>
              <a:ext uri="{FF2B5EF4-FFF2-40B4-BE49-F238E27FC236}">
                <a16:creationId xmlns:a16="http://schemas.microsoft.com/office/drawing/2014/main" id="{1383388A-6565-4661-98B0-760887B740CB}"/>
              </a:ext>
            </a:extLst>
          </p:cNvPr>
          <p:cNvSpPr/>
          <p:nvPr/>
        </p:nvSpPr>
        <p:spPr>
          <a:xfrm>
            <a:off x="5088180" y="4489287"/>
            <a:ext cx="2370454" cy="1043430"/>
          </a:xfrm>
          <a:prstGeom prst="borderCallout1">
            <a:avLst>
              <a:gd name="adj1" fmla="val 25497"/>
              <a:gd name="adj2" fmla="val 1500"/>
              <a:gd name="adj3" fmla="val -113298"/>
              <a:gd name="adj4" fmla="val -277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пространство имен текущего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26167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52637-4FC7-4AF9-802D-D0476C80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Элементы и их атрибуты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EE10C-5F2C-43F0-A70B-9618D495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563625"/>
            <a:ext cx="8661354" cy="4477738"/>
          </a:xfrm>
        </p:spPr>
        <p:txBody>
          <a:bodyPr/>
          <a:lstStyle/>
          <a:p>
            <a:r>
              <a:rPr lang="ru-RU" dirty="0"/>
              <a:t>XAML предлагает очень простую и ясную схему определения различных элементов и их свойств. Каждый элемент, как и любой элемент XML, должен иметь открытый и закрытый тег, как в случае с элементом </a:t>
            </a:r>
            <a:r>
              <a:rPr lang="ru-RU" dirty="0" err="1"/>
              <a:t>Window</a:t>
            </a:r>
            <a:r>
              <a:rPr lang="ru-RU" dirty="0"/>
              <a:t>:</a:t>
            </a:r>
          </a:p>
          <a:p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Либо элемент может иметь сокращенную форму с закрывающим слешем в конце, наподобие:</a:t>
            </a:r>
          </a:p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EFAB8C5-0EFE-4472-82FB-F33699058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44" t="31505" r="72218" b="66185"/>
          <a:stretch/>
        </p:blipFill>
        <p:spPr>
          <a:xfrm>
            <a:off x="1311081" y="2557632"/>
            <a:ext cx="5109327" cy="61815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D2037E7-6969-4EF5-A423-3BD5FAA9E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88" t="38625" r="74561" b="57664"/>
          <a:stretch/>
        </p:blipFill>
        <p:spPr>
          <a:xfrm>
            <a:off x="1429953" y="4930781"/>
            <a:ext cx="3978110" cy="9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7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5B805603-5140-4795-8542-BF6164B975D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6498" y="441705"/>
            <a:ext cx="8955464" cy="738664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Каждый элемент в XAML соответствует определенному классу C#. Например, элемент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Button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соответствует классу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System.Windows.Controls.Button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endParaRPr lang="ru-RU" altLang="ru-RU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А свойства этого класса соответствуют атрибутам элемента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Button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FF3F913E-D41C-41E3-A484-DD416AFB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09" y="1180371"/>
            <a:ext cx="8701941" cy="4116274"/>
          </a:xfrm>
        </p:spPr>
        <p:txBody>
          <a:bodyPr/>
          <a:lstStyle/>
          <a:p>
            <a:r>
              <a:rPr lang="ru-RU" dirty="0"/>
              <a:t>Например, добавим кнопку в создаваемую по умолчанию разметку окна: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289D9F3-598D-4CE3-9FF1-9D445E7F3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94" t="25154" r="43016" b="47354"/>
          <a:stretch/>
        </p:blipFill>
        <p:spPr>
          <a:xfrm>
            <a:off x="386498" y="1619863"/>
            <a:ext cx="8701941" cy="3618273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E363522B-F06A-4343-AECA-D28569531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98" y="5346985"/>
            <a:ext cx="9030879" cy="1243417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Сначала идет элемент самого высшего уровня -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Window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затем идет вложенный элемент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- контейнер для других элементов, и в нем уже определен элемент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Button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представляющий кнопку.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Для кнопки мы можем определить свойства в виде атрибутов. Здесь определены атрибуты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(имя кнопки),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и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2218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7621F-7A22-46BD-A91D-14A61B5C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Специальные символы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386DDB-0489-4513-87E0-565487170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47" y="1470581"/>
            <a:ext cx="8764955" cy="45707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определении интерфейса в XAML мы можем столкнуться с некоторыми ограничениями. В частности, мы не можем использовать специальные символы, такие как </a:t>
            </a:r>
            <a:endParaRPr lang="en-US" dirty="0"/>
          </a:p>
          <a:p>
            <a:r>
              <a:rPr lang="ru-RU" dirty="0"/>
              <a:t>знак амперсанда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ru-RU" dirty="0"/>
              <a:t>, </a:t>
            </a:r>
            <a:endParaRPr lang="en-US" dirty="0"/>
          </a:p>
          <a:p>
            <a:r>
              <a:rPr lang="ru-RU" dirty="0"/>
              <a:t>кавычки " </a:t>
            </a:r>
            <a:endParaRPr lang="en-US" dirty="0"/>
          </a:p>
          <a:p>
            <a:r>
              <a:rPr lang="ru-RU" dirty="0"/>
              <a:t>и угловые скобки &lt; и &gt;.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Например, мы хотим, чтобы текст кнопки был следующим: &lt;"</a:t>
            </a:r>
            <a:r>
              <a:rPr lang="ru-RU" dirty="0" err="1"/>
              <a:t>Hello</a:t>
            </a:r>
            <a:r>
              <a:rPr lang="ru-RU" dirty="0"/>
              <a:t>"&gt;. У кнопки есть свойство </a:t>
            </a:r>
            <a:r>
              <a:rPr lang="ru-RU" dirty="0" err="1"/>
              <a:t>Content</a:t>
            </a:r>
            <a:r>
              <a:rPr lang="ru-RU" dirty="0"/>
              <a:t>, которое задает содержимое кнопки.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1D4276-802D-453A-B609-CA133FBFA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9" t="28148" r="65593" b="66461"/>
          <a:stretch/>
        </p:blipFill>
        <p:spPr>
          <a:xfrm>
            <a:off x="677334" y="4288148"/>
            <a:ext cx="5365327" cy="90706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B57D6E-524E-4924-8807-74F9DC173883}"/>
              </a:ext>
            </a:extLst>
          </p:cNvPr>
          <p:cNvSpPr/>
          <p:nvPr/>
        </p:nvSpPr>
        <p:spPr>
          <a:xfrm>
            <a:off x="509047" y="5325070"/>
            <a:ext cx="9087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Но такой вариант ошибочен и даже не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скомпилирутся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. В этом случае нам надо использовать специальные коды символов: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F829FA-7C6E-49E1-8305-EB9160D7B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92" t="36151" r="74252" b="50622"/>
          <a:stretch/>
        </p:blipFill>
        <p:spPr>
          <a:xfrm>
            <a:off x="9764774" y="5098066"/>
            <a:ext cx="2196446" cy="17466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58EBF2-F4EE-4664-8DD7-8AE37D538E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10" t="52096" r="57320" b="43780"/>
          <a:stretch/>
        </p:blipFill>
        <p:spPr>
          <a:xfrm>
            <a:off x="1084081" y="6101255"/>
            <a:ext cx="6195147" cy="55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8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323A297-9E51-4B9C-971D-C49910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92" y="411481"/>
            <a:ext cx="8697930" cy="249631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Еще одна проблема, с которой мы можем столкнуться в XAML - добавление пробелов. Возьмем, к примеру, следующее определение кнопки: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E3B499-7BD0-4BC4-A2FB-7B2C580C4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5" t="28148" r="71425" b="62400"/>
          <a:stretch/>
        </p:blipFill>
        <p:spPr>
          <a:xfrm>
            <a:off x="822960" y="1077132"/>
            <a:ext cx="3703320" cy="1640777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3AC8B557-984E-4BB9-989A-617D7C781C35}"/>
              </a:ext>
            </a:extLst>
          </p:cNvPr>
          <p:cNvSpPr txBox="1">
            <a:spLocks/>
          </p:cNvSpPr>
          <p:nvPr/>
        </p:nvSpPr>
        <p:spPr>
          <a:xfrm>
            <a:off x="393192" y="3284557"/>
            <a:ext cx="8923482" cy="249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Здесь свойство </a:t>
            </a:r>
            <a:r>
              <a:rPr lang="ru-RU" dirty="0" err="1"/>
              <a:t>Content</a:t>
            </a:r>
            <a:r>
              <a:rPr lang="ru-RU" dirty="0"/>
              <a:t> задается неявно в виде содержимого между тегами &lt;</a:t>
            </a:r>
            <a:r>
              <a:rPr lang="ru-RU" dirty="0" err="1"/>
              <a:t>Button</a:t>
            </a:r>
            <a:r>
              <a:rPr lang="ru-RU" dirty="0"/>
              <a:t>&gt;....&lt;/</a:t>
            </a:r>
            <a:r>
              <a:rPr lang="ru-RU" dirty="0" err="1"/>
              <a:t>Button</a:t>
            </a:r>
            <a:r>
              <a:rPr lang="ru-RU" dirty="0"/>
              <a:t>&gt;.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Но несмотря на то, что у нас несколько пробелов между словами "</a:t>
            </a:r>
            <a:r>
              <a:rPr lang="ru-RU" dirty="0" err="1"/>
              <a:t>Hello</a:t>
            </a:r>
            <a:r>
              <a:rPr lang="ru-RU" dirty="0"/>
              <a:t>" и "</a:t>
            </a:r>
            <a:r>
              <a:rPr lang="ru-RU" dirty="0" err="1"/>
              <a:t>World</a:t>
            </a:r>
            <a:r>
              <a:rPr lang="ru-RU" dirty="0"/>
              <a:t>", XAML по умолчанию будет убирать все эти пробелы.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Чтобы сохранить пробелы, нам надо использовать атрибут </a:t>
            </a:r>
            <a:r>
              <a:rPr lang="ru-RU" dirty="0" err="1"/>
              <a:t>xml:space</a:t>
            </a:r>
            <a:r>
              <a:rPr lang="ru-RU" dirty="0"/>
              <a:t>="</a:t>
            </a:r>
            <a:r>
              <a:rPr lang="ru-RU" dirty="0" err="1"/>
              <a:t>preserve</a:t>
            </a:r>
            <a:r>
              <a:rPr lang="ru-RU" dirty="0"/>
              <a:t>"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FC5FAC-B087-4022-AAAE-66A7142A1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50" t="47894" r="68575" b="44400"/>
          <a:stretch/>
        </p:blipFill>
        <p:spPr>
          <a:xfrm>
            <a:off x="1005840" y="5227975"/>
            <a:ext cx="4069080" cy="12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15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C4AD3-A761-47B3-B94C-0D6CDE32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432"/>
          </a:xfrm>
        </p:spPr>
        <p:txBody>
          <a:bodyPr/>
          <a:lstStyle/>
          <a:p>
            <a:r>
              <a:rPr lang="ru-RU" dirty="0"/>
              <a:t>Перейдем к практике!!!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3386C6-FAAE-439D-949D-AAED8FB21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Реализовать задачу  нахождения суммы двух чисел.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6266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C4AD3-A761-47B3-B94C-0D6CDE32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432"/>
          </a:xfrm>
        </p:spPr>
        <p:txBody>
          <a:bodyPr/>
          <a:lstStyle/>
          <a:p>
            <a:r>
              <a:rPr lang="ru-RU" dirty="0"/>
              <a:t>Подсказки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3386C6-FAAE-439D-949D-AAED8FB21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&lt;</a:t>
            </a:r>
            <a:r>
              <a:rPr lang="en-US" dirty="0" err="1"/>
              <a:t>TextBox</a:t>
            </a:r>
            <a:r>
              <a:rPr lang="en-US" dirty="0"/>
              <a:t> x:Name="A" Margin="10,10,0,0" </a:t>
            </a:r>
            <a:r>
              <a:rPr lang="en-US" dirty="0" err="1"/>
              <a:t>HorizontalAlignment</a:t>
            </a:r>
            <a:r>
              <a:rPr lang="en-US" dirty="0"/>
              <a:t>="Left" Width="100" Height="25" </a:t>
            </a:r>
            <a:r>
              <a:rPr lang="en-US" dirty="0" err="1"/>
              <a:t>VerticalAlignment</a:t>
            </a:r>
            <a:r>
              <a:rPr lang="en-US" dirty="0"/>
              <a:t>="Top" /&gt;</a:t>
            </a:r>
          </a:p>
          <a:p>
            <a:endParaRPr lang="ru-RU" dirty="0"/>
          </a:p>
          <a:p>
            <a:r>
              <a:rPr lang="en-US" dirty="0"/>
              <a:t> &lt;</a:t>
            </a:r>
            <a:r>
              <a:rPr lang="en-US" dirty="0" err="1"/>
              <a:t>TextBox</a:t>
            </a:r>
            <a:r>
              <a:rPr lang="en-US" dirty="0"/>
              <a:t> x:Name="B" Margin="10,50,0,0" </a:t>
            </a:r>
            <a:r>
              <a:rPr lang="en-US" dirty="0" err="1"/>
              <a:t>HorizontalAlignment</a:t>
            </a:r>
            <a:r>
              <a:rPr lang="en-US" dirty="0"/>
              <a:t>="Left" Width="100" Height="25" </a:t>
            </a:r>
            <a:r>
              <a:rPr lang="en-US" dirty="0" err="1"/>
              <a:t>VerticalAlignment</a:t>
            </a:r>
            <a:r>
              <a:rPr lang="en-US" dirty="0"/>
              <a:t>="Top" /&gt;</a:t>
            </a:r>
          </a:p>
          <a:p>
            <a:r>
              <a:rPr lang="en-US" dirty="0"/>
              <a:t>        &lt;Button Content=" </a:t>
            </a:r>
            <a:r>
              <a:rPr lang="ru-RU" dirty="0"/>
              <a:t>СУММА" </a:t>
            </a:r>
            <a:r>
              <a:rPr lang="en-US" dirty="0"/>
              <a:t>Width="60" Height="40" </a:t>
            </a:r>
            <a:r>
              <a:rPr lang="en-US" dirty="0" err="1"/>
              <a:t>HorizontalAlignment</a:t>
            </a:r>
            <a:r>
              <a:rPr lang="en-US" dirty="0"/>
              <a:t>="Left" </a:t>
            </a:r>
            <a:r>
              <a:rPr lang="en-US" dirty="0" err="1"/>
              <a:t>VerticalAlignment</a:t>
            </a:r>
            <a:r>
              <a:rPr lang="en-US" dirty="0"/>
              <a:t>="Top" Margin="10,110,0,0" Click="</a:t>
            </a:r>
            <a:r>
              <a:rPr lang="en-US" dirty="0" err="1"/>
              <a:t>Button_Click</a:t>
            </a:r>
            <a:r>
              <a:rPr lang="en-US" dirty="0"/>
              <a:t>"/&gt;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441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9D6A984-7A5B-4D5E-ABA1-CA4C0C86B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1" y="360219"/>
            <a:ext cx="8844511" cy="5681144"/>
          </a:xfrm>
        </p:spPr>
        <p:txBody>
          <a:bodyPr>
            <a:normAutofit/>
          </a:bodyPr>
          <a:lstStyle/>
          <a:p>
            <a:r>
              <a:rPr lang="ru-RU" dirty="0"/>
              <a:t>Графическая система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 предназначена для создания пользовательских интерфейсов, 2D и 3D графики. </a:t>
            </a:r>
            <a:endParaRPr lang="en-US" dirty="0"/>
          </a:p>
          <a:p>
            <a:r>
              <a:rPr lang="ru-RU" dirty="0"/>
              <a:t>Преимущества WPF заключается в том, интерфейсы будут легко масштабироваться без потери качества и быстро работать благодаря максимальному использованию возможностей современных графических ускорителей.</a:t>
            </a:r>
            <a:endParaRPr lang="en-US" dirty="0"/>
          </a:p>
          <a:p>
            <a:r>
              <a:rPr lang="ru-RU" dirty="0"/>
              <a:t>WPF объединяет документы, формы и мультимедийное содержание в пакет, состоящий из языка разметки и процедурного языка программирования. </a:t>
            </a:r>
            <a:endParaRPr lang="en-US" dirty="0"/>
          </a:p>
          <a:p>
            <a:r>
              <a:rPr lang="ru-RU" dirty="0"/>
              <a:t>Для создания и инициализации объектов в WPF используется язык разметки XAML - </a:t>
            </a:r>
            <a:r>
              <a:rPr lang="ru-RU" dirty="0" err="1"/>
              <a:t>Extensible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(расширяемый язык разметки приложений). XAML использует основные четыре категории элементов: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 панели размещения;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 элементы управления;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 элементы, связанные с документом;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 графические фигуры.</a:t>
            </a:r>
          </a:p>
        </p:txBody>
      </p:sp>
    </p:spTree>
    <p:extLst>
      <p:ext uri="{BB962C8B-B14F-4D97-AF65-F5344CB8AC3E}">
        <p14:creationId xmlns:p14="http://schemas.microsoft.com/office/powerpoint/2010/main" val="620825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253B2-B552-4C8C-B8F9-9751CF9C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C04A5A-0FA6-48F6-B61F-F2613A561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16" t="32679" r="52409" b="53186"/>
          <a:stretch/>
        </p:blipFill>
        <p:spPr>
          <a:xfrm>
            <a:off x="677334" y="1270000"/>
            <a:ext cx="6075675" cy="13207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5E6ECC-8A6B-4A50-86EB-9C57FDD105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49" t="19333" r="27401" b="28148"/>
          <a:stretch/>
        </p:blipFill>
        <p:spPr>
          <a:xfrm>
            <a:off x="5323836" y="2852928"/>
            <a:ext cx="6126480" cy="360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68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7CEB2-D026-46C4-A081-DD4550C0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F8D5C-6AE4-49F5-A3A8-7817752E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97AAF5-348A-43C3-BCD4-93A4832CF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9" t="19333" r="27401" b="28148"/>
          <a:stretch/>
        </p:blipFill>
        <p:spPr>
          <a:xfrm>
            <a:off x="2724912" y="1325880"/>
            <a:ext cx="6126480" cy="360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2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1614" y="116632"/>
            <a:ext cx="8596668" cy="1320800"/>
          </a:xfrm>
        </p:spPr>
        <p:txBody>
          <a:bodyPr/>
          <a:lstStyle/>
          <a:p>
            <a:r>
              <a:rPr lang="ru-RU" dirty="0"/>
              <a:t>Обработка графики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77" y="859537"/>
            <a:ext cx="9766112" cy="588183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Графика в </a:t>
            </a:r>
            <a:r>
              <a:rPr lang="en-US" dirty="0"/>
              <a:t>Windows Forms</a:t>
            </a:r>
          </a:p>
          <a:p>
            <a:pPr lvl="1"/>
            <a:r>
              <a:rPr lang="ru-RU" dirty="0"/>
              <a:t>Рисование силами ОС (использование </a:t>
            </a:r>
            <a:r>
              <a:rPr lang="ru-RU" dirty="0" err="1"/>
              <a:t>Windows</a:t>
            </a:r>
            <a:r>
              <a:rPr lang="ru-RU" dirty="0"/>
              <a:t> API)</a:t>
            </a:r>
          </a:p>
          <a:p>
            <a:pPr lvl="1"/>
            <a:r>
              <a:rPr lang="ru-RU" dirty="0"/>
              <a:t>User32 – внешний вид окон, элементов управления (кнопок, текстовые поля и т.д.)</a:t>
            </a:r>
          </a:p>
          <a:p>
            <a:pPr lvl="1"/>
            <a:r>
              <a:rPr lang="ru-RU" dirty="0"/>
              <a:t>GDI / GDI+ - рисование фигур, текста, изображений.</a:t>
            </a:r>
          </a:p>
          <a:p>
            <a:pPr lvl="1"/>
            <a:r>
              <a:rPr lang="ru-RU" dirty="0"/>
              <a:t>Обработка графики Центральным процессором (CPU)</a:t>
            </a:r>
          </a:p>
          <a:p>
            <a:endParaRPr lang="en-US" dirty="0"/>
          </a:p>
          <a:p>
            <a:r>
              <a:rPr lang="ru-RU" dirty="0"/>
              <a:t>Графика в </a:t>
            </a:r>
            <a:r>
              <a:rPr lang="en-US" dirty="0"/>
              <a:t>WPF</a:t>
            </a:r>
          </a:p>
          <a:p>
            <a:pPr lvl="1"/>
            <a:r>
              <a:rPr lang="ru-RU" dirty="0"/>
              <a:t>Использование </a:t>
            </a:r>
            <a:r>
              <a:rPr lang="ru-RU" dirty="0" err="1"/>
              <a:t>DirectX</a:t>
            </a:r>
            <a:r>
              <a:rPr lang="ru-RU" dirty="0"/>
              <a:t>. Отображением элементов занимается </a:t>
            </a:r>
            <a:r>
              <a:rPr lang="ru-RU" dirty="0" err="1"/>
              <a:t>DirectX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Ускорение за счет аппаратных средств графической подсистемы (GPU).</a:t>
            </a:r>
          </a:p>
          <a:p>
            <a:pPr lvl="1"/>
            <a:r>
              <a:rPr lang="ru-RU" dirty="0"/>
              <a:t>Совсем не используется системный модуль GDI / GDI+.</a:t>
            </a:r>
          </a:p>
          <a:p>
            <a:pPr lvl="1"/>
            <a:r>
              <a:rPr lang="ru-RU" dirty="0"/>
              <a:t>User32 – по прежнему используется, но в минимальных количествах. Обработка и маршрутизация ввода, определение участка экрана, принадлежащего приложению.</a:t>
            </a:r>
          </a:p>
          <a:p>
            <a:endParaRPr lang="ru-RU" dirty="0"/>
          </a:p>
          <a:p>
            <a:r>
              <a:rPr lang="ru-RU" dirty="0"/>
              <a:t>Следствия использования </a:t>
            </a:r>
            <a:r>
              <a:rPr lang="ru-RU" dirty="0" err="1"/>
              <a:t>DirectX</a:t>
            </a:r>
            <a:r>
              <a:rPr lang="ru-RU" dirty="0"/>
              <a:t> в </a:t>
            </a:r>
            <a:r>
              <a:rPr lang="en-US" dirty="0"/>
              <a:t>WPF</a:t>
            </a:r>
            <a:endParaRPr lang="ru-RU" dirty="0"/>
          </a:p>
          <a:p>
            <a:pPr lvl="1"/>
            <a:r>
              <a:rPr lang="ru-RU" dirty="0"/>
              <a:t>Более богатые графические возможности</a:t>
            </a:r>
          </a:p>
          <a:p>
            <a:pPr lvl="1"/>
            <a:r>
              <a:rPr lang="ru-RU" dirty="0"/>
              <a:t>Поддержка 3D графики</a:t>
            </a:r>
          </a:p>
          <a:p>
            <a:pPr lvl="1"/>
            <a:r>
              <a:rPr lang="ru-RU" dirty="0"/>
              <a:t>Поддержка произвольной анимации и мультимедиа</a:t>
            </a:r>
          </a:p>
          <a:p>
            <a:pPr lvl="1"/>
            <a:r>
              <a:rPr lang="ru-RU" dirty="0"/>
              <a:t>При проектирование интерфейса WPF обычно используется векторная графика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22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Единицы измерения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0327" y="1302327"/>
            <a:ext cx="8733675" cy="50527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 </a:t>
            </a:r>
            <a:r>
              <a:rPr lang="en-US" dirty="0"/>
              <a:t>Windows Forms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пиксель</a:t>
            </a:r>
          </a:p>
          <a:p>
            <a:pPr>
              <a:lnSpc>
                <a:spcPct val="120000"/>
              </a:lnSpc>
            </a:pPr>
            <a:r>
              <a:rPr lang="ru-RU" dirty="0"/>
              <a:t>В </a:t>
            </a:r>
            <a:r>
              <a:rPr lang="en-US" dirty="0"/>
              <a:t>WPF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независимая от разрешения единица измерения (равная 1/96 дюйма)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Элементы выгладят одинаково на экранах с разным разрешением</a:t>
            </a:r>
            <a:r>
              <a:rPr lang="en-US" dirty="0"/>
              <a:t>. </a:t>
            </a:r>
            <a:r>
              <a:rPr lang="ru-RU" dirty="0"/>
              <a:t>На экранах с более высоким </a:t>
            </a:r>
            <a:r>
              <a:rPr lang="en-US" dirty="0"/>
              <a:t>DPI</a:t>
            </a:r>
            <a:r>
              <a:rPr lang="ru-RU" dirty="0"/>
              <a:t> (точек на дюйм экрана)</a:t>
            </a:r>
            <a:r>
              <a:rPr lang="en-US" dirty="0"/>
              <a:t> </a:t>
            </a:r>
            <a:r>
              <a:rPr lang="ru-RU" dirty="0"/>
              <a:t>интерфейс более четко прорисовывается, а не уменьшается в размерах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Используется системная установка </a:t>
            </a:r>
            <a:r>
              <a:rPr lang="en-US" dirty="0"/>
              <a:t>DPI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Размер элемента пересчитывается на текущее значение </a:t>
            </a:r>
            <a:r>
              <a:rPr lang="en-US" dirty="0"/>
              <a:t>DPI </a:t>
            </a:r>
            <a:r>
              <a:rPr lang="ru-RU" dirty="0"/>
              <a:t>в системе.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При дробном значении пикселя используется сглаживание. </a:t>
            </a:r>
          </a:p>
        </p:txBody>
      </p:sp>
    </p:spTree>
    <p:extLst>
      <p:ext uri="{BB962C8B-B14F-4D97-AF65-F5344CB8AC3E}">
        <p14:creationId xmlns:p14="http://schemas.microsoft.com/office/powerpoint/2010/main" val="234631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hape 1802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Возможность </a:t>
            </a:r>
            <a:r>
              <a:rPr lang="en-US" dirty="0"/>
              <a:t>WPF</a:t>
            </a:r>
          </a:p>
        </p:txBody>
      </p:sp>
      <p:sp>
        <p:nvSpPr>
          <p:cNvPr id="180227" name="Shape 180226"/>
          <p:cNvSpPr>
            <a:spLocks noGrp="1" noChangeArrowheads="1"/>
          </p:cNvSpPr>
          <p:nvPr>
            <p:ph idx="1"/>
          </p:nvPr>
        </p:nvSpPr>
        <p:spPr>
          <a:xfrm>
            <a:off x="457200" y="1163783"/>
            <a:ext cx="8816802" cy="4877580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Пример:</a:t>
            </a:r>
          </a:p>
          <a:p>
            <a:endParaRPr lang="ru-RU" sz="2400" dirty="0"/>
          </a:p>
          <a:p>
            <a:r>
              <a:rPr lang="ru-RU" sz="2400" dirty="0"/>
              <a:t>В </a:t>
            </a:r>
            <a:r>
              <a:rPr lang="en-US" sz="2400" dirty="0"/>
              <a:t>Windows Forms </a:t>
            </a:r>
            <a:r>
              <a:rPr lang="ru-RU" sz="2400" dirty="0"/>
              <a:t>разные кнопки</a:t>
            </a:r>
          </a:p>
          <a:p>
            <a:pPr lvl="1"/>
            <a:r>
              <a:rPr lang="ru-RU" sz="1800" dirty="0"/>
              <a:t>Кнопка с текстом – просто</a:t>
            </a:r>
          </a:p>
          <a:p>
            <a:pPr lvl="1"/>
            <a:r>
              <a:rPr lang="ru-RU" sz="1800" dirty="0"/>
              <a:t>Кнопка с текстом и рисунком – сложнее</a:t>
            </a:r>
          </a:p>
          <a:p>
            <a:pPr lvl="1"/>
            <a:r>
              <a:rPr lang="ru-RU" sz="1800" dirty="0"/>
              <a:t>Кнопка с видео – неподъемно...</a:t>
            </a:r>
          </a:p>
          <a:p>
            <a:pPr lvl="1"/>
            <a:endParaRPr lang="ru-RU" sz="1800" dirty="0"/>
          </a:p>
          <a:p>
            <a:r>
              <a:rPr lang="ru-RU" sz="2400" dirty="0"/>
              <a:t>В </a:t>
            </a:r>
            <a:r>
              <a:rPr lang="en-US" sz="2400" dirty="0"/>
              <a:t>WPF </a:t>
            </a:r>
            <a:r>
              <a:rPr lang="ru-RU" sz="2400" dirty="0"/>
              <a:t>и </a:t>
            </a:r>
            <a:r>
              <a:rPr lang="en-US" sz="2400" dirty="0"/>
              <a:t>XAML </a:t>
            </a:r>
            <a:r>
              <a:rPr lang="ru-RU" sz="2400" dirty="0"/>
              <a:t>все 3 кнопки делаются одинаково просто. Это возможно благодаря возможности вкладывать одни элементы управления в другие</a:t>
            </a:r>
          </a:p>
          <a:p>
            <a:pPr lvl="1"/>
            <a:r>
              <a:rPr lang="ru-RU" sz="1800" dirty="0"/>
              <a:t>Это применимо не только к кнопкам, но и почти ко всем другим элементам управления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0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6E584-BE23-40DC-92DC-59F9EFC1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Начало работы с </a:t>
            </a:r>
            <a:r>
              <a:rPr lang="en-US" b="1" dirty="0"/>
              <a:t>WPF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75B8AA-DF4E-4FF5-895F-43A5CF4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8B5797-ED77-4983-BA25-EEA31D309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77" t="33333" r="31704" b="14141"/>
          <a:stretch/>
        </p:blipFill>
        <p:spPr>
          <a:xfrm>
            <a:off x="471052" y="1532554"/>
            <a:ext cx="8802949" cy="50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4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3D69C-6AA6-4F51-849B-7F03A528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28796"/>
            <a:ext cx="8596668" cy="1320800"/>
          </a:xfrm>
        </p:spPr>
        <p:txBody>
          <a:bodyPr/>
          <a:lstStyle/>
          <a:p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создаст нам новый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32FCE-8F71-4E1E-A71A-CB694787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9417E3-1C97-4B5F-88C8-AB9D92586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91" t="17576" r="22841" b="11908"/>
          <a:stretch/>
        </p:blipFill>
        <p:spPr>
          <a:xfrm>
            <a:off x="362103" y="937687"/>
            <a:ext cx="9227127" cy="604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2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231F3-CB83-4222-94FA-EDCB739BD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XAML</a:t>
            </a:r>
            <a:br>
              <a:rPr lang="ru-RU" b="1" dirty="0"/>
            </a:br>
            <a:r>
              <a:rPr lang="ru-RU" b="1" dirty="0"/>
              <a:t>Введение в язык XAML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41A607-1979-46DB-8F04-0A0A8CB09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47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D248ED5-24D9-43C1-9814-02769269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59" y="403413"/>
            <a:ext cx="8857143" cy="5637950"/>
          </a:xfrm>
        </p:spPr>
        <p:txBody>
          <a:bodyPr>
            <a:normAutofit/>
          </a:bodyPr>
          <a:lstStyle/>
          <a:p>
            <a:r>
              <a:rPr lang="ru-RU" b="1" i="1" dirty="0"/>
              <a:t>XAML (</a:t>
            </a:r>
            <a:r>
              <a:rPr lang="ru-RU" b="1" i="1" dirty="0" err="1"/>
              <a:t>Extensible</a:t>
            </a:r>
            <a:r>
              <a:rPr lang="ru-RU" b="1" i="1" dirty="0"/>
              <a:t> </a:t>
            </a:r>
            <a:r>
              <a:rPr lang="ru-RU" b="1" i="1" dirty="0" err="1"/>
              <a:t>Application</a:t>
            </a:r>
            <a:r>
              <a:rPr lang="ru-RU" b="1" i="1" dirty="0"/>
              <a:t> </a:t>
            </a:r>
            <a:r>
              <a:rPr lang="ru-RU" b="1" i="1" dirty="0" err="1"/>
              <a:t>Markup</a:t>
            </a:r>
            <a:r>
              <a:rPr lang="ru-RU" b="1" i="1" dirty="0"/>
              <a:t> </a:t>
            </a:r>
            <a:r>
              <a:rPr lang="ru-RU" b="1" i="1" dirty="0" err="1"/>
              <a:t>Language</a:t>
            </a:r>
            <a:r>
              <a:rPr lang="ru-RU" b="1" i="1" dirty="0"/>
              <a:t> — расширяемый язык разметки приложений)</a:t>
            </a:r>
            <a:r>
              <a:rPr lang="ru-RU" dirty="0"/>
              <a:t> представляет собой язык разметки, используемый для создания экземпляров объектов .NET. </a:t>
            </a:r>
          </a:p>
          <a:p>
            <a:r>
              <a:rPr lang="ru-RU" dirty="0"/>
              <a:t>Хотя язык XAML — это технология, которая может быть применима ко многим различным предметным областям, его главное назначение — конструирование пользовательских интерфейсов WPF. </a:t>
            </a:r>
          </a:p>
          <a:p>
            <a:r>
              <a:rPr lang="ru-RU" dirty="0"/>
              <a:t>Другими словами, документы XAML определяют расположение панелей, кнопок и прочих элементов управления, составляющих окна в приложении WPF.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72045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</TotalTime>
  <Words>1245</Words>
  <Application>Microsoft Office PowerPoint</Application>
  <PresentationFormat>Широкоэкранный</PresentationFormat>
  <Paragraphs>107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Courier New</vt:lpstr>
      <vt:lpstr>Trebuchet MS</vt:lpstr>
      <vt:lpstr>Verdana</vt:lpstr>
      <vt:lpstr>Verdana</vt:lpstr>
      <vt:lpstr>Wingdings 3</vt:lpstr>
      <vt:lpstr>Аспект</vt:lpstr>
      <vt:lpstr>Разработка приложений на платформе .NET</vt:lpstr>
      <vt:lpstr>Презентация PowerPoint</vt:lpstr>
      <vt:lpstr>Обработка графики</vt:lpstr>
      <vt:lpstr>Единицы измерения</vt:lpstr>
      <vt:lpstr>Возможность WPF</vt:lpstr>
      <vt:lpstr>Начало работы с WPF</vt:lpstr>
      <vt:lpstr>Visual Studio создаст нам новый проект</vt:lpstr>
      <vt:lpstr>XAML Введение в язык XAML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и пространства имен XAML </vt:lpstr>
      <vt:lpstr>Элементы и их атрибуты </vt:lpstr>
      <vt:lpstr>Презентация PowerPoint</vt:lpstr>
      <vt:lpstr>Специальные символы </vt:lpstr>
      <vt:lpstr>Презентация PowerPoint</vt:lpstr>
      <vt:lpstr>Перейдем к практике!!!</vt:lpstr>
      <vt:lpstr>Подсказки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Дмитриева Яна Леонидовна</dc:creator>
  <cp:lastModifiedBy>Дмитриева Яна Леонидовна</cp:lastModifiedBy>
  <cp:revision>17</cp:revision>
  <dcterms:created xsi:type="dcterms:W3CDTF">2020-01-09T08:50:44Z</dcterms:created>
  <dcterms:modified xsi:type="dcterms:W3CDTF">2020-11-18T12:03:59Z</dcterms:modified>
</cp:coreProperties>
</file>