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3" r:id="rId14"/>
    <p:sldId id="274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85" r:id="rId23"/>
    <p:sldId id="289" r:id="rId24"/>
    <p:sldId id="286" r:id="rId25"/>
    <p:sldId id="281" r:id="rId26"/>
    <p:sldId id="279" r:id="rId27"/>
    <p:sldId id="280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8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19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16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0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75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37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1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9F9F-4673-44AB-ABC0-ACB01A4907B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64C4CE-187E-4215-8CB5-D15CEAFE5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86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B3A20-3147-4BB7-9E72-85933CD8B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Привязка</a:t>
            </a:r>
            <a:br>
              <a:rPr lang="ru-RU" b="1" dirty="0"/>
            </a:br>
            <a:r>
              <a:rPr lang="ru-RU" b="1" dirty="0"/>
              <a:t>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CED2B6-D2C1-4383-908F-2CD551643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0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D83C3-3F7B-41DE-A2D1-436F43C8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24"/>
            <a:ext cx="8596668" cy="1320800"/>
          </a:xfrm>
        </p:spPr>
        <p:txBody>
          <a:bodyPr/>
          <a:lstStyle/>
          <a:p>
            <a:r>
              <a:rPr lang="ru-RU" dirty="0"/>
              <a:t>Режимы привязки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861EE-77A2-4035-88B1-BFE095EA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9274002" cy="5264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Mode</a:t>
            </a:r>
            <a:r>
              <a:rPr lang="ru-RU" dirty="0"/>
              <a:t> объекта </a:t>
            </a:r>
            <a:r>
              <a:rPr lang="ru-RU" dirty="0" err="1"/>
              <a:t>Binding</a:t>
            </a:r>
            <a:r>
              <a:rPr lang="ru-RU" dirty="0"/>
              <a:t>, которое представляет режим привязки, может принимать следующие значения:</a:t>
            </a:r>
          </a:p>
          <a:p>
            <a:r>
              <a:rPr lang="ru-RU" dirty="0" err="1"/>
              <a:t>OneWay</a:t>
            </a:r>
            <a:r>
              <a:rPr lang="ru-RU" dirty="0"/>
              <a:t>: свойство объекта-приемника изменяется после модификации свойства объекта-источника.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OneTime</a:t>
            </a:r>
            <a:r>
              <a:rPr lang="ru-RU" dirty="0"/>
              <a:t>: свойство объекта-приемника устанавливается по свойству объекта-источника только один раз. В дальнейшем изменения в источнике никак не влияют на объект-приемник.</a:t>
            </a:r>
          </a:p>
          <a:p>
            <a:endParaRPr lang="ru-RU" dirty="0" err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8AD455-2575-4514-9863-D745B8E1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0" y="2249519"/>
            <a:ext cx="5973296" cy="12664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868E7C-A8C6-499B-8D2C-D66443AC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91" y="4573004"/>
            <a:ext cx="5942033" cy="12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D83C3-3F7B-41DE-A2D1-436F43C8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24"/>
            <a:ext cx="8596668" cy="1320800"/>
          </a:xfrm>
        </p:spPr>
        <p:txBody>
          <a:bodyPr/>
          <a:lstStyle/>
          <a:p>
            <a:r>
              <a:rPr lang="ru-RU" dirty="0"/>
              <a:t>Режимы привязки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861EE-77A2-4035-88B1-BFE095EA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9274002" cy="5264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Mode</a:t>
            </a:r>
            <a:r>
              <a:rPr lang="ru-RU" dirty="0"/>
              <a:t> объекта </a:t>
            </a:r>
            <a:r>
              <a:rPr lang="ru-RU" dirty="0" err="1"/>
              <a:t>Binding</a:t>
            </a:r>
            <a:r>
              <a:rPr lang="ru-RU" dirty="0"/>
              <a:t>, которое представляет режим привязки, может принимать следующие значения:</a:t>
            </a:r>
          </a:p>
          <a:p>
            <a:r>
              <a:rPr lang="ru-RU" dirty="0" err="1"/>
              <a:t>TwoWay</a:t>
            </a:r>
            <a:r>
              <a:rPr lang="ru-RU" dirty="0"/>
              <a:t>: оба объекта - </a:t>
            </a:r>
            <a:r>
              <a:rPr lang="ru-RU" dirty="0" err="1"/>
              <a:t>применки</a:t>
            </a:r>
            <a:r>
              <a:rPr lang="ru-RU" dirty="0"/>
              <a:t> и источник могут изменять привязанные свойства друг друга.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OneWayToSource</a:t>
            </a:r>
            <a:r>
              <a:rPr lang="ru-RU" dirty="0"/>
              <a:t>: объект-приемник, в котором объявлена привязка, меняет объект-источник.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Default</a:t>
            </a:r>
            <a:r>
              <a:rPr lang="ru-RU" dirty="0"/>
              <a:t>: по умолчанию (если меняется свойство </a:t>
            </a:r>
            <a:r>
              <a:rPr lang="ru-RU" dirty="0" err="1"/>
              <a:t>TextBox.Text</a:t>
            </a:r>
            <a:r>
              <a:rPr lang="ru-RU" dirty="0"/>
              <a:t>, то имеет значение </a:t>
            </a:r>
            <a:r>
              <a:rPr lang="ru-RU" dirty="0" err="1"/>
              <a:t>TwoWay</a:t>
            </a:r>
            <a:r>
              <a:rPr lang="ru-RU" dirty="0"/>
              <a:t>, в остальных случаях </a:t>
            </a:r>
            <a:r>
              <a:rPr lang="ru-RU" dirty="0" err="1"/>
              <a:t>OneWay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DDFCB-30C6-4DF7-94F5-CA347E8E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1" y="2098040"/>
            <a:ext cx="5942033" cy="1259863"/>
          </a:xfrm>
          <a:prstGeom prst="rect">
            <a:avLst/>
          </a:prstGeom>
        </p:spPr>
      </p:pic>
      <p:grpSp>
        <p:nvGrpSpPr>
          <p:cNvPr id="6" name="Group 9482">
            <a:extLst>
              <a:ext uri="{FF2B5EF4-FFF2-40B4-BE49-F238E27FC236}">
                <a16:creationId xmlns:a16="http://schemas.microsoft.com/office/drawing/2014/main" id="{4CDAA103-CDFF-4B86-99BF-913A1D2BCC82}"/>
              </a:ext>
            </a:extLst>
          </p:cNvPr>
          <p:cNvGrpSpPr/>
          <p:nvPr/>
        </p:nvGrpSpPr>
        <p:grpSpPr>
          <a:xfrm>
            <a:off x="2411751" y="4070774"/>
            <a:ext cx="4513535" cy="1257718"/>
            <a:chOff x="0" y="0"/>
            <a:chExt cx="4514046" cy="1257949"/>
          </a:xfrm>
        </p:grpSpPr>
        <p:sp>
          <p:nvSpPr>
            <p:cNvPr id="7" name="Shape 10381">
              <a:extLst>
                <a:ext uri="{FF2B5EF4-FFF2-40B4-BE49-F238E27FC236}">
                  <a16:creationId xmlns:a16="http://schemas.microsoft.com/office/drawing/2014/main" id="{044AA2AC-B1BA-4684-9507-FB0B9AFFA65E}"/>
                </a:ext>
              </a:extLst>
            </p:cNvPr>
            <p:cNvSpPr/>
            <p:nvPr/>
          </p:nvSpPr>
          <p:spPr>
            <a:xfrm>
              <a:off x="0" y="243545"/>
              <a:ext cx="1436793" cy="893827"/>
            </a:xfrm>
            <a:custGeom>
              <a:avLst/>
              <a:gdLst/>
              <a:ahLst/>
              <a:cxnLst/>
              <a:rect l="0" t="0" r="0" b="0"/>
              <a:pathLst>
                <a:path w="1436793" h="893827">
                  <a:moveTo>
                    <a:pt x="0" y="0"/>
                  </a:moveTo>
                  <a:lnTo>
                    <a:pt x="1436793" y="0"/>
                  </a:lnTo>
                  <a:lnTo>
                    <a:pt x="1436793" y="893827"/>
                  </a:lnTo>
                  <a:lnTo>
                    <a:pt x="0" y="89382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8D6E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659">
              <a:extLst>
                <a:ext uri="{FF2B5EF4-FFF2-40B4-BE49-F238E27FC236}">
                  <a16:creationId xmlns:a16="http://schemas.microsoft.com/office/drawing/2014/main" id="{87DD0231-1BBC-4B20-AFCA-456AD15D7096}"/>
                </a:ext>
              </a:extLst>
            </p:cNvPr>
            <p:cNvSpPr/>
            <p:nvPr/>
          </p:nvSpPr>
          <p:spPr>
            <a:xfrm>
              <a:off x="0" y="243545"/>
              <a:ext cx="1436793" cy="893827"/>
            </a:xfrm>
            <a:custGeom>
              <a:avLst/>
              <a:gdLst/>
              <a:ahLst/>
              <a:cxnLst/>
              <a:rect l="0" t="0" r="0" b="0"/>
              <a:pathLst>
                <a:path w="1436793" h="893827">
                  <a:moveTo>
                    <a:pt x="0" y="893827"/>
                  </a:moveTo>
                  <a:lnTo>
                    <a:pt x="1436793" y="893827"/>
                  </a:lnTo>
                  <a:lnTo>
                    <a:pt x="1436793" y="0"/>
                  </a:lnTo>
                  <a:lnTo>
                    <a:pt x="0" y="0"/>
                  </a:lnTo>
                  <a:close/>
                </a:path>
              </a:pathLst>
            </a:custGeom>
            <a:ln w="908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Shape 10382">
              <a:extLst>
                <a:ext uri="{FF2B5EF4-FFF2-40B4-BE49-F238E27FC236}">
                  <a16:creationId xmlns:a16="http://schemas.microsoft.com/office/drawing/2014/main" id="{4AAE1932-A046-4F43-B563-EF9D4103F31C}"/>
                </a:ext>
              </a:extLst>
            </p:cNvPr>
            <p:cNvSpPr/>
            <p:nvPr/>
          </p:nvSpPr>
          <p:spPr>
            <a:xfrm>
              <a:off x="179590" y="422312"/>
              <a:ext cx="1077551" cy="357526"/>
            </a:xfrm>
            <a:custGeom>
              <a:avLst/>
              <a:gdLst/>
              <a:ahLst/>
              <a:cxnLst/>
              <a:rect l="0" t="0" r="0" b="0"/>
              <a:pathLst>
                <a:path w="1077551" h="357526">
                  <a:moveTo>
                    <a:pt x="0" y="0"/>
                  </a:moveTo>
                  <a:lnTo>
                    <a:pt x="1077551" y="0"/>
                  </a:lnTo>
                  <a:lnTo>
                    <a:pt x="1077551" y="357526"/>
                  </a:lnTo>
                  <a:lnTo>
                    <a:pt x="0" y="35752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" name="Shape 661">
              <a:extLst>
                <a:ext uri="{FF2B5EF4-FFF2-40B4-BE49-F238E27FC236}">
                  <a16:creationId xmlns:a16="http://schemas.microsoft.com/office/drawing/2014/main" id="{5DFBE6F5-15E5-4273-A291-06A4266E4186}"/>
                </a:ext>
              </a:extLst>
            </p:cNvPr>
            <p:cNvSpPr/>
            <p:nvPr/>
          </p:nvSpPr>
          <p:spPr>
            <a:xfrm>
              <a:off x="179590" y="422312"/>
              <a:ext cx="1077551" cy="357526"/>
            </a:xfrm>
            <a:custGeom>
              <a:avLst/>
              <a:gdLst/>
              <a:ahLst/>
              <a:cxnLst/>
              <a:rect l="0" t="0" r="0" b="0"/>
              <a:pathLst>
                <a:path w="1077551" h="357526">
                  <a:moveTo>
                    <a:pt x="0" y="357526"/>
                  </a:moveTo>
                  <a:lnTo>
                    <a:pt x="1077551" y="357526"/>
                  </a:lnTo>
                  <a:lnTo>
                    <a:pt x="1077551" y="0"/>
                  </a:lnTo>
                  <a:lnTo>
                    <a:pt x="0" y="0"/>
                  </a:lnTo>
                  <a:close/>
                </a:path>
              </a:pathLst>
            </a:custGeom>
            <a:ln w="908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1" name="Rectangle 662">
              <a:extLst>
                <a:ext uri="{FF2B5EF4-FFF2-40B4-BE49-F238E27FC236}">
                  <a16:creationId xmlns:a16="http://schemas.microsoft.com/office/drawing/2014/main" id="{A70E7EEC-F48B-4458-96DD-F2EDA5082649}"/>
                </a:ext>
              </a:extLst>
            </p:cNvPr>
            <p:cNvSpPr/>
            <p:nvPr/>
          </p:nvSpPr>
          <p:spPr>
            <a:xfrm>
              <a:off x="382811" y="536290"/>
              <a:ext cx="892554" cy="189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Свойство</a:t>
              </a: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663">
              <a:extLst>
                <a:ext uri="{FF2B5EF4-FFF2-40B4-BE49-F238E27FC236}">
                  <a16:creationId xmlns:a16="http://schemas.microsoft.com/office/drawing/2014/main" id="{0D6D9F97-A2AC-4EDC-95AC-B02B67C4683F}"/>
                </a:ext>
              </a:extLst>
            </p:cNvPr>
            <p:cNvSpPr/>
            <p:nvPr/>
          </p:nvSpPr>
          <p:spPr>
            <a:xfrm>
              <a:off x="129640" y="0"/>
              <a:ext cx="1652546" cy="1892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Исходный объект</a:t>
              </a: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hape 10383">
              <a:extLst>
                <a:ext uri="{FF2B5EF4-FFF2-40B4-BE49-F238E27FC236}">
                  <a16:creationId xmlns:a16="http://schemas.microsoft.com/office/drawing/2014/main" id="{86847EED-E037-4F11-B676-E63CD28B89F7}"/>
                </a:ext>
              </a:extLst>
            </p:cNvPr>
            <p:cNvSpPr/>
            <p:nvPr/>
          </p:nvSpPr>
          <p:spPr>
            <a:xfrm>
              <a:off x="2808393" y="243545"/>
              <a:ext cx="1436793" cy="893827"/>
            </a:xfrm>
            <a:custGeom>
              <a:avLst/>
              <a:gdLst/>
              <a:ahLst/>
              <a:cxnLst/>
              <a:rect l="0" t="0" r="0" b="0"/>
              <a:pathLst>
                <a:path w="1436793" h="893827">
                  <a:moveTo>
                    <a:pt x="0" y="0"/>
                  </a:moveTo>
                  <a:lnTo>
                    <a:pt x="1436793" y="0"/>
                  </a:lnTo>
                  <a:lnTo>
                    <a:pt x="1436793" y="893827"/>
                  </a:lnTo>
                  <a:lnTo>
                    <a:pt x="0" y="893827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8D6E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4" name="Shape 665">
              <a:extLst>
                <a:ext uri="{FF2B5EF4-FFF2-40B4-BE49-F238E27FC236}">
                  <a16:creationId xmlns:a16="http://schemas.microsoft.com/office/drawing/2014/main" id="{ADF2FECD-248F-4E7D-AA3C-FDFADFF7A931}"/>
                </a:ext>
              </a:extLst>
            </p:cNvPr>
            <p:cNvSpPr/>
            <p:nvPr/>
          </p:nvSpPr>
          <p:spPr>
            <a:xfrm>
              <a:off x="2808393" y="243545"/>
              <a:ext cx="1436793" cy="893827"/>
            </a:xfrm>
            <a:custGeom>
              <a:avLst/>
              <a:gdLst/>
              <a:ahLst/>
              <a:cxnLst/>
              <a:rect l="0" t="0" r="0" b="0"/>
              <a:pathLst>
                <a:path w="1436793" h="893827">
                  <a:moveTo>
                    <a:pt x="0" y="893827"/>
                  </a:moveTo>
                  <a:lnTo>
                    <a:pt x="1436793" y="893827"/>
                  </a:lnTo>
                  <a:lnTo>
                    <a:pt x="1436793" y="0"/>
                  </a:lnTo>
                  <a:lnTo>
                    <a:pt x="0" y="0"/>
                  </a:lnTo>
                  <a:close/>
                </a:path>
              </a:pathLst>
            </a:custGeom>
            <a:ln w="908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5" name="Shape 10384">
              <a:extLst>
                <a:ext uri="{FF2B5EF4-FFF2-40B4-BE49-F238E27FC236}">
                  <a16:creationId xmlns:a16="http://schemas.microsoft.com/office/drawing/2014/main" id="{8DE16218-81C7-48A6-A093-0536BB6BBB0B}"/>
                </a:ext>
              </a:extLst>
            </p:cNvPr>
            <p:cNvSpPr/>
            <p:nvPr/>
          </p:nvSpPr>
          <p:spPr>
            <a:xfrm>
              <a:off x="2988071" y="422312"/>
              <a:ext cx="1077551" cy="357526"/>
            </a:xfrm>
            <a:custGeom>
              <a:avLst/>
              <a:gdLst/>
              <a:ahLst/>
              <a:cxnLst/>
              <a:rect l="0" t="0" r="0" b="0"/>
              <a:pathLst>
                <a:path w="1077551" h="357526">
                  <a:moveTo>
                    <a:pt x="0" y="0"/>
                  </a:moveTo>
                  <a:lnTo>
                    <a:pt x="1077551" y="0"/>
                  </a:lnTo>
                  <a:lnTo>
                    <a:pt x="1077551" y="357526"/>
                  </a:lnTo>
                  <a:lnTo>
                    <a:pt x="0" y="357526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Shape 667">
              <a:extLst>
                <a:ext uri="{FF2B5EF4-FFF2-40B4-BE49-F238E27FC236}">
                  <a16:creationId xmlns:a16="http://schemas.microsoft.com/office/drawing/2014/main" id="{70BF3DA5-4FE5-4126-B4B9-687E426BB458}"/>
                </a:ext>
              </a:extLst>
            </p:cNvPr>
            <p:cNvSpPr/>
            <p:nvPr/>
          </p:nvSpPr>
          <p:spPr>
            <a:xfrm>
              <a:off x="2988071" y="422312"/>
              <a:ext cx="1077551" cy="357526"/>
            </a:xfrm>
            <a:custGeom>
              <a:avLst/>
              <a:gdLst/>
              <a:ahLst/>
              <a:cxnLst/>
              <a:rect l="0" t="0" r="0" b="0"/>
              <a:pathLst>
                <a:path w="1077551" h="357526">
                  <a:moveTo>
                    <a:pt x="0" y="357526"/>
                  </a:moveTo>
                  <a:lnTo>
                    <a:pt x="1077551" y="357526"/>
                  </a:lnTo>
                  <a:lnTo>
                    <a:pt x="1077551" y="0"/>
                  </a:lnTo>
                  <a:lnTo>
                    <a:pt x="0" y="0"/>
                  </a:lnTo>
                  <a:close/>
                </a:path>
              </a:pathLst>
            </a:custGeom>
            <a:ln w="908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Rectangle 668">
              <a:extLst>
                <a:ext uri="{FF2B5EF4-FFF2-40B4-BE49-F238E27FC236}">
                  <a16:creationId xmlns:a16="http://schemas.microsoft.com/office/drawing/2014/main" id="{D2C49B4F-6D43-4A83-B2C1-2D7030195997}"/>
                </a:ext>
              </a:extLst>
            </p:cNvPr>
            <p:cNvSpPr/>
            <p:nvPr/>
          </p:nvSpPr>
          <p:spPr>
            <a:xfrm>
              <a:off x="3191191" y="536290"/>
              <a:ext cx="892553" cy="189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Свойство</a:t>
              </a: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669">
              <a:extLst>
                <a:ext uri="{FF2B5EF4-FFF2-40B4-BE49-F238E27FC236}">
                  <a16:creationId xmlns:a16="http://schemas.microsoft.com/office/drawing/2014/main" id="{C78871BC-D71C-4842-A13E-21C2E55779EC}"/>
                </a:ext>
              </a:extLst>
            </p:cNvPr>
            <p:cNvSpPr/>
            <p:nvPr/>
          </p:nvSpPr>
          <p:spPr>
            <a:xfrm>
              <a:off x="2984143" y="0"/>
              <a:ext cx="1529903" cy="1892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Целевой объект</a:t>
              </a: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Shape 670">
              <a:extLst>
                <a:ext uri="{FF2B5EF4-FFF2-40B4-BE49-F238E27FC236}">
                  <a16:creationId xmlns:a16="http://schemas.microsoft.com/office/drawing/2014/main" id="{22423DFF-BF62-4229-9953-35684CAA7F8D}"/>
                </a:ext>
              </a:extLst>
            </p:cNvPr>
            <p:cNvSpPr/>
            <p:nvPr/>
          </p:nvSpPr>
          <p:spPr>
            <a:xfrm>
              <a:off x="1470435" y="601075"/>
              <a:ext cx="1517636" cy="0"/>
            </a:xfrm>
            <a:custGeom>
              <a:avLst/>
              <a:gdLst/>
              <a:ahLst/>
              <a:cxnLst/>
              <a:rect l="0" t="0" r="0" b="0"/>
              <a:pathLst>
                <a:path w="1517636">
                  <a:moveTo>
                    <a:pt x="0" y="0"/>
                  </a:moveTo>
                  <a:lnTo>
                    <a:pt x="1517636" y="0"/>
                  </a:lnTo>
                </a:path>
              </a:pathLst>
            </a:custGeom>
            <a:ln w="27244" cap="rnd">
              <a:round/>
            </a:ln>
          </p:spPr>
          <p:style>
            <a:lnRef idx="1">
              <a:srgbClr val="1F47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Shape 671">
              <a:extLst>
                <a:ext uri="{FF2B5EF4-FFF2-40B4-BE49-F238E27FC236}">
                  <a16:creationId xmlns:a16="http://schemas.microsoft.com/office/drawing/2014/main" id="{A8E80888-2406-44A7-84BC-E0E60DC1B327}"/>
                </a:ext>
              </a:extLst>
            </p:cNvPr>
            <p:cNvSpPr/>
            <p:nvPr/>
          </p:nvSpPr>
          <p:spPr>
            <a:xfrm>
              <a:off x="1257178" y="523884"/>
              <a:ext cx="232644" cy="154382"/>
            </a:xfrm>
            <a:custGeom>
              <a:avLst/>
              <a:gdLst/>
              <a:ahLst/>
              <a:cxnLst/>
              <a:rect l="0" t="0" r="0" b="0"/>
              <a:pathLst>
                <a:path w="232644" h="154382">
                  <a:moveTo>
                    <a:pt x="232644" y="0"/>
                  </a:moveTo>
                  <a:lnTo>
                    <a:pt x="232644" y="154382"/>
                  </a:lnTo>
                  <a:lnTo>
                    <a:pt x="0" y="77191"/>
                  </a:lnTo>
                  <a:lnTo>
                    <a:pt x="23264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F47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1" name="Rectangle 672">
              <a:extLst>
                <a:ext uri="{FF2B5EF4-FFF2-40B4-BE49-F238E27FC236}">
                  <a16:creationId xmlns:a16="http://schemas.microsoft.com/office/drawing/2014/main" id="{D455E281-7087-4C92-AAD4-269441EFC09A}"/>
                </a:ext>
              </a:extLst>
            </p:cNvPr>
            <p:cNvSpPr/>
            <p:nvPr/>
          </p:nvSpPr>
          <p:spPr>
            <a:xfrm>
              <a:off x="1487035" y="278106"/>
              <a:ext cx="1663514" cy="2244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OneWayToSource</a:t>
              </a:r>
              <a:endParaRPr lang="ru-R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673">
              <a:extLst>
                <a:ext uri="{FF2B5EF4-FFF2-40B4-BE49-F238E27FC236}">
                  <a16:creationId xmlns:a16="http://schemas.microsoft.com/office/drawing/2014/main" id="{631CF86C-F339-4C27-B807-86E5D93F8FED}"/>
                </a:ext>
              </a:extLst>
            </p:cNvPr>
            <p:cNvSpPr/>
            <p:nvPr/>
          </p:nvSpPr>
          <p:spPr>
            <a:xfrm>
              <a:off x="4343263" y="103356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14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92B87-95A7-4CCC-A3F5-88ECDA1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A1847-413A-4CFB-9D4F-C39AE8E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E8CA1F-0B8E-4EAB-8A78-10A05D04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5" t="47200" r="28150" b="36933"/>
          <a:stretch/>
        </p:blipFill>
        <p:spPr>
          <a:xfrm>
            <a:off x="0" y="2029460"/>
            <a:ext cx="12469573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7336-26C5-4A6E-8FB1-A6E41A3D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A04D2-5B5E-4C28-AAC0-C1025260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выражения привязки с параметром</a:t>
            </a:r>
            <a:r>
              <a:rPr lang="en-US" dirty="0"/>
              <a:t> Mode: </a:t>
            </a:r>
            <a:endParaRPr lang="ru-RU" dirty="0"/>
          </a:p>
          <a:p>
            <a:r>
              <a:rPr lang="en-US" dirty="0"/>
              <a:t>{Binding </a:t>
            </a:r>
            <a:r>
              <a:rPr lang="en-US" dirty="0" err="1"/>
              <a:t>ElementName</a:t>
            </a:r>
            <a:r>
              <a:rPr lang="en-US" dirty="0"/>
              <a:t>=slider1, Path=Value, Mode=</a:t>
            </a:r>
            <a:r>
              <a:rPr lang="en-US" dirty="0" err="1"/>
              <a:t>OneTime</a:t>
            </a:r>
            <a:r>
              <a:rPr lang="en-US" dirty="0"/>
              <a:t>}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50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D9526-FAFD-4EB8-B46E-BE8966559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Стили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AC1AE5-15BE-4558-938C-76164B987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1167C6-F830-4B07-A487-9635C9A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329185"/>
            <a:ext cx="8807658" cy="5712178"/>
          </a:xfrm>
        </p:spPr>
        <p:txBody>
          <a:bodyPr/>
          <a:lstStyle/>
          <a:p>
            <a:r>
              <a:rPr lang="ru-RU" dirty="0"/>
              <a:t>Стили позволяют определить набор некоторых свойств и их значений, которые потом могут применяться к элементам в </a:t>
            </a:r>
            <a:r>
              <a:rPr lang="ru-RU" dirty="0" err="1"/>
              <a:t>xaml</a:t>
            </a:r>
            <a:r>
              <a:rPr lang="ru-RU" dirty="0"/>
              <a:t>. Стили хранятся в ресурсах и отделяют значения свойств элементов от пользовательского интерфейса. </a:t>
            </a:r>
          </a:p>
          <a:p>
            <a:r>
              <a:rPr lang="ru-RU" dirty="0"/>
              <a:t>Зачем нужны стили? Стили помогают создать стилевое единообразие для определенных элементов. Допустим, у нас есть следующий код </a:t>
            </a:r>
            <a:r>
              <a:rPr lang="ru-RU" dirty="0" err="1"/>
              <a:t>xaml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6E263-BC44-45FD-AC68-FDB06A7A3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0" t="61200" r="27432" b="28181"/>
          <a:stretch/>
        </p:blipFill>
        <p:spPr>
          <a:xfrm>
            <a:off x="246888" y="2240280"/>
            <a:ext cx="11128248" cy="1188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DF8F5-5160-48F1-BCD6-DD43F798F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0" t="50000" r="63700" b="19867"/>
          <a:stretch/>
        </p:blipFill>
        <p:spPr>
          <a:xfrm>
            <a:off x="8522208" y="3703321"/>
            <a:ext cx="3438144" cy="29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8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A64A3E-6897-401B-BAD6-08AF1113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14" y="139765"/>
            <a:ext cx="8596668" cy="3880773"/>
          </a:xfrm>
        </p:spPr>
        <p:txBody>
          <a:bodyPr/>
          <a:lstStyle/>
          <a:p>
            <a:r>
              <a:rPr lang="ru-RU" dirty="0"/>
              <a:t>Частично, проблему могло бы решить использование ресурсов: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18CB81-6588-45A1-BCBE-09543F29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1" t="39334" r="42174" b="14133"/>
          <a:stretch/>
        </p:blipFill>
        <p:spPr>
          <a:xfrm>
            <a:off x="569307" y="795528"/>
            <a:ext cx="8201775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9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2B0B-E39D-4145-B007-9547F59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E47D7-C580-4389-99E5-D39F36C6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Однако в реальности код раздувается, опять же приходится писать много повторяющейся информации. И в этом плане стили предлагают более элегантное решение:</a:t>
            </a:r>
          </a:p>
        </p:txBody>
      </p:sp>
    </p:spTree>
    <p:extLst>
      <p:ext uri="{BB962C8B-B14F-4D97-AF65-F5344CB8AC3E}">
        <p14:creationId xmlns:p14="http://schemas.microsoft.com/office/powerpoint/2010/main" val="214859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E4584-63E7-4686-BEB8-8F4F4B0D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462A6-39B5-4EBA-9D7C-CC7823D1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FD2C7-E5A4-4B3B-ACD0-B605722D5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5" t="33066" r="50000" b="29734"/>
          <a:stretch/>
        </p:blipFill>
        <p:spPr>
          <a:xfrm>
            <a:off x="128016" y="237744"/>
            <a:ext cx="9244584" cy="6030956"/>
          </a:xfrm>
          <a:prstGeom prst="rect">
            <a:avLst/>
          </a:prstGeom>
        </p:spPr>
      </p:pic>
      <p:sp>
        <p:nvSpPr>
          <p:cNvPr id="6" name="Выноска: стрелка влево 5">
            <a:extLst>
              <a:ext uri="{FF2B5EF4-FFF2-40B4-BE49-F238E27FC236}">
                <a16:creationId xmlns:a16="http://schemas.microsoft.com/office/drawing/2014/main" id="{37209BA7-0DC3-4070-BEB3-C7D9D2EBA2A5}"/>
              </a:ext>
            </a:extLst>
          </p:cNvPr>
          <p:cNvSpPr/>
          <p:nvPr/>
        </p:nvSpPr>
        <p:spPr>
          <a:xfrm>
            <a:off x="7992534" y="1930400"/>
            <a:ext cx="3858768" cy="328980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Теперь мы избегаем не нужного повторения. Более того теперь мы можем управлять всеми нужными нам свойствами как единым целым - одним стилем.</a:t>
            </a:r>
          </a:p>
        </p:txBody>
      </p:sp>
    </p:spTree>
    <p:extLst>
      <p:ext uri="{BB962C8B-B14F-4D97-AF65-F5344CB8AC3E}">
        <p14:creationId xmlns:p14="http://schemas.microsoft.com/office/powerpoint/2010/main" val="65402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7BF737-ECE3-4B0D-BB45-D8876D32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301753"/>
            <a:ext cx="9063690" cy="57396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Стиль создается как ресурс с помощью объекта </a:t>
            </a:r>
            <a:r>
              <a:rPr lang="ru-RU" dirty="0" err="1"/>
              <a:t>Style</a:t>
            </a:r>
            <a:r>
              <a:rPr lang="ru-RU" dirty="0"/>
              <a:t>, который представляет класс </a:t>
            </a:r>
            <a:r>
              <a:rPr lang="ru-RU" dirty="0" err="1"/>
              <a:t>System.Windows.Style</a:t>
            </a:r>
            <a:r>
              <a:rPr lang="ru-RU" dirty="0"/>
              <a:t>. И как любой другой ресурс, он обязательно должен иметь </a:t>
            </a:r>
            <a:r>
              <a:rPr lang="ru-RU" u="sng" dirty="0">
                <a:solidFill>
                  <a:srgbClr val="FF0000"/>
                </a:solidFill>
              </a:rPr>
              <a:t>ключ. </a:t>
            </a:r>
            <a:r>
              <a:rPr lang="ru-RU" dirty="0"/>
              <a:t>С помощью коллекции </a:t>
            </a:r>
            <a:r>
              <a:rPr lang="ru-RU" dirty="0" err="1"/>
              <a:t>Setters</a:t>
            </a:r>
            <a:r>
              <a:rPr lang="ru-RU" dirty="0"/>
              <a:t> определяется группа свойств, входящих в стиль. В нее входят объекты </a:t>
            </a:r>
            <a:r>
              <a:rPr lang="ru-RU" dirty="0" err="1"/>
              <a:t>Setter</a:t>
            </a:r>
            <a:r>
              <a:rPr lang="ru-RU" dirty="0"/>
              <a:t>, которые имеют следующие свойства:</a:t>
            </a:r>
          </a:p>
          <a:p>
            <a:r>
              <a:rPr lang="ru-RU" dirty="0" err="1">
                <a:solidFill>
                  <a:srgbClr val="FF0000"/>
                </a:solidFill>
              </a:rPr>
              <a:t>Property</a:t>
            </a:r>
            <a:r>
              <a:rPr lang="ru-RU" dirty="0"/>
              <a:t>: указывает на свойство, к которому будет применять данный сеттер. Имеет следующий синтаксис: </a:t>
            </a:r>
            <a:r>
              <a:rPr lang="ru-RU" dirty="0" err="1"/>
              <a:t>Property</a:t>
            </a:r>
            <a:r>
              <a:rPr lang="ru-RU" dirty="0"/>
              <a:t>="</a:t>
            </a:r>
            <a:r>
              <a:rPr lang="ru-RU" dirty="0" err="1"/>
              <a:t>Тип_элемента.Свойство_элемента</a:t>
            </a:r>
            <a:r>
              <a:rPr lang="ru-RU" dirty="0"/>
              <a:t>". Выше в качестве типа элемента использовался </a:t>
            </a:r>
            <a:r>
              <a:rPr lang="ru-RU" dirty="0" err="1"/>
              <a:t>Control</a:t>
            </a:r>
            <a:r>
              <a:rPr lang="ru-RU" dirty="0"/>
              <a:t>, как общий для всех </a:t>
            </a:r>
            <a:r>
              <a:rPr lang="ru-RU" dirty="0" err="1"/>
              <a:t>элементво</a:t>
            </a:r>
            <a:r>
              <a:rPr lang="ru-RU" dirty="0"/>
              <a:t>. Поэтому данный стиль мы могли бы применить и к </a:t>
            </a:r>
            <a:r>
              <a:rPr lang="ru-RU" dirty="0" err="1"/>
              <a:t>Button</a:t>
            </a:r>
            <a:r>
              <a:rPr lang="ru-RU" dirty="0"/>
              <a:t>, и к </a:t>
            </a:r>
            <a:r>
              <a:rPr lang="ru-RU" dirty="0" err="1"/>
              <a:t>TextBlock</a:t>
            </a:r>
            <a:r>
              <a:rPr lang="ru-RU" dirty="0"/>
              <a:t>, и к другим элементам. Однако мы можем и конкретизировать элемент, например, </a:t>
            </a:r>
            <a:r>
              <a:rPr lang="ru-RU" dirty="0" err="1"/>
              <a:t>Button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устанавливает значение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CEC4A-E619-4E0F-AD58-806EE8D1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0" t="44666" r="55000" b="51201"/>
          <a:stretch/>
        </p:blipFill>
        <p:spPr>
          <a:xfrm>
            <a:off x="731519" y="3383280"/>
            <a:ext cx="756592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DCB13-40BF-4ADE-AE4E-79E5FBF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A6745-6F54-4A0F-9BC9-FEA59916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WPF привязка (</a:t>
            </a:r>
            <a:r>
              <a:rPr lang="ru-RU" dirty="0" err="1"/>
              <a:t>binding</a:t>
            </a:r>
            <a:r>
              <a:rPr lang="ru-RU" dirty="0"/>
              <a:t>) является мощным инструментом программирования, без которого не обходится ни одно серьезное приложение.</a:t>
            </a:r>
          </a:p>
          <a:p>
            <a:r>
              <a:rPr lang="ru-RU" dirty="0"/>
              <a:t>Привязка подразумевает взаимодействие двух объектов: источника и приемника. Объект-приемник создает привязку к определенному свойству объекта-источника. В случае модификации объекта-источника, объект-приемник также будет модифицирован.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5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13B0D-B5B6-47C8-A803-1FFAB579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b="1" dirty="0" err="1"/>
              <a:t>TargetType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70067-524D-4CD9-A265-798A34BE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90" y="1280160"/>
            <a:ext cx="8596668" cy="3880773"/>
          </a:xfrm>
        </p:spPr>
        <p:txBody>
          <a:bodyPr/>
          <a:lstStyle/>
          <a:p>
            <a:r>
              <a:rPr lang="ru-RU" dirty="0" err="1"/>
              <a:t>Hам</a:t>
            </a:r>
            <a:r>
              <a:rPr lang="ru-RU" dirty="0"/>
              <a:t> необязательно прописывать для всех кнопок стиль. Мы можем в самом определении стиля с помощью свойства </a:t>
            </a:r>
            <a:r>
              <a:rPr lang="ru-RU" b="1" dirty="0" err="1"/>
              <a:t>TargetType</a:t>
            </a:r>
            <a:r>
              <a:rPr lang="ru-RU" dirty="0"/>
              <a:t> задать тип элементов. В этом случае стиль будет автоматически применяться ко всем кнопкам в окне: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59A580-3568-448A-AB42-291160C5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0" t="45467" r="54624" b="21866"/>
          <a:stretch/>
        </p:blipFill>
        <p:spPr>
          <a:xfrm>
            <a:off x="822959" y="2487857"/>
            <a:ext cx="6492241" cy="42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4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7F4901-E576-45F9-87EA-21CB9407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347473"/>
            <a:ext cx="8963106" cy="5693890"/>
          </a:xfrm>
        </p:spPr>
        <p:txBody>
          <a:bodyPr/>
          <a:lstStyle/>
          <a:p>
            <a:r>
              <a:rPr lang="ru-RU" dirty="0"/>
              <a:t>Причем в этом случае нам уже не надо указывать у стиля ключ x:Key несмотря на то, что это ресурс.</a:t>
            </a:r>
          </a:p>
          <a:p>
            <a:r>
              <a:rPr lang="ru-RU" dirty="0"/>
              <a:t>Также если используем свойство </a:t>
            </a:r>
            <a:r>
              <a:rPr lang="ru-RU" dirty="0" err="1"/>
              <a:t>TargetType</a:t>
            </a:r>
            <a:r>
              <a:rPr lang="ru-RU" dirty="0"/>
              <a:t>, то в значении атрибута </a:t>
            </a:r>
            <a:r>
              <a:rPr lang="ru-RU" dirty="0" err="1"/>
              <a:t>Property</a:t>
            </a:r>
            <a:r>
              <a:rPr lang="ru-RU" dirty="0"/>
              <a:t> уже необязательно указывать тип, то есть </a:t>
            </a:r>
            <a:r>
              <a:rPr lang="ru-RU" dirty="0" err="1"/>
              <a:t>Property</a:t>
            </a:r>
            <a:r>
              <a:rPr lang="ru-RU" dirty="0"/>
              <a:t>="</a:t>
            </a:r>
            <a:r>
              <a:rPr lang="ru-RU" dirty="0" err="1"/>
              <a:t>Control.FontFamily</a:t>
            </a:r>
            <a:r>
              <a:rPr lang="ru-RU" dirty="0"/>
              <a:t>". И в данном случае тип можно просто опустить: </a:t>
            </a:r>
            <a:r>
              <a:rPr lang="ru-RU" dirty="0" err="1"/>
              <a:t>Property</a:t>
            </a:r>
            <a:r>
              <a:rPr lang="ru-RU" dirty="0"/>
              <a:t>="</a:t>
            </a:r>
            <a:r>
              <a:rPr lang="ru-RU" dirty="0" err="1"/>
              <a:t>FontFamily</a:t>
            </a:r>
            <a:r>
              <a:rPr lang="ru-RU" dirty="0"/>
              <a:t>"</a:t>
            </a:r>
          </a:p>
          <a:p>
            <a:r>
              <a:rPr lang="ru-RU" dirty="0"/>
              <a:t>Если же необходимо, чтобы к какой-то кнопке не применялся автоматический стиль, то ее стилю присваивают значение </a:t>
            </a:r>
            <a:r>
              <a:rPr lang="ru-RU" dirty="0" err="1"/>
              <a:t>null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B554A-68E8-4982-BD9F-419181F82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1" t="66133" r="52225" b="29067"/>
          <a:stretch/>
        </p:blipFill>
        <p:spPr>
          <a:xfrm>
            <a:off x="164592" y="2770631"/>
            <a:ext cx="9619488" cy="8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4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4CD86-ADE0-4AAD-8928-1B25290CD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1C8499-06EE-4BE8-93B6-E26CF48D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7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D3B2-F6DD-47E1-9EE9-EB8BFEE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90E42-A64F-428E-9B33-FD7EA321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визуальные элементы в WPF уже имеют встроенные шаблоны, которые определяют визуальное дерево, структуру и даже поведение элементов. Однако мощь шаблонов состоит в том, что мы можем их переопределить по своему вкусу. Например, сделать круглое окно, а не квадратное, или кнопку в виде морской звезды.</a:t>
            </a:r>
          </a:p>
        </p:txBody>
      </p:sp>
    </p:spTree>
    <p:extLst>
      <p:ext uri="{BB962C8B-B14F-4D97-AF65-F5344CB8AC3E}">
        <p14:creationId xmlns:p14="http://schemas.microsoft.com/office/powerpoint/2010/main" val="303924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8641-CF81-4A69-A90F-331C648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CB15E-74AC-49F7-8974-DA3CDF30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EEC97F-54A5-424E-BF36-0E8CCE51C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0" t="58800" r="64150" b="13467"/>
          <a:stretch/>
        </p:blipFill>
        <p:spPr>
          <a:xfrm>
            <a:off x="10102181" y="5094220"/>
            <a:ext cx="1745302" cy="14405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C96E2E-5966-4C43-AAD2-B3809242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1" y="185545"/>
            <a:ext cx="10567969" cy="4582160"/>
          </a:xfrm>
          <a:prstGeom prst="rect">
            <a:avLst/>
          </a:prstGeom>
        </p:spPr>
      </p:pic>
      <p:sp>
        <p:nvSpPr>
          <p:cNvPr id="7" name="Выноска: стрелка влево 6">
            <a:extLst>
              <a:ext uri="{FF2B5EF4-FFF2-40B4-BE49-F238E27FC236}">
                <a16:creationId xmlns:a16="http://schemas.microsoft.com/office/drawing/2014/main" id="{5FC5F943-C46A-4BCF-8B8C-E558E76833C7}"/>
              </a:ext>
            </a:extLst>
          </p:cNvPr>
          <p:cNvSpPr/>
          <p:nvPr/>
        </p:nvSpPr>
        <p:spPr>
          <a:xfrm>
            <a:off x="9859264" y="323213"/>
            <a:ext cx="2231136" cy="430682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ru-RU" sz="1200" dirty="0"/>
              <a:t> помощью элемента </a:t>
            </a:r>
            <a:r>
              <a:rPr lang="ru-RU" sz="1200" dirty="0" err="1"/>
              <a:t>ControlTemplate</a:t>
            </a:r>
            <a:r>
              <a:rPr lang="ru-RU" sz="1200" dirty="0"/>
              <a:t> определяется ресурс с ключом "</a:t>
            </a:r>
            <a:r>
              <a:rPr lang="ru-RU" sz="1200" dirty="0" err="1"/>
              <a:t>btTemplate</a:t>
            </a:r>
            <a:r>
              <a:rPr lang="ru-RU" sz="1200" dirty="0"/>
              <a:t>".</a:t>
            </a:r>
          </a:p>
          <a:p>
            <a:pPr algn="ctr"/>
            <a:r>
              <a:rPr lang="ru-RU" sz="1200" dirty="0"/>
              <a:t>В </a:t>
            </a:r>
            <a:r>
              <a:rPr lang="ru-RU" sz="1200" dirty="0" err="1"/>
              <a:t>ControlTemplate</a:t>
            </a:r>
            <a:r>
              <a:rPr lang="ru-RU" sz="1200" dirty="0"/>
              <a:t> вложены элементы </a:t>
            </a:r>
            <a:r>
              <a:rPr lang="ru-RU" sz="1200" dirty="0" err="1"/>
              <a:t>Border</a:t>
            </a:r>
            <a:r>
              <a:rPr lang="ru-RU" sz="1200" dirty="0"/>
              <a:t> и </a:t>
            </a:r>
            <a:r>
              <a:rPr lang="ru-RU" sz="1200" dirty="0" err="1"/>
              <a:t>ContentControl</a:t>
            </a:r>
            <a:r>
              <a:rPr lang="ru-RU" sz="1200" dirty="0"/>
              <a:t>, которые через свои свойства определяют, как будет выглядеть кнопка.</a:t>
            </a:r>
          </a:p>
        </p:txBody>
      </p:sp>
    </p:spTree>
    <p:extLst>
      <p:ext uri="{BB962C8B-B14F-4D97-AF65-F5344CB8AC3E}">
        <p14:creationId xmlns:p14="http://schemas.microsoft.com/office/powerpoint/2010/main" val="27982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D5F67-4206-4843-93E7-927A9284A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Триггеры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890EB2-13CC-4134-9164-15ADDF5BD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C3F638-7EF5-4574-9083-916ADACF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338329"/>
            <a:ext cx="8862522" cy="5703034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Три́ггер</a:t>
            </a:r>
            <a:r>
              <a:rPr lang="ru-RU" dirty="0"/>
              <a:t> (с англ. </a:t>
            </a:r>
            <a:r>
              <a:rPr lang="ru-RU" b="1" dirty="0" err="1"/>
              <a:t>trigger</a:t>
            </a:r>
            <a:r>
              <a:rPr lang="ru-RU" dirty="0"/>
              <a:t> — «спусковой крючок») </a:t>
            </a:r>
            <a:endParaRPr lang="en-US" dirty="0"/>
          </a:p>
          <a:p>
            <a:r>
              <a:rPr lang="ru-RU" dirty="0"/>
              <a:t>С помощью триггеров можно менять поведение или внешний вид элементов управления на странице в зависимости от каких-либо событий или значения какого-либо свойства. </a:t>
            </a:r>
          </a:p>
          <a:p>
            <a:pPr marL="0" indent="0">
              <a:buNone/>
            </a:pPr>
            <a:r>
              <a:rPr lang="ru-RU" dirty="0"/>
              <a:t>Триггеры бывают трёх типов:</a:t>
            </a:r>
          </a:p>
          <a:p>
            <a:r>
              <a:rPr lang="ru-RU" b="1" dirty="0"/>
              <a:t>Триггеры свойств</a:t>
            </a:r>
            <a:r>
              <a:rPr lang="ru-RU" dirty="0"/>
              <a:t>: вызываются в ответ на изменения свойствами зависимостей своего значения</a:t>
            </a:r>
          </a:p>
          <a:p>
            <a:r>
              <a:rPr lang="ru-RU" b="1" dirty="0"/>
              <a:t>Триггеры данных</a:t>
            </a:r>
            <a:r>
              <a:rPr lang="ru-RU" dirty="0"/>
              <a:t>: вызываются в ответ на изменения значений любых свойств (они необязательно должны быть свойствами зависимостей)</a:t>
            </a:r>
          </a:p>
          <a:p>
            <a:r>
              <a:rPr lang="ru-RU" b="1" dirty="0"/>
              <a:t>Триггеры событий</a:t>
            </a:r>
            <a:r>
              <a:rPr lang="ru-RU" dirty="0"/>
              <a:t>: вызываются в ответ на генерацию событий</a:t>
            </a:r>
          </a:p>
          <a:p>
            <a:r>
              <a:rPr lang="ru-RU" b="1" dirty="0" err="1"/>
              <a:t>Мультитриггеры</a:t>
            </a:r>
            <a:r>
              <a:rPr lang="ru-RU" dirty="0"/>
              <a:t>: вызываются при выполнении ряда условий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98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63F8-0AF3-4099-A8F4-89B8764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4" y="156238"/>
            <a:ext cx="8596668" cy="1320800"/>
          </a:xfrm>
        </p:spPr>
        <p:txBody>
          <a:bodyPr/>
          <a:lstStyle/>
          <a:p>
            <a:r>
              <a:rPr lang="ru-RU" b="1" dirty="0"/>
              <a:t>Триггеры свойств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64562-F597-46CB-A6E0-F1AA7C4E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6" y="816638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Простые триггеры свойств задаются с помощью объекта </a:t>
            </a:r>
            <a:r>
              <a:rPr lang="ru-RU" sz="2400" b="1" dirty="0" err="1"/>
              <a:t>Trigger</a:t>
            </a:r>
            <a:r>
              <a:rPr lang="ru-RU" sz="2400" dirty="0"/>
              <a:t>. Они следят за значением свойств и в случае их изменения с помощью объекта </a:t>
            </a:r>
            <a:r>
              <a:rPr lang="ru-RU" sz="2400" b="1" dirty="0" err="1"/>
              <a:t>Setter</a:t>
            </a:r>
            <a:r>
              <a:rPr lang="ru-RU" sz="2400" dirty="0"/>
              <a:t> устанавливают значение других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57444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94443-DC9E-424D-AC45-219E8B39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4EA71-B21A-4B95-A235-0386E052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8FA26-581D-4AFB-AA81-CC7AFE73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6" y="258805"/>
            <a:ext cx="7236579" cy="6340390"/>
          </a:xfrm>
          <a:prstGeom prst="rect">
            <a:avLst/>
          </a:prstGeom>
        </p:spPr>
      </p:pic>
      <p:sp>
        <p:nvSpPr>
          <p:cNvPr id="5" name="Выноска: стрелка влево 4">
            <a:extLst>
              <a:ext uri="{FF2B5EF4-FFF2-40B4-BE49-F238E27FC236}">
                <a16:creationId xmlns:a16="http://schemas.microsoft.com/office/drawing/2014/main" id="{3310F619-7069-4AD4-9E98-7F92B5D2183E}"/>
              </a:ext>
            </a:extLst>
          </p:cNvPr>
          <p:cNvSpPr/>
          <p:nvPr/>
        </p:nvSpPr>
        <p:spPr>
          <a:xfrm>
            <a:off x="7967785" y="453535"/>
            <a:ext cx="3736535" cy="360273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 наведению на кнопку высота шрифта устанавливается в 14, а цвет шрифта становится красным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4192A-43FF-4A6F-9A2C-FE4EF812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0" t="18933" r="64225" b="52800"/>
          <a:stretch/>
        </p:blipFill>
        <p:spPr>
          <a:xfrm>
            <a:off x="7104888" y="4102833"/>
            <a:ext cx="3145536" cy="26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D9097-BE16-479B-9B43-5084ECC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BA506-CCD3-4AB0-9971-5A52E328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объект </a:t>
            </a:r>
            <a:r>
              <a:rPr lang="ru-RU" dirty="0" err="1"/>
              <a:t>Trigger</a:t>
            </a:r>
            <a:r>
              <a:rPr lang="ru-RU" dirty="0"/>
              <a:t> применяет два свойства: </a:t>
            </a:r>
            <a:r>
              <a:rPr lang="ru-RU" dirty="0" err="1"/>
              <a:t>Property</a:t>
            </a:r>
            <a:r>
              <a:rPr lang="ru-RU" dirty="0"/>
              <a:t> и </a:t>
            </a:r>
            <a:r>
              <a:rPr lang="ru-RU" dirty="0" err="1"/>
              <a:t>Value</a:t>
            </a:r>
            <a:r>
              <a:rPr lang="ru-RU" dirty="0"/>
              <a:t>. </a:t>
            </a:r>
          </a:p>
          <a:p>
            <a:r>
              <a:rPr lang="ru-RU" dirty="0"/>
              <a:t>Свойство </a:t>
            </a:r>
            <a:r>
              <a:rPr lang="ru-RU" dirty="0" err="1"/>
              <a:t>Property</a:t>
            </a:r>
            <a:r>
              <a:rPr lang="ru-RU" dirty="0"/>
              <a:t> указывает на отслеживаемое свойство, а свойство </a:t>
            </a:r>
            <a:r>
              <a:rPr lang="ru-RU" dirty="0" err="1"/>
              <a:t>Value</a:t>
            </a:r>
            <a:r>
              <a:rPr lang="ru-RU" dirty="0"/>
              <a:t> указывает на значение, по достижении которого триггер начнет действовать.</a:t>
            </a:r>
          </a:p>
          <a:p>
            <a:endParaRPr lang="ru-RU" dirty="0"/>
          </a:p>
          <a:p>
            <a:r>
              <a:rPr lang="ru-RU" dirty="0"/>
              <a:t> Например, в данном случае триггер отслеживает свойство </a:t>
            </a:r>
            <a:r>
              <a:rPr lang="ru-RU" dirty="0" err="1"/>
              <a:t>IsMouseOver</a:t>
            </a:r>
            <a:r>
              <a:rPr lang="ru-RU" dirty="0"/>
              <a:t> - если оно будет равно </a:t>
            </a:r>
            <a:r>
              <a:rPr lang="ru-RU" dirty="0" err="1"/>
              <a:t>true</a:t>
            </a:r>
            <a:r>
              <a:rPr lang="ru-RU" dirty="0"/>
              <a:t>, тогда сработает триггер.</a:t>
            </a:r>
          </a:p>
          <a:p>
            <a:r>
              <a:rPr lang="ru-RU" dirty="0" err="1"/>
              <a:t>Trigger</a:t>
            </a:r>
            <a:r>
              <a:rPr lang="ru-RU" dirty="0"/>
              <a:t> имеет вложенную коллекцию </a:t>
            </a:r>
            <a:r>
              <a:rPr lang="ru-RU" dirty="0" err="1"/>
              <a:t>Setters</a:t>
            </a:r>
            <a:r>
              <a:rPr lang="ru-RU" dirty="0"/>
              <a:t>, в которой можно определить сеттеры, реализующие логику триггера.</a:t>
            </a:r>
          </a:p>
        </p:txBody>
      </p:sp>
    </p:spTree>
    <p:extLst>
      <p:ext uri="{BB962C8B-B14F-4D97-AF65-F5344CB8AC3E}">
        <p14:creationId xmlns:p14="http://schemas.microsoft.com/office/powerpoint/2010/main" val="79903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37D8B-3081-41DF-8563-A7A924C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F3ADA-7179-468F-80A4-22EB930A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Привязка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binding</a:t>
            </a:r>
            <a:r>
              <a:rPr lang="ru-RU" dirty="0"/>
              <a:t>) в графической системе WPF представляет собою отношение, которое сообщает WPF о необходимости извлечения данных из свойства исходного объекта (</a:t>
            </a:r>
            <a:r>
              <a:rPr lang="ru-RU" dirty="0" err="1"/>
              <a:t>Source</a:t>
            </a:r>
            <a:r>
              <a:rPr lang="ru-RU" dirty="0"/>
              <a:t>) и использования её для задания значения некоторого свойства целевого объекта (</a:t>
            </a:r>
            <a:r>
              <a:rPr lang="ru-RU" dirty="0" err="1"/>
              <a:t>Target</a:t>
            </a:r>
            <a:r>
              <a:rPr lang="ru-RU" dirty="0"/>
              <a:t>) (и, в некоторых случаях, наоборот). </a:t>
            </a:r>
          </a:p>
          <a:p>
            <a:r>
              <a:rPr lang="ru-RU" dirty="0"/>
              <a:t>Объектом-источником может быть как элемент WPF, так и объект ADO.NET или пользовательский объект, хранящий данные.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58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113D-A752-4B70-A977-109CF425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09728"/>
            <a:ext cx="9054546" cy="1014984"/>
          </a:xfrm>
        </p:spPr>
        <p:txBody>
          <a:bodyPr>
            <a:normAutofit/>
          </a:bodyPr>
          <a:lstStyle/>
          <a:p>
            <a:r>
              <a:rPr lang="en-US" b="1" dirty="0" err="1"/>
              <a:t>MultiTrigger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6871B-6F31-46EE-AE84-A2CAC60A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734125"/>
            <a:ext cx="9537192" cy="3880773"/>
          </a:xfrm>
        </p:spPr>
        <p:txBody>
          <a:bodyPr/>
          <a:lstStyle/>
          <a:p>
            <a:r>
              <a:rPr lang="ru-RU" dirty="0"/>
              <a:t>При необходимости отслеживания не одного, а сразу нескольких свойств используют объект </a:t>
            </a:r>
            <a:r>
              <a:rPr lang="ru-RU" b="1" dirty="0" err="1"/>
              <a:t>MultiTrigger</a:t>
            </a:r>
            <a:r>
              <a:rPr lang="ru-RU" dirty="0"/>
              <a:t>. Он содержит коллекцию элементов </a:t>
            </a:r>
            <a:r>
              <a:rPr lang="ru-RU" b="1" dirty="0" err="1"/>
              <a:t>Condition</a:t>
            </a:r>
            <a:r>
              <a:rPr lang="ru-RU" dirty="0"/>
              <a:t>, каждый из которых, как и обычный триггер, определяет отслеживаемое свойство и его 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AE5985-6FAD-4989-83DD-4E0842B37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5" t="26533" r="48325" b="44800"/>
          <a:stretch/>
        </p:blipFill>
        <p:spPr>
          <a:xfrm>
            <a:off x="603504" y="2048255"/>
            <a:ext cx="7039542" cy="3880773"/>
          </a:xfrm>
          <a:prstGeom prst="rect">
            <a:avLst/>
          </a:prstGeom>
        </p:spPr>
      </p:pic>
      <p:sp>
        <p:nvSpPr>
          <p:cNvPr id="5" name="Выноска: стрелка влево 4">
            <a:extLst>
              <a:ext uri="{FF2B5EF4-FFF2-40B4-BE49-F238E27FC236}">
                <a16:creationId xmlns:a16="http://schemas.microsoft.com/office/drawing/2014/main" id="{52A1190F-7DF6-4253-AFC5-3080D5394210}"/>
              </a:ext>
            </a:extLst>
          </p:cNvPr>
          <p:cNvSpPr/>
          <p:nvPr/>
        </p:nvSpPr>
        <p:spPr>
          <a:xfrm>
            <a:off x="7851961" y="1749109"/>
            <a:ext cx="3736535" cy="360273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Наведена или нажата</a:t>
            </a:r>
          </a:p>
        </p:txBody>
      </p:sp>
    </p:spTree>
    <p:extLst>
      <p:ext uri="{BB962C8B-B14F-4D97-AF65-F5344CB8AC3E}">
        <p14:creationId xmlns:p14="http://schemas.microsoft.com/office/powerpoint/2010/main" val="7863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B371E-DC2D-4562-BAA9-BF781CB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E222A-E0CD-4B14-A2FB-B657F320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E45A28-9D15-497A-A633-F0A82EC2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9" t="50000" r="34600" b="17067"/>
          <a:stretch/>
        </p:blipFill>
        <p:spPr>
          <a:xfrm>
            <a:off x="-131397" y="609600"/>
            <a:ext cx="12454794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A5147-3440-4E57-8EDD-8829E15F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E8DC0-891B-444E-9C91-70CC4DAE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06" y="2160589"/>
            <a:ext cx="11401890" cy="3880773"/>
          </a:xfrm>
        </p:spPr>
        <p:txBody>
          <a:bodyPr/>
          <a:lstStyle/>
          <a:p>
            <a:r>
              <a:rPr lang="ru-RU" dirty="0"/>
              <a:t>Для определения привязки используется выражение типа:</a:t>
            </a:r>
          </a:p>
          <a:p>
            <a:pPr marL="0" indent="0">
              <a:buNone/>
            </a:pPr>
            <a:r>
              <a:rPr lang="ru-RU" sz="2400" dirty="0"/>
              <a:t>{</a:t>
            </a:r>
            <a:r>
              <a:rPr lang="ru-RU" sz="2400" dirty="0" err="1"/>
              <a:t>Binding</a:t>
            </a:r>
            <a:r>
              <a:rPr lang="ru-RU" sz="2400" dirty="0"/>
              <a:t> </a:t>
            </a:r>
            <a:r>
              <a:rPr lang="ru-RU" sz="2400" dirty="0" err="1"/>
              <a:t>ElementName</a:t>
            </a:r>
            <a:r>
              <a:rPr lang="ru-RU" sz="2400" dirty="0"/>
              <a:t>=</a:t>
            </a:r>
            <a:r>
              <a:rPr lang="ru-RU" sz="2400" dirty="0" err="1"/>
              <a:t>Имя_объекта</a:t>
            </a:r>
            <a:r>
              <a:rPr lang="ru-RU" sz="2400" dirty="0"/>
              <a:t>-источника, </a:t>
            </a:r>
            <a:r>
              <a:rPr lang="ru-RU" sz="2400" dirty="0" err="1"/>
              <a:t>Path</a:t>
            </a:r>
            <a:r>
              <a:rPr lang="ru-RU" sz="2400" dirty="0"/>
              <a:t>=</a:t>
            </a:r>
            <a:r>
              <a:rPr lang="ru-RU" sz="2400" dirty="0" err="1"/>
              <a:t>Свойство_объекта</a:t>
            </a:r>
            <a:r>
              <a:rPr lang="ru-RU" sz="2400" dirty="0"/>
              <a:t>-источника}</a:t>
            </a:r>
          </a:p>
          <a:p>
            <a:r>
              <a:rPr lang="ru-RU" dirty="0"/>
              <a:t>То есть в данном случае у нас элемент </a:t>
            </a:r>
            <a:r>
              <a:rPr lang="ru-RU" dirty="0" err="1"/>
              <a:t>TextBox</a:t>
            </a:r>
            <a:r>
              <a:rPr lang="ru-RU" dirty="0"/>
              <a:t> является источником, а </a:t>
            </a:r>
            <a:r>
              <a:rPr lang="ru-RU" dirty="0" err="1"/>
              <a:t>TextBlock</a:t>
            </a:r>
            <a:r>
              <a:rPr lang="ru-RU" dirty="0"/>
              <a:t> - приемником привязки. Свойство </a:t>
            </a:r>
            <a:r>
              <a:rPr lang="ru-RU" dirty="0" err="1"/>
              <a:t>Text</a:t>
            </a:r>
            <a:r>
              <a:rPr lang="ru-RU" dirty="0"/>
              <a:t> элемента </a:t>
            </a:r>
            <a:r>
              <a:rPr lang="ru-RU" dirty="0" err="1"/>
              <a:t>TextBlock</a:t>
            </a:r>
            <a:r>
              <a:rPr lang="ru-RU" dirty="0"/>
              <a:t> привязывается к свойству </a:t>
            </a:r>
            <a:r>
              <a:rPr lang="ru-RU" dirty="0" err="1"/>
              <a:t>Text</a:t>
            </a:r>
            <a:r>
              <a:rPr lang="ru-RU" dirty="0"/>
              <a:t> элемента </a:t>
            </a:r>
            <a:r>
              <a:rPr lang="ru-RU" dirty="0" err="1"/>
              <a:t>TextBox</a:t>
            </a:r>
            <a:r>
              <a:rPr lang="ru-RU" dirty="0"/>
              <a:t>. В итоге при осуществлении ввода в текстовое поле синхронно будут происходить изменения в текстовом блоке.</a:t>
            </a:r>
          </a:p>
        </p:txBody>
      </p:sp>
    </p:spTree>
    <p:extLst>
      <p:ext uri="{BB962C8B-B14F-4D97-AF65-F5344CB8AC3E}">
        <p14:creationId xmlns:p14="http://schemas.microsoft.com/office/powerpoint/2010/main" val="21846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A3DA1-8C49-4DF9-BFB9-FD9C2174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привязкой в </a:t>
            </a:r>
            <a:r>
              <a:rPr lang="en-US" dirty="0"/>
              <a:t>C#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64925-ED49-42C7-B5BB-067D7E6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70" y="2142301"/>
            <a:ext cx="10633794" cy="3880773"/>
          </a:xfrm>
        </p:spPr>
        <p:txBody>
          <a:bodyPr/>
          <a:lstStyle/>
          <a:p>
            <a:r>
              <a:rPr lang="ru-RU" dirty="0"/>
              <a:t>Ключевым объектом при создании привязки является объект </a:t>
            </a:r>
            <a:r>
              <a:rPr lang="en-US" dirty="0" err="1"/>
              <a:t>System.Windows.Data.Binding</a:t>
            </a:r>
            <a:r>
              <a:rPr lang="en-US" dirty="0"/>
              <a:t>. </a:t>
            </a:r>
            <a:r>
              <a:rPr lang="ru-RU" dirty="0"/>
              <a:t>Используя этот объект мы можем получить уже имеющуюся привязку для элемента:</a:t>
            </a:r>
          </a:p>
          <a:p>
            <a:pPr marL="0" indent="0">
              <a:buNone/>
            </a:pPr>
            <a:r>
              <a:rPr lang="en-US" dirty="0"/>
              <a:t>Binding </a:t>
            </a:r>
            <a:r>
              <a:rPr lang="en-US" dirty="0" err="1"/>
              <a:t>binding</a:t>
            </a:r>
            <a:r>
              <a:rPr lang="en-US" dirty="0"/>
              <a:t> = </a:t>
            </a:r>
            <a:r>
              <a:rPr lang="en-US" dirty="0" err="1"/>
              <a:t>BindingOperations.GetBinding</a:t>
            </a:r>
            <a:r>
              <a:rPr lang="en-US" dirty="0"/>
              <a:t>(</a:t>
            </a:r>
            <a:r>
              <a:rPr lang="en-US" dirty="0" err="1"/>
              <a:t>myTextBlock</a:t>
            </a:r>
            <a:r>
              <a:rPr lang="en-US" dirty="0"/>
              <a:t>, </a:t>
            </a:r>
            <a:r>
              <a:rPr lang="en-US" dirty="0" err="1"/>
              <a:t>TextBlock.TextProperty</a:t>
            </a:r>
            <a:r>
              <a:rPr lang="en-US" dirty="0"/>
              <a:t>);</a:t>
            </a:r>
          </a:p>
          <a:p>
            <a:r>
              <a:rPr lang="ru-RU" dirty="0"/>
              <a:t>В данном случае получаем привязку для свойства зависимостей </a:t>
            </a:r>
            <a:r>
              <a:rPr lang="en-US" dirty="0" err="1"/>
              <a:t>TextProperty</a:t>
            </a:r>
            <a:r>
              <a:rPr lang="en-US" dirty="0"/>
              <a:t> </a:t>
            </a:r>
            <a:r>
              <a:rPr lang="ru-RU" dirty="0"/>
              <a:t>элемента </a:t>
            </a:r>
            <a:r>
              <a:rPr lang="en-US" dirty="0" err="1"/>
              <a:t>myTextBlock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7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EF583-F069-4A30-8B17-B44E6696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5BDBF-8C74-4C97-B7F8-012FC770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82FDAB-D293-4737-9DBB-A08A50956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5" t="36666" r="29950" b="30000"/>
          <a:stretch/>
        </p:blipFill>
        <p:spPr>
          <a:xfrm>
            <a:off x="-1" y="457200"/>
            <a:ext cx="12912389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F53F8C-C340-458B-B538-CA5B34B1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301753"/>
            <a:ext cx="8871666" cy="5739610"/>
          </a:xfrm>
        </p:spPr>
        <p:txBody>
          <a:bodyPr/>
          <a:lstStyle/>
          <a:p>
            <a:r>
              <a:rPr lang="ru-RU" dirty="0"/>
              <a:t>Если в дальнейшем нам станет не нужна привязка, то мы можем воспользоваться классом </a:t>
            </a:r>
            <a:r>
              <a:rPr lang="ru-RU" b="1" dirty="0" err="1"/>
              <a:t>BindingOperations</a:t>
            </a:r>
            <a:r>
              <a:rPr lang="ru-RU" dirty="0"/>
              <a:t> и его методами </a:t>
            </a:r>
            <a:r>
              <a:rPr lang="ru-RU" b="1" dirty="0" err="1"/>
              <a:t>ClearBinding</a:t>
            </a:r>
            <a:r>
              <a:rPr lang="ru-RU" b="1" dirty="0"/>
              <a:t>()</a:t>
            </a:r>
            <a:r>
              <a:rPr lang="ru-RU" dirty="0"/>
              <a:t>(удаляет одну привязку) и </a:t>
            </a:r>
            <a:r>
              <a:rPr lang="ru-RU" b="1" dirty="0" err="1"/>
              <a:t>ClearAllBindings</a:t>
            </a:r>
            <a:r>
              <a:rPr lang="ru-RU" b="1" dirty="0"/>
              <a:t>()</a:t>
            </a:r>
            <a:r>
              <a:rPr lang="ru-RU" dirty="0"/>
              <a:t> (удаляет все привязки для данного элемента)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328D54-5B58-4083-89BB-F6D5B54FA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9" t="50000" r="50000" b="38667"/>
          <a:stretch/>
        </p:blipFill>
        <p:spPr>
          <a:xfrm>
            <a:off x="338328" y="1783080"/>
            <a:ext cx="11676350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7EDB9-88DC-453A-BBDC-385EFD4B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свойства класса </a:t>
            </a:r>
            <a:r>
              <a:rPr lang="ru-RU" b="1" dirty="0" err="1"/>
              <a:t>Binding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79CD0-D91E-4DE3-A522-BCAEDAC1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589"/>
            <a:ext cx="8697930" cy="4368227"/>
          </a:xfrm>
        </p:spPr>
        <p:txBody>
          <a:bodyPr>
            <a:normAutofit/>
          </a:bodyPr>
          <a:lstStyle/>
          <a:p>
            <a:r>
              <a:rPr lang="ru-RU" b="1" dirty="0" err="1"/>
              <a:t>ElementName</a:t>
            </a:r>
            <a:r>
              <a:rPr lang="ru-RU" dirty="0"/>
              <a:t>: имя элемента, к которому создается привязка</a:t>
            </a:r>
          </a:p>
          <a:p>
            <a:r>
              <a:rPr lang="ru-RU" b="1" dirty="0" err="1"/>
              <a:t>Mode</a:t>
            </a:r>
            <a:r>
              <a:rPr lang="ru-RU" dirty="0"/>
              <a:t>: режим привязки</a:t>
            </a:r>
          </a:p>
          <a:p>
            <a:r>
              <a:rPr lang="ru-RU" b="1" dirty="0" err="1"/>
              <a:t>Path</a:t>
            </a:r>
            <a:r>
              <a:rPr lang="ru-RU" dirty="0"/>
              <a:t>: ссылка на свойство объекта, к которому идет привязка</a:t>
            </a:r>
          </a:p>
          <a:p>
            <a:r>
              <a:rPr lang="ru-RU" b="1" dirty="0" err="1"/>
              <a:t>TargetNullValue</a:t>
            </a:r>
            <a:r>
              <a:rPr lang="ru-RU" dirty="0"/>
              <a:t>: устанавливает значение по умолчанию, если привязанное свойство источника привязки имеет значение </a:t>
            </a:r>
            <a:r>
              <a:rPr lang="ru-RU" dirty="0" err="1"/>
              <a:t>null</a:t>
            </a:r>
            <a:endParaRPr lang="ru-RU" dirty="0"/>
          </a:p>
          <a:p>
            <a:r>
              <a:rPr lang="ru-RU" b="1" dirty="0" err="1"/>
              <a:t>RelativeSource</a:t>
            </a:r>
            <a:r>
              <a:rPr lang="ru-RU" dirty="0"/>
              <a:t>: создает привязку относительно текущего объекта</a:t>
            </a:r>
          </a:p>
          <a:p>
            <a:r>
              <a:rPr lang="ru-RU" b="1" dirty="0" err="1"/>
              <a:t>Source</a:t>
            </a:r>
            <a:r>
              <a:rPr lang="ru-RU" dirty="0"/>
              <a:t>: указывает на объект-источник, если он не является элементом управления.</a:t>
            </a:r>
          </a:p>
          <a:p>
            <a:r>
              <a:rPr lang="ru-RU" b="1" dirty="0" err="1"/>
              <a:t>XPath</a:t>
            </a:r>
            <a:r>
              <a:rPr lang="ru-RU" dirty="0"/>
              <a:t>: используется вместо свойства </a:t>
            </a:r>
            <a:r>
              <a:rPr lang="ru-RU" dirty="0" err="1"/>
              <a:t>path</a:t>
            </a:r>
            <a:r>
              <a:rPr lang="ru-RU" dirty="0"/>
              <a:t> для указания пути к </a:t>
            </a:r>
            <a:r>
              <a:rPr lang="ru-RU" dirty="0" err="1"/>
              <a:t>xml</a:t>
            </a:r>
            <a:r>
              <a:rPr lang="ru-RU" dirty="0"/>
              <a:t>-данным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2672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1185</Words>
  <Application>Microsoft Office PowerPoint</Application>
  <PresentationFormat>Широкоэкранный</PresentationFormat>
  <Paragraphs>88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Trebuchet MS</vt:lpstr>
      <vt:lpstr>Wingdings 3</vt:lpstr>
      <vt:lpstr>Аспект</vt:lpstr>
      <vt:lpstr>Привязка данных 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привязкой в C# </vt:lpstr>
      <vt:lpstr>Презентация PowerPoint</vt:lpstr>
      <vt:lpstr>Презентация PowerPoint</vt:lpstr>
      <vt:lpstr>Некоторые свойства класса Binding: </vt:lpstr>
      <vt:lpstr>Режимы привязки </vt:lpstr>
      <vt:lpstr>Режимы привязки </vt:lpstr>
      <vt:lpstr>Презентация PowerPoint</vt:lpstr>
      <vt:lpstr>Презентация PowerPoint</vt:lpstr>
      <vt:lpstr>Стили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TargetType</vt:lpstr>
      <vt:lpstr>Презентация PowerPoint</vt:lpstr>
      <vt:lpstr>Шаблоны</vt:lpstr>
      <vt:lpstr>Презентация PowerPoint</vt:lpstr>
      <vt:lpstr>Презентация PowerPoint</vt:lpstr>
      <vt:lpstr>Триггеры</vt:lpstr>
      <vt:lpstr>Презентация PowerPoint</vt:lpstr>
      <vt:lpstr>Триггеры свойств</vt:lpstr>
      <vt:lpstr>Презентация PowerPoint</vt:lpstr>
      <vt:lpstr>Презентация PowerPoint</vt:lpstr>
      <vt:lpstr>MultiTrigger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Привязка Введение в привязку данных </dc:title>
  <dc:creator>Дмитриева Яна Леонидовна</dc:creator>
  <cp:lastModifiedBy>Дмитриева Яна Леонидовна</cp:lastModifiedBy>
  <cp:revision>19</cp:revision>
  <dcterms:created xsi:type="dcterms:W3CDTF">2020-02-12T06:46:56Z</dcterms:created>
  <dcterms:modified xsi:type="dcterms:W3CDTF">2023-02-14T07:05:37Z</dcterms:modified>
</cp:coreProperties>
</file>