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60" r:id="rId3"/>
    <p:sldId id="262" r:id="rId4"/>
    <p:sldId id="258" r:id="rId5"/>
    <p:sldId id="264" r:id="rId6"/>
    <p:sldId id="257" r:id="rId7"/>
    <p:sldId id="265" r:id="rId8"/>
  </p:sldIdLst>
  <p:sldSz cx="9144000" cy="5143500" type="screen16x9"/>
  <p:notesSz cx="6858000" cy="9144000"/>
  <p:embeddedFontLst>
    <p:embeddedFont>
      <p:font typeface="Squada One" charset="0"/>
      <p:regular r:id="rId10"/>
    </p:embeddedFont>
    <p:embeddedFont>
      <p:font typeface="Nunito Sans SemiBold" charset="0"/>
      <p:regular r:id="rId11"/>
      <p:bold r:id="rId12"/>
      <p:italic r:id="rId13"/>
      <p:boldItalic r:id="rId14"/>
    </p:embeddedFont>
    <p:embeddedFont>
      <p:font typeface="Roboto Light" charset="0"/>
      <p:regular r:id="rId15"/>
      <p:bold r:id="rId16"/>
      <p:italic r:id="rId17"/>
      <p:boldItalic r:id="rId18"/>
    </p:embeddedFont>
    <p:embeddedFont>
      <p:font typeface="Roboto Slab Light" charset="0"/>
      <p:regular r:id="rId19"/>
      <p:bold r:id="rId20"/>
    </p:embeddedFont>
    <p:embeddedFont>
      <p:font typeface="Bahnschrift Condensed" pitchFamily="34" charset="0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2463F7-7D0A-4790-8EC0-20EFED0CEE79}">
  <a:tblStyle styleId="{422463F7-7D0A-4790-8EC0-20EFED0CE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380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71450" dir="6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9" r:id="rId6"/>
    <p:sldLayoutId id="2147483661" r:id="rId7"/>
    <p:sldLayoutId id="214748366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 smtClean="0"/>
              <a:t>Telegram Bot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dirty="0" smtClean="0"/>
              <a:t>Бондаренко Елизавета ИС-25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43808" y="1707654"/>
            <a:ext cx="3508200" cy="125648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/>
              <a:t>Телеграм</a:t>
            </a:r>
            <a:r>
              <a:rPr lang="ru-RU" b="1" dirty="0" smtClean="0"/>
              <a:t>-бот для гороскопов</a:t>
            </a:r>
            <a:br>
              <a:rPr lang="ru-RU" b="1" dirty="0" smtClean="0"/>
            </a:br>
            <a:r>
              <a:rPr lang="ru-RU" b="1" dirty="0"/>
              <a:t>-</a:t>
            </a:r>
            <a:endParaRPr b="1"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 smtClean="0"/>
              <a:t>Ежедневный прогноз для Льва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2051720" y="1950950"/>
            <a:ext cx="2226024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ru-RU" sz="3600" b="0" dirty="0" smtClean="0">
                <a:solidFill>
                  <a:srgbClr val="FFFFFF"/>
                </a:solidFill>
                <a:latin typeface="Bahnschrift Condensed" pitchFamily="34" charset="0"/>
              </a:rPr>
              <a:t>КЛЮЧЕВЫЕ ФУНКЦИИ</a:t>
            </a:r>
            <a:endParaRPr sz="3600" b="0" dirty="0">
              <a:solidFill>
                <a:srgbClr val="FFFFFF"/>
              </a:solidFill>
              <a:latin typeface="Bahnschrift Condensed" pitchFamily="34" charset="0"/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1"/>
          </p:nvPr>
        </p:nvSpPr>
        <p:spPr>
          <a:xfrm>
            <a:off x="4670652" y="1131590"/>
            <a:ext cx="4149820" cy="324036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ru-RU" b="1" dirty="0" smtClean="0"/>
              <a:t>Ежедневный гороскоп для знака Лев: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Общий </a:t>
            </a:r>
            <a:r>
              <a:rPr lang="ru-RU" dirty="0"/>
              <a:t>гороскоп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Бизнес гороскоп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Любовный гороскоп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Гороскоп по лунному календарю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Гороскоп </a:t>
            </a:r>
            <a:r>
              <a:rPr lang="ru-RU" dirty="0" smtClean="0"/>
              <a:t>здоровья</a:t>
            </a:r>
            <a:endParaRPr lang="ru-RU" b="1" dirty="0" smtClean="0"/>
          </a:p>
          <a:p>
            <a:pPr>
              <a:buFont typeface="+mj-lt"/>
              <a:buAutoNum type="arabicPeriod" startAt="2"/>
            </a:pPr>
            <a:r>
              <a:rPr lang="ru-RU" b="1" dirty="0" smtClean="0"/>
              <a:t>Обновляемая информация: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Бот </a:t>
            </a:r>
            <a:r>
              <a:rPr lang="ru-RU" dirty="0"/>
              <a:t>ежедневно обновляет данные, предоставляя только актуальные </a:t>
            </a:r>
            <a:r>
              <a:rPr lang="ru-RU" dirty="0" smtClean="0"/>
              <a:t>прогнозы.</a:t>
            </a:r>
          </a:p>
          <a:p>
            <a:pPr>
              <a:buFont typeface="+mj-lt"/>
              <a:buAutoNum type="arabicPeriod" startAt="3"/>
            </a:pPr>
            <a:r>
              <a:rPr lang="ru-RU" b="1" dirty="0" smtClean="0"/>
              <a:t>Простота использования: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Быстрый </a:t>
            </a:r>
            <a:r>
              <a:rPr lang="ru-RU" dirty="0"/>
              <a:t>доступ через </a:t>
            </a:r>
            <a:r>
              <a:rPr lang="ru-RU" dirty="0" err="1"/>
              <a:t>Telegram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11760" y="1851670"/>
            <a:ext cx="324583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Bahnschrift Condensed" pitchFamily="34" charset="0"/>
              </a:rPr>
              <a:t>Отсутствие актуальных гороскопов</a:t>
            </a:r>
            <a:endParaRPr sz="1600" dirty="0">
              <a:latin typeface="Bahnschrift Condensed" pitchFamily="34" charset="0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11760" y="2571132"/>
            <a:ext cx="324583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/>
            <a:r>
              <a:rPr lang="ru-RU" dirty="0">
                <a:latin typeface="Bahnschrift Condensed" pitchFamily="34" charset="0"/>
              </a:rPr>
              <a:t>Разрозненная </a:t>
            </a:r>
            <a:r>
              <a:rPr lang="ru-RU" dirty="0" smtClean="0">
                <a:latin typeface="Bahnschrift Condensed" pitchFamily="34" charset="0"/>
              </a:rPr>
              <a:t>информация</a:t>
            </a:r>
            <a:endParaRPr dirty="0">
              <a:latin typeface="Bahnschrift Condensed" pitchFamily="34" charset="0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11760" y="3272754"/>
            <a:ext cx="324583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/>
            <a:r>
              <a:rPr lang="ru-RU" dirty="0">
                <a:latin typeface="Bahnschrift Condensed" pitchFamily="34" charset="0"/>
              </a:rPr>
              <a:t>Сложность </a:t>
            </a:r>
            <a:r>
              <a:rPr lang="ru-RU" dirty="0" smtClean="0">
                <a:latin typeface="Bahnschrift Condensed" pitchFamily="34" charset="0"/>
              </a:rPr>
              <a:t>поиска</a:t>
            </a:r>
            <a:endParaRPr dirty="0">
              <a:latin typeface="Bahnschrift Condensed" pitchFamily="34" charset="0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5437395" y="2015280"/>
            <a:ext cx="2767599" cy="1991992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ru-RU" sz="4000" dirty="0" smtClean="0">
                <a:latin typeface="Bahnschrift Condensed" pitchFamily="34" charset="0"/>
              </a:rPr>
              <a:t>ПРОБЛЕМЫ, КОТОРЫЕ РЕШАЕТ БОТ</a:t>
            </a:r>
            <a:endParaRPr sz="4000" b="0" dirty="0">
              <a:latin typeface="Bahnschrift Condensed" pitchFamily="34" charset="0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14935" y="2086710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14935" y="2803482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14935" y="3524087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 flipH="1">
            <a:off x="6804248" y="843558"/>
            <a:ext cx="2016224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ru-RU" sz="3600" dirty="0" smtClean="0">
                <a:latin typeface="Bahnschrift Condensed" pitchFamily="34" charset="0"/>
              </a:rPr>
              <a:t>ЦЕЛЕВАЯ АУДИТОРИЯ</a:t>
            </a:r>
            <a:endParaRPr sz="3600" dirty="0">
              <a:latin typeface="Bahnschrift Condensed" pitchFamily="34" charset="0"/>
            </a:endParaRPr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900"/>
            </a:pPr>
            <a:r>
              <a:rPr lang="ru-RU" sz="1100" dirty="0" smtClean="0"/>
              <a:t>Все</a:t>
            </a:r>
            <a:r>
              <a:rPr lang="ru-RU" sz="1100" dirty="0"/>
              <a:t>, кто верит в влияние звезд и ищет советы для жизни.</a:t>
            </a:r>
            <a:endParaRPr sz="1100" b="0" dirty="0">
              <a:solidFill>
                <a:srgbClr val="FFFFFF"/>
              </a:solidFill>
            </a:endParaRPr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 flipH="1">
            <a:off x="906964" y="1550223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/>
            <a:r>
              <a:rPr lang="ru-RU" sz="1600" dirty="0">
                <a:latin typeface="Bahnschrift Condensed" pitchFamily="34" charset="0"/>
              </a:rPr>
              <a:t>Любители астрологии:</a:t>
            </a:r>
            <a:endParaRPr sz="1600" dirty="0">
              <a:latin typeface="Bahnschrift Condensed" pitchFamily="34" charset="0"/>
            </a:endParaRPr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3"/>
          </p:nvPr>
        </p:nvSpPr>
        <p:spPr>
          <a:xfrm flipH="1">
            <a:off x="2771798" y="1544100"/>
            <a:ext cx="1800201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/>
            <a:r>
              <a:rPr lang="ru-RU" sz="1600" dirty="0">
                <a:latin typeface="Bahnschrift Condensed" pitchFamily="34" charset="0"/>
              </a:rPr>
              <a:t>Люди, интересующиеся самопознанием:</a:t>
            </a:r>
            <a:endParaRPr sz="1600" dirty="0">
              <a:latin typeface="Bahnschrift Condensed" pitchFamily="34" charset="0"/>
            </a:endParaRPr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/>
            <a:r>
              <a:rPr lang="ru-RU" sz="1800" dirty="0">
                <a:latin typeface="Bahnschrift Condensed" pitchFamily="34" charset="0"/>
              </a:rPr>
              <a:t>Занятые люди:</a:t>
            </a:r>
            <a:endParaRPr sz="1800" dirty="0">
              <a:latin typeface="Bahnschrift Condensed" pitchFamily="34" charset="0"/>
            </a:endParaRPr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r>
              <a:rPr lang="ru-RU" sz="1100" dirty="0"/>
              <a:t>Те, кто хочет понимать себя лучше и руководствоваться рекомендациями.</a:t>
            </a:r>
            <a:endParaRPr sz="11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</a:pPr>
            <a:r>
              <a:rPr lang="ru-RU" sz="1100" dirty="0"/>
              <a:t>Пользователи, которые хотят быстро и удобно получать актуальную информацию.</a:t>
            </a:r>
            <a:endParaRPr sz="1100" dirty="0"/>
          </a:p>
        </p:txBody>
      </p:sp>
      <p:grpSp>
        <p:nvGrpSpPr>
          <p:cNvPr id="18" name="Google Shape;5412;p68"/>
          <p:cNvGrpSpPr/>
          <p:nvPr/>
        </p:nvGrpSpPr>
        <p:grpSpPr>
          <a:xfrm rot="-600000">
            <a:off x="1508081" y="1457480"/>
            <a:ext cx="288032" cy="295430"/>
            <a:chOff x="1487200" y="3210375"/>
            <a:chExt cx="485850" cy="483150"/>
          </a:xfrm>
          <a:solidFill>
            <a:schemeClr val="bg1"/>
          </a:solidFill>
        </p:grpSpPr>
        <p:sp>
          <p:nvSpPr>
            <p:cNvPr id="19" name="Google Shape;5413;p68"/>
            <p:cNvSpPr/>
            <p:nvPr/>
          </p:nvSpPr>
          <p:spPr>
            <a:xfrm>
              <a:off x="1712075" y="3294975"/>
              <a:ext cx="146750" cy="141525"/>
            </a:xfrm>
            <a:custGeom>
              <a:avLst/>
              <a:gdLst/>
              <a:ahLst/>
              <a:cxnLst/>
              <a:rect l="l" t="t" r="r" b="b"/>
              <a:pathLst>
                <a:path w="5870" h="5661" extrusionOk="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8"/>
                    <a:pt x="3327" y="2526"/>
                    <a:pt x="3436" y="2580"/>
                  </a:cubicBezTo>
                  <a:lnTo>
                    <a:pt x="3931" y="2831"/>
                  </a:lnTo>
                  <a:lnTo>
                    <a:pt x="3436" y="3079"/>
                  </a:lnTo>
                  <a:cubicBezTo>
                    <a:pt x="3327" y="3133"/>
                    <a:pt x="3237" y="3220"/>
                    <a:pt x="3183" y="3332"/>
                  </a:cubicBezTo>
                  <a:lnTo>
                    <a:pt x="2935" y="3827"/>
                  </a:lnTo>
                  <a:lnTo>
                    <a:pt x="2684" y="3332"/>
                  </a:lnTo>
                  <a:cubicBezTo>
                    <a:pt x="2630" y="3220"/>
                    <a:pt x="2542" y="3133"/>
                    <a:pt x="2431" y="3079"/>
                  </a:cubicBezTo>
                  <a:lnTo>
                    <a:pt x="1936" y="2831"/>
                  </a:lnTo>
                  <a:lnTo>
                    <a:pt x="2431" y="2580"/>
                  </a:lnTo>
                  <a:cubicBezTo>
                    <a:pt x="2542" y="2526"/>
                    <a:pt x="2630" y="2438"/>
                    <a:pt x="2684" y="2327"/>
                  </a:cubicBezTo>
                  <a:lnTo>
                    <a:pt x="2935" y="1832"/>
                  </a:lnTo>
                  <a:close/>
                  <a:moveTo>
                    <a:pt x="2933" y="0"/>
                  </a:moveTo>
                  <a:cubicBezTo>
                    <a:pt x="2733" y="0"/>
                    <a:pt x="2532" y="104"/>
                    <a:pt x="2428" y="313"/>
                  </a:cubicBezTo>
                  <a:lnTo>
                    <a:pt x="1757" y="1653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7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3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6"/>
                  </a:lnTo>
                  <a:lnTo>
                    <a:pt x="5453" y="3335"/>
                  </a:lnTo>
                  <a:cubicBezTo>
                    <a:pt x="5870" y="3127"/>
                    <a:pt x="5870" y="2532"/>
                    <a:pt x="5453" y="2324"/>
                  </a:cubicBezTo>
                  <a:lnTo>
                    <a:pt x="4110" y="1653"/>
                  </a:lnTo>
                  <a:lnTo>
                    <a:pt x="3439" y="313"/>
                  </a:lnTo>
                  <a:cubicBezTo>
                    <a:pt x="3335" y="104"/>
                    <a:pt x="3134" y="0"/>
                    <a:pt x="293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0" name="Google Shape;5414;p68"/>
            <p:cNvSpPr/>
            <p:nvPr/>
          </p:nvSpPr>
          <p:spPr>
            <a:xfrm>
              <a:off x="1825300" y="3408200"/>
              <a:ext cx="147750" cy="141550"/>
            </a:xfrm>
            <a:custGeom>
              <a:avLst/>
              <a:gdLst/>
              <a:ahLst/>
              <a:cxnLst/>
              <a:rect l="l" t="t" r="r" b="b"/>
              <a:pathLst>
                <a:path w="5910" h="5662" extrusionOk="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9"/>
                    <a:pt x="3328" y="2529"/>
                    <a:pt x="3442" y="2584"/>
                  </a:cubicBezTo>
                  <a:lnTo>
                    <a:pt x="3944" y="2831"/>
                  </a:lnTo>
                  <a:lnTo>
                    <a:pt x="3442" y="3076"/>
                  </a:lnTo>
                  <a:cubicBezTo>
                    <a:pt x="3328" y="3130"/>
                    <a:pt x="3237" y="3221"/>
                    <a:pt x="3183" y="3332"/>
                  </a:cubicBezTo>
                  <a:lnTo>
                    <a:pt x="2935" y="3828"/>
                  </a:lnTo>
                  <a:lnTo>
                    <a:pt x="2685" y="3332"/>
                  </a:lnTo>
                  <a:cubicBezTo>
                    <a:pt x="2630" y="3221"/>
                    <a:pt x="2543" y="3133"/>
                    <a:pt x="2434" y="3079"/>
                  </a:cubicBezTo>
                  <a:lnTo>
                    <a:pt x="1936" y="2831"/>
                  </a:lnTo>
                  <a:lnTo>
                    <a:pt x="2434" y="2581"/>
                  </a:lnTo>
                  <a:cubicBezTo>
                    <a:pt x="2543" y="2526"/>
                    <a:pt x="2630" y="2439"/>
                    <a:pt x="2685" y="2327"/>
                  </a:cubicBezTo>
                  <a:lnTo>
                    <a:pt x="2935" y="1832"/>
                  </a:lnTo>
                  <a:close/>
                  <a:moveTo>
                    <a:pt x="2934" y="0"/>
                  </a:moveTo>
                  <a:cubicBezTo>
                    <a:pt x="2733" y="0"/>
                    <a:pt x="2532" y="105"/>
                    <a:pt x="2428" y="313"/>
                  </a:cubicBezTo>
                  <a:lnTo>
                    <a:pt x="1758" y="1654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8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4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9"/>
                  </a:lnTo>
                  <a:lnTo>
                    <a:pt x="5484" y="3338"/>
                  </a:lnTo>
                  <a:cubicBezTo>
                    <a:pt x="5909" y="3133"/>
                    <a:pt x="5909" y="2526"/>
                    <a:pt x="5484" y="2321"/>
                  </a:cubicBezTo>
                  <a:lnTo>
                    <a:pt x="4110" y="1651"/>
                  </a:lnTo>
                  <a:lnTo>
                    <a:pt x="3439" y="313"/>
                  </a:lnTo>
                  <a:cubicBezTo>
                    <a:pt x="3335" y="105"/>
                    <a:pt x="3134" y="0"/>
                    <a:pt x="29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5415;p68"/>
            <p:cNvSpPr/>
            <p:nvPr/>
          </p:nvSpPr>
          <p:spPr>
            <a:xfrm>
              <a:off x="1487200" y="3210375"/>
              <a:ext cx="410350" cy="483150"/>
            </a:xfrm>
            <a:custGeom>
              <a:avLst/>
              <a:gdLst/>
              <a:ahLst/>
              <a:cxnLst/>
              <a:rect l="l" t="t" r="r" b="b"/>
              <a:pathLst>
                <a:path w="16414" h="19326" extrusionOk="0">
                  <a:moveTo>
                    <a:pt x="9662" y="1133"/>
                  </a:moveTo>
                  <a:cubicBezTo>
                    <a:pt x="9744" y="1133"/>
                    <a:pt x="9825" y="1133"/>
                    <a:pt x="9910" y="1136"/>
                  </a:cubicBezTo>
                  <a:cubicBezTo>
                    <a:pt x="7953" y="2866"/>
                    <a:pt x="6830" y="5351"/>
                    <a:pt x="6833" y="7966"/>
                  </a:cubicBezTo>
                  <a:cubicBezTo>
                    <a:pt x="6833" y="12311"/>
                    <a:pt x="9907" y="16049"/>
                    <a:pt x="14170" y="16889"/>
                  </a:cubicBezTo>
                  <a:cubicBezTo>
                    <a:pt x="12821" y="17740"/>
                    <a:pt x="11260" y="18193"/>
                    <a:pt x="9662" y="18193"/>
                  </a:cubicBezTo>
                  <a:cubicBezTo>
                    <a:pt x="4958" y="18193"/>
                    <a:pt x="1132" y="14368"/>
                    <a:pt x="1132" y="9663"/>
                  </a:cubicBezTo>
                  <a:cubicBezTo>
                    <a:pt x="1132" y="4959"/>
                    <a:pt x="4958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093" y="1"/>
                    <a:pt x="4668" y="1009"/>
                    <a:pt x="2838" y="2839"/>
                  </a:cubicBezTo>
                  <a:cubicBezTo>
                    <a:pt x="1009" y="4669"/>
                    <a:pt x="0" y="7094"/>
                    <a:pt x="0" y="9663"/>
                  </a:cubicBezTo>
                  <a:cubicBezTo>
                    <a:pt x="0" y="12233"/>
                    <a:pt x="1009" y="14657"/>
                    <a:pt x="2838" y="16487"/>
                  </a:cubicBezTo>
                  <a:cubicBezTo>
                    <a:pt x="4668" y="18317"/>
                    <a:pt x="7090" y="19325"/>
                    <a:pt x="9662" y="19325"/>
                  </a:cubicBezTo>
                  <a:cubicBezTo>
                    <a:pt x="12008" y="19322"/>
                    <a:pt x="14273" y="18462"/>
                    <a:pt x="16027" y="16907"/>
                  </a:cubicBezTo>
                  <a:cubicBezTo>
                    <a:pt x="16414" y="16566"/>
                    <a:pt x="16181" y="15932"/>
                    <a:pt x="15668" y="15916"/>
                  </a:cubicBezTo>
                  <a:cubicBezTo>
                    <a:pt x="11420" y="15799"/>
                    <a:pt x="7965" y="12233"/>
                    <a:pt x="7965" y="7966"/>
                  </a:cubicBezTo>
                  <a:cubicBezTo>
                    <a:pt x="7965" y="5243"/>
                    <a:pt x="9391" y="2658"/>
                    <a:pt x="11688" y="1215"/>
                  </a:cubicBezTo>
                  <a:cubicBezTo>
                    <a:pt x="12123" y="943"/>
                    <a:pt x="11999" y="276"/>
                    <a:pt x="11495" y="179"/>
                  </a:cubicBezTo>
                  <a:cubicBezTo>
                    <a:pt x="10891" y="61"/>
                    <a:pt x="10278" y="4"/>
                    <a:pt x="966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6576;p71"/>
          <p:cNvGrpSpPr/>
          <p:nvPr/>
        </p:nvGrpSpPr>
        <p:grpSpPr>
          <a:xfrm>
            <a:off x="3579236" y="1438085"/>
            <a:ext cx="344692" cy="413585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23" name="Google Shape;6577;p71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78;p71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79;p71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9560;p78"/>
          <p:cNvSpPr/>
          <p:nvPr/>
        </p:nvSpPr>
        <p:spPr>
          <a:xfrm>
            <a:off x="5580112" y="1443981"/>
            <a:ext cx="288032" cy="407689"/>
          </a:xfrm>
          <a:custGeom>
            <a:avLst/>
            <a:gdLst/>
            <a:ahLst/>
            <a:cxnLst/>
            <a:rect l="l" t="t" r="r" b="b"/>
            <a:pathLst>
              <a:path w="6617" h="11878" extrusionOk="0">
                <a:moveTo>
                  <a:pt x="2962" y="725"/>
                </a:moveTo>
                <a:lnTo>
                  <a:pt x="2489" y="2111"/>
                </a:lnTo>
                <a:lnTo>
                  <a:pt x="1575" y="2111"/>
                </a:lnTo>
                <a:lnTo>
                  <a:pt x="1103" y="725"/>
                </a:lnTo>
                <a:close/>
                <a:moveTo>
                  <a:pt x="3277" y="3529"/>
                </a:moveTo>
                <a:lnTo>
                  <a:pt x="5892" y="6144"/>
                </a:lnTo>
                <a:lnTo>
                  <a:pt x="5892" y="6616"/>
                </a:lnTo>
                <a:lnTo>
                  <a:pt x="5419" y="6616"/>
                </a:lnTo>
                <a:lnTo>
                  <a:pt x="3434" y="4663"/>
                </a:lnTo>
                <a:lnTo>
                  <a:pt x="3277" y="3529"/>
                </a:lnTo>
                <a:close/>
                <a:moveTo>
                  <a:pt x="2458" y="2804"/>
                </a:moveTo>
                <a:lnTo>
                  <a:pt x="3434" y="9357"/>
                </a:lnTo>
                <a:lnTo>
                  <a:pt x="2048" y="10964"/>
                </a:lnTo>
                <a:lnTo>
                  <a:pt x="693" y="9357"/>
                </a:lnTo>
                <a:lnTo>
                  <a:pt x="1670" y="2804"/>
                </a:lnTo>
                <a:close/>
                <a:moveTo>
                  <a:pt x="693" y="0"/>
                </a:moveTo>
                <a:cubicBezTo>
                  <a:pt x="567" y="0"/>
                  <a:pt x="473" y="32"/>
                  <a:pt x="410" y="158"/>
                </a:cubicBezTo>
                <a:cubicBezTo>
                  <a:pt x="315" y="252"/>
                  <a:pt x="315" y="378"/>
                  <a:pt x="378" y="473"/>
                </a:cubicBezTo>
                <a:lnTo>
                  <a:pt x="1040" y="2489"/>
                </a:lnTo>
                <a:lnTo>
                  <a:pt x="0" y="9389"/>
                </a:lnTo>
                <a:cubicBezTo>
                  <a:pt x="0" y="9452"/>
                  <a:pt x="0" y="9578"/>
                  <a:pt x="95" y="9672"/>
                </a:cubicBezTo>
                <a:lnTo>
                  <a:pt x="1828" y="11751"/>
                </a:lnTo>
                <a:cubicBezTo>
                  <a:pt x="1891" y="11814"/>
                  <a:pt x="1985" y="11877"/>
                  <a:pt x="2080" y="11877"/>
                </a:cubicBezTo>
                <a:cubicBezTo>
                  <a:pt x="2206" y="11877"/>
                  <a:pt x="2300" y="11814"/>
                  <a:pt x="2363" y="11751"/>
                </a:cubicBezTo>
                <a:lnTo>
                  <a:pt x="4096" y="9672"/>
                </a:lnTo>
                <a:cubicBezTo>
                  <a:pt x="4190" y="9578"/>
                  <a:pt x="4190" y="9483"/>
                  <a:pt x="4190" y="9389"/>
                </a:cubicBezTo>
                <a:lnTo>
                  <a:pt x="3623" y="5797"/>
                </a:lnTo>
                <a:lnTo>
                  <a:pt x="5041" y="7183"/>
                </a:lnTo>
                <a:cubicBezTo>
                  <a:pt x="5136" y="7246"/>
                  <a:pt x="5199" y="7309"/>
                  <a:pt x="5293" y="7309"/>
                </a:cubicBezTo>
                <a:lnTo>
                  <a:pt x="6270" y="7309"/>
                </a:lnTo>
                <a:cubicBezTo>
                  <a:pt x="6459" y="7309"/>
                  <a:pt x="6616" y="7152"/>
                  <a:pt x="6616" y="6931"/>
                </a:cubicBezTo>
                <a:lnTo>
                  <a:pt x="6616" y="5955"/>
                </a:lnTo>
                <a:cubicBezTo>
                  <a:pt x="6616" y="5892"/>
                  <a:pt x="6585" y="5766"/>
                  <a:pt x="6490" y="5734"/>
                </a:cubicBezTo>
                <a:lnTo>
                  <a:pt x="3119" y="2426"/>
                </a:lnTo>
                <a:lnTo>
                  <a:pt x="3749" y="473"/>
                </a:lnTo>
                <a:cubicBezTo>
                  <a:pt x="3781" y="378"/>
                  <a:pt x="3749" y="252"/>
                  <a:pt x="3718" y="158"/>
                </a:cubicBezTo>
                <a:cubicBezTo>
                  <a:pt x="3623" y="95"/>
                  <a:pt x="3560" y="0"/>
                  <a:pt x="34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187624" y="1635646"/>
            <a:ext cx="6634500" cy="88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ru-RU" sz="5400" dirty="0" smtClean="0">
                <a:latin typeface="Bahnschrift Condensed" pitchFamily="34" charset="0"/>
              </a:rPr>
              <a:t>ПЕРСПЕКТИВЫ И РАЗВИТИЕ</a:t>
            </a:r>
            <a:endParaRPr sz="5400" b="0" dirty="0">
              <a:latin typeface="Bahnschrift Condensed" pitchFamily="34" charset="0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1187624" y="2427734"/>
            <a:ext cx="6768752" cy="100811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ru-RU" sz="1400" dirty="0" smtClean="0"/>
              <a:t>Бот сейчас только на начальных этапах разработки, планируется добавить все оставшиеся знаки зодиака, чтобы бот был актуален для всех. Также в будущем возможно </a:t>
            </a:r>
            <a:r>
              <a:rPr lang="ru-RU" sz="1400" dirty="0"/>
              <a:t>добавление расчетов совместимости знаков, астрологических прогнозов для важных дат.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>
            <a:spLocks noGrp="1"/>
          </p:cNvSpPr>
          <p:nvPr>
            <p:ph type="ctrTitle"/>
          </p:nvPr>
        </p:nvSpPr>
        <p:spPr>
          <a:xfrm>
            <a:off x="3923928" y="1801293"/>
            <a:ext cx="3233068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Nunito Sans Black"/>
              <a:buNone/>
            </a:pPr>
            <a:r>
              <a:rPr lang="ru-RU" b="0" dirty="0" smtClean="0">
                <a:solidFill>
                  <a:schemeClr val="accent6"/>
                </a:solidFill>
              </a:rPr>
              <a:t>На данный момент бот вы можете найти по </a:t>
            </a:r>
            <a:r>
              <a:rPr lang="en-US" b="0" dirty="0" smtClean="0">
                <a:solidFill>
                  <a:schemeClr val="accent6"/>
                </a:solidFill>
              </a:rPr>
              <a:t>QR-</a:t>
            </a:r>
            <a:r>
              <a:rPr lang="ru-RU" b="0" dirty="0" smtClean="0">
                <a:solidFill>
                  <a:schemeClr val="accent6"/>
                </a:solidFill>
              </a:rPr>
              <a:t>коду</a:t>
            </a:r>
            <a:endParaRPr b="0" dirty="0">
              <a:solidFill>
                <a:schemeClr val="accent6"/>
              </a:solidFill>
            </a:endParaRPr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1"/>
          </p:nvPr>
        </p:nvSpPr>
        <p:spPr>
          <a:xfrm>
            <a:off x="3911027" y="3388429"/>
            <a:ext cx="3161065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dirty="0" smtClean="0"/>
              <a:t>(на имя пользователя не обращаем внимания – это техническая недоработка, которая вскоре будет исправлена)</a:t>
            </a:r>
            <a:endParaRPr b="0" dirty="0"/>
          </a:p>
        </p:txBody>
      </p:sp>
      <p:cxnSp>
        <p:nvCxnSpPr>
          <p:cNvPr id="412" name="Google Shape;412;p41"/>
          <p:cNvCxnSpPr/>
          <p:nvPr/>
        </p:nvCxnSpPr>
        <p:spPr>
          <a:xfrm>
            <a:off x="3417200" y="3218950"/>
            <a:ext cx="3353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3" name="Google Shape;413;p41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rgbClr val="0C2E3A"/>
              </a:gs>
              <a:gs pos="100000">
                <a:srgbClr val="110F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" b="99312" l="0" r="99110">
                        <a14:foregroundMark x1="10979" y1="12615" x2="49258" y2="20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7" y="532351"/>
            <a:ext cx="32099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183</Words>
  <Application>Microsoft Office PowerPoint</Application>
  <PresentationFormat>Экран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Squada One</vt:lpstr>
      <vt:lpstr>Nunito Sans SemiBold</vt:lpstr>
      <vt:lpstr>Roboto Light</vt:lpstr>
      <vt:lpstr>Roboto Slab Light</vt:lpstr>
      <vt:lpstr>Bahnschrift Condensed</vt:lpstr>
      <vt:lpstr>Nunito Sans Black</vt:lpstr>
      <vt:lpstr>Calibri</vt:lpstr>
      <vt:lpstr>Elegant waves by slidesgo</vt:lpstr>
      <vt:lpstr>Telegram Bot</vt:lpstr>
      <vt:lpstr>Телеграм-бот для гороскопов -</vt:lpstr>
      <vt:lpstr>КЛЮЧЕВЫЕ ФУНКЦИИ</vt:lpstr>
      <vt:lpstr>ПРОБЛЕМЫ, КОТОРЫЕ РЕШАЕТ БОТ</vt:lpstr>
      <vt:lpstr>ЦЕЛЕВАЯ АУДИТОРИЯ</vt:lpstr>
      <vt:lpstr>ПЕРСПЕКТИВЫ И РАЗВИТИЕ</vt:lpstr>
      <vt:lpstr>На данный момент бот вы можете найти по QR-коду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Liza</dc:creator>
  <cp:lastModifiedBy>Liza</cp:lastModifiedBy>
  <cp:revision>6</cp:revision>
  <dcterms:modified xsi:type="dcterms:W3CDTF">2024-12-23T17:44:51Z</dcterms:modified>
</cp:coreProperties>
</file>