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FCC66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8B90-5049-4893-9878-0326691DD3D9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43B5-7048-496D-88A0-B8272873C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18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8B90-5049-4893-9878-0326691DD3D9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43B5-7048-496D-88A0-B8272873C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00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8B90-5049-4893-9878-0326691DD3D9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43B5-7048-496D-88A0-B8272873C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257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8B90-5049-4893-9878-0326691DD3D9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43B5-7048-496D-88A0-B8272873CB2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732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8B90-5049-4893-9878-0326691DD3D9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43B5-7048-496D-88A0-B8272873C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63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8B90-5049-4893-9878-0326691DD3D9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43B5-7048-496D-88A0-B8272873C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254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8B90-5049-4893-9878-0326691DD3D9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43B5-7048-496D-88A0-B8272873C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346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8B90-5049-4893-9878-0326691DD3D9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43B5-7048-496D-88A0-B8272873C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272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8B90-5049-4893-9878-0326691DD3D9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43B5-7048-496D-88A0-B8272873C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40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8B90-5049-4893-9878-0326691DD3D9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43B5-7048-496D-88A0-B8272873C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36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8B90-5049-4893-9878-0326691DD3D9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43B5-7048-496D-88A0-B8272873C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32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8B90-5049-4893-9878-0326691DD3D9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43B5-7048-496D-88A0-B8272873C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2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8B90-5049-4893-9878-0326691DD3D9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43B5-7048-496D-88A0-B8272873C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39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8B90-5049-4893-9878-0326691DD3D9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43B5-7048-496D-88A0-B8272873C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81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8B90-5049-4893-9878-0326691DD3D9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43B5-7048-496D-88A0-B8272873C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08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8B90-5049-4893-9878-0326691DD3D9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43B5-7048-496D-88A0-B8272873C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13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8B90-5049-4893-9878-0326691DD3D9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43B5-7048-496D-88A0-B8272873C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33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8928B90-5049-4893-9878-0326691DD3D9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B8243B5-7048-496D-88A0-B8272873C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71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8BAB5-F741-4CB3-BE75-58E6840B0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ru-RU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Политика информационной безопасности банка</a:t>
            </a:r>
          </a:p>
        </p:txBody>
      </p:sp>
    </p:spTree>
    <p:extLst>
      <p:ext uri="{BB962C8B-B14F-4D97-AF65-F5344CB8AC3E}">
        <p14:creationId xmlns:p14="http://schemas.microsoft.com/office/powerpoint/2010/main" val="2799857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CB48-DD9D-4C11-BD25-52F80DF2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>
                <a:solidFill>
                  <a:srgbClr val="00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Внутренние нарушители информационной безопасности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11BFC-BF18-4EA0-B89A-8D4EE3F33B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ru-RU" cap="none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Сотрудники банка, имеющие легальный доступ к ресурсам автоматизированной банковской системы; </a:t>
            </a:r>
          </a:p>
          <a:p>
            <a:pPr lvl="0"/>
            <a:r>
              <a:rPr lang="ru-RU" cap="none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Сотрудники банка, осуществляющие доступ к информационным активам с использованием технологии удаленного доступа; </a:t>
            </a:r>
          </a:p>
          <a:p>
            <a:pPr lvl="0"/>
            <a:r>
              <a:rPr lang="ru-RU" cap="none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Сотрудники банка, имеющие полномочия системного администратора или администратора информационной безопасности; </a:t>
            </a:r>
          </a:p>
          <a:p>
            <a:pPr lvl="0"/>
            <a:r>
              <a:rPr lang="ru-RU" cap="none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Программисты-разработчики программных компонент, являющиеся сотрудниками банка.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7567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5265-2B12-4DD8-8B3F-6FD68E1E3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шкалы ущерба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FE2854-A6FA-4BA4-9C2C-74B6906B2BF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64131916"/>
              </p:ext>
            </p:extLst>
          </p:nvPr>
        </p:nvGraphicFramePr>
        <p:xfrm>
          <a:off x="647700" y="1892300"/>
          <a:ext cx="10883900" cy="41008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6575">
                  <a:extLst>
                    <a:ext uri="{9D8B030D-6E8A-4147-A177-3AD203B41FA5}">
                      <a16:colId xmlns:a16="http://schemas.microsoft.com/office/drawing/2014/main" val="939579424"/>
                    </a:ext>
                  </a:extLst>
                </a:gridCol>
                <a:gridCol w="8127325">
                  <a:extLst>
                    <a:ext uri="{9D8B030D-6E8A-4147-A177-3AD203B41FA5}">
                      <a16:colId xmlns:a16="http://schemas.microsoft.com/office/drawing/2014/main" val="586687235"/>
                    </a:ext>
                  </a:extLst>
                </a:gridCol>
              </a:tblGrid>
              <a:tr h="403668">
                <a:tc>
                  <a:txBody>
                    <a:bodyPr/>
                    <a:lstStyle/>
                    <a:p>
                      <a:pPr mar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Величина ущерба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9" marR="62229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Ущерб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9" marR="62229" marT="0" marB="0"/>
                </a:tc>
                <a:extLst>
                  <a:ext uri="{0D108BD9-81ED-4DB2-BD59-A6C34878D82A}">
                    <a16:rowId xmlns:a16="http://schemas.microsoft.com/office/drawing/2014/main" val="2068832453"/>
                  </a:ext>
                </a:extLst>
              </a:tr>
              <a:tr h="523759"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9" marR="62229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Раскрытие информации принесет ничтожный моральный и финансовый ущерб банку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9" marR="62229" marT="0" marB="0"/>
                </a:tc>
                <a:extLst>
                  <a:ext uri="{0D108BD9-81ED-4DB2-BD59-A6C34878D82A}">
                    <a16:rowId xmlns:a16="http://schemas.microsoft.com/office/drawing/2014/main" val="1397912661"/>
                  </a:ext>
                </a:extLst>
              </a:tr>
              <a:tr h="610618"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9" marR="62229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Ущерб от атаки есть, но он незначителен, основные финансовые операции и положение банка на рынке не затронуты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9" marR="62229" marT="0" marB="0"/>
                </a:tc>
                <a:extLst>
                  <a:ext uri="{0D108BD9-81ED-4DB2-BD59-A6C34878D82A}">
                    <a16:rowId xmlns:a16="http://schemas.microsoft.com/office/drawing/2014/main" val="1105199655"/>
                  </a:ext>
                </a:extLst>
              </a:tr>
              <a:tr h="817566"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9" marR="62229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Финансовые операции не ведутся в течение некоторого времени, за это время банк терпит убытки, но его положение на рынке и количество клиентов изменяются минимально 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9" marR="62229" marT="0" marB="0"/>
                </a:tc>
                <a:extLst>
                  <a:ext uri="{0D108BD9-81ED-4DB2-BD59-A6C34878D82A}">
                    <a16:rowId xmlns:a16="http://schemas.microsoft.com/office/drawing/2014/main" val="1792357522"/>
                  </a:ext>
                </a:extLst>
              </a:tr>
              <a:tr h="523759"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9" marR="62229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Значительные потери на рынке и в прибыли. От банка уходит ощутимая часть клиентов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9" marR="62229" marT="0" marB="0"/>
                </a:tc>
                <a:extLst>
                  <a:ext uri="{0D108BD9-81ED-4DB2-BD59-A6C34878D82A}">
                    <a16:rowId xmlns:a16="http://schemas.microsoft.com/office/drawing/2014/main" val="3978135024"/>
                  </a:ext>
                </a:extLst>
              </a:tr>
              <a:tr h="817566"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9" marR="62229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Потери очень значительны, банк на период до года теряет положение на рынке. Для восстановления положения требуются крупные финансовые займы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9" marR="62229" marT="0" marB="0"/>
                </a:tc>
                <a:extLst>
                  <a:ext uri="{0D108BD9-81ED-4DB2-BD59-A6C34878D82A}">
                    <a16:rowId xmlns:a16="http://schemas.microsoft.com/office/drawing/2014/main" val="343948024"/>
                  </a:ext>
                </a:extLst>
              </a:tr>
              <a:tr h="252763"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9" marR="62229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Банк прекращает существование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9" marR="62229" marT="0" marB="0"/>
                </a:tc>
                <a:extLst>
                  <a:ext uri="{0D108BD9-81ED-4DB2-BD59-A6C34878D82A}">
                    <a16:rowId xmlns:a16="http://schemas.microsoft.com/office/drawing/2014/main" val="903395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2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93B4-D3DA-4AE9-9339-ADF93333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шкалы вероятности угрозы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80AC89-2523-4A44-990A-67061450847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10407751"/>
              </p:ext>
            </p:extLst>
          </p:nvPr>
        </p:nvGraphicFramePr>
        <p:xfrm>
          <a:off x="1404937" y="2078775"/>
          <a:ext cx="8755063" cy="41607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6514">
                  <a:extLst>
                    <a:ext uri="{9D8B030D-6E8A-4147-A177-3AD203B41FA5}">
                      <a16:colId xmlns:a16="http://schemas.microsoft.com/office/drawing/2014/main" val="3271730439"/>
                    </a:ext>
                  </a:extLst>
                </a:gridCol>
                <a:gridCol w="6218549">
                  <a:extLst>
                    <a:ext uri="{9D8B030D-6E8A-4147-A177-3AD203B41FA5}">
                      <a16:colId xmlns:a16="http://schemas.microsoft.com/office/drawing/2014/main" val="727772854"/>
                    </a:ext>
                  </a:extLst>
                </a:gridCol>
              </a:tblGrid>
              <a:tr h="1047610"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Вероятность события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 частота события (НДС)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5277740"/>
                  </a:ext>
                </a:extLst>
              </a:tr>
              <a:tr h="510584"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Данный вид атаки отсутствует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2177632"/>
                  </a:ext>
                </a:extLst>
              </a:tr>
              <a:tr h="510584"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Реже, чем раз в год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9868150"/>
                  </a:ext>
                </a:extLst>
              </a:tr>
              <a:tr h="510584"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Около 1 раза в год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0746602"/>
                  </a:ext>
                </a:extLst>
              </a:tr>
              <a:tr h="510584"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Около 1 раза в месяц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5920220"/>
                  </a:ext>
                </a:extLst>
              </a:tr>
              <a:tr h="510584"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Около 1 раза в неделю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8701563"/>
                  </a:ext>
                </a:extLst>
              </a:tr>
              <a:tr h="560178"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Практически ежедневно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6478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08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F94CA-F076-44DF-BF2E-31816D12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оценки рисков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62BCD0-DAC2-4412-9EC9-180F587AA04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25358776"/>
              </p:ext>
            </p:extLst>
          </p:nvPr>
        </p:nvGraphicFramePr>
        <p:xfrm>
          <a:off x="1676400" y="1873948"/>
          <a:ext cx="9080500" cy="4171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81281">
                  <a:extLst>
                    <a:ext uri="{9D8B030D-6E8A-4147-A177-3AD203B41FA5}">
                      <a16:colId xmlns:a16="http://schemas.microsoft.com/office/drawing/2014/main" val="2040172966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val="4201855150"/>
                    </a:ext>
                  </a:extLst>
                </a:gridCol>
                <a:gridCol w="1624684">
                  <a:extLst>
                    <a:ext uri="{9D8B030D-6E8A-4147-A177-3AD203B41FA5}">
                      <a16:colId xmlns:a16="http://schemas.microsoft.com/office/drawing/2014/main" val="438941303"/>
                    </a:ext>
                  </a:extLst>
                </a:gridCol>
                <a:gridCol w="2197048">
                  <a:extLst>
                    <a:ext uri="{9D8B030D-6E8A-4147-A177-3AD203B41FA5}">
                      <a16:colId xmlns:a16="http://schemas.microsoft.com/office/drawing/2014/main" val="4018493568"/>
                    </a:ext>
                  </a:extLst>
                </a:gridCol>
              </a:tblGrid>
              <a:tr h="1161951"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 атаки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Ущерб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Вероятность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Риск (Ущерб 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Вероятность)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5175798"/>
                  </a:ext>
                </a:extLst>
              </a:tr>
              <a:tr h="369470"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Спам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1793293"/>
                  </a:ext>
                </a:extLst>
              </a:tr>
              <a:tr h="1161951"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Копирование жесткого диска из центрального офиса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2276613"/>
                  </a:ext>
                </a:extLst>
              </a:tr>
              <a:tr h="369470"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Вирусы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1,5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0434190"/>
                  </a:ext>
                </a:extLst>
              </a:tr>
              <a:tr h="369470"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DDoS-</a:t>
                      </a: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атаки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8645041"/>
                  </a:ext>
                </a:extLst>
              </a:tr>
              <a:tr h="369470"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Пиратское ПО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333942"/>
                  </a:ext>
                </a:extLst>
              </a:tr>
              <a:tr h="369470"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2,7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6823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488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A07D-4066-41BB-9EBA-E84A772B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rgbClr val="00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Меры   обеспечения   требуемого   уровня защищённости   информационных ресурсов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26C7D-7260-4F72-9004-FB29E882E9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ru-RU" cap="none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Законодательные (правовые) меры защиты: действующие в стране законы, указы и нормативные акты, регламентирующие правила обращения с информацией, закрепляющие права и обязанности участников информационных отношений в процессе ее обработки и использования, а также устанавливающие ответственность за нарушения этих правил</a:t>
            </a:r>
          </a:p>
          <a:p>
            <a:pPr lvl="0"/>
            <a:r>
              <a:rPr lang="ru-RU" cap="none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Морально-этические меры защиты: нормы поведения, которые традиционно сложились или складываются по мере распространения информационных технологий в обществе. Морально-этические нормы бывают как неписаные, так и писаные, то есть оформленные в некоторый свод (устав) правил или предписаний</a:t>
            </a:r>
          </a:p>
        </p:txBody>
      </p:sp>
    </p:spTree>
    <p:extLst>
      <p:ext uri="{BB962C8B-B14F-4D97-AF65-F5344CB8AC3E}">
        <p14:creationId xmlns:p14="http://schemas.microsoft.com/office/powerpoint/2010/main" val="2922159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C3CB-C4AD-42A9-B057-2B6196BD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>
                <a:solidFill>
                  <a:srgbClr val="00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Меры   обеспечения   требуемого   уровня защищённости   информационных ресурсов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6BB78-0D2F-4320-A249-111C3748E24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sz="2200" cap="none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Технологические меры защиты: разного рода технологические решения и приемы, основанные на использовании некоторых видов избыточности и направленные на уменьшение возможности совершения сотрудниками ошибок и нарушений в рамках предоставленных им прав и полномочий</a:t>
            </a:r>
          </a:p>
          <a:p>
            <a:pPr lvl="0"/>
            <a:r>
              <a:rPr lang="ru-RU" sz="2200" cap="none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Организационные (административные) меры защиты: меры организационного характера, регламентирующие процессы функционирования системы обработки данных, использование ее ресурсов, деятельность обслуживающего персонала, а также порядок взаимодействия пользователей с системой таким образом, чтобы в наибольшей степени затруднить или исключить возможность реализации угроз безопасности или снизить размер потерь в случае их реализации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085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179EA-9640-4AD2-A214-585F6C70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ru-RU" dirty="0">
                <a:solidFill>
                  <a:srgbClr val="00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Цели информационной безопасности банка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40B71-0F68-4A22-806C-169E67969A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400" cap="none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надежности защиты информации в процессе ее обработки, хранения и передачи; </a:t>
            </a:r>
          </a:p>
          <a:p>
            <a:pPr algn="just"/>
            <a:r>
              <a:rPr lang="ru-RU" sz="2400" cap="none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устойчивого функционирования банка и защита информационных активов от случайных и направленных противоправных посягательств, разглашения, утраты, утечки, искажения, модификации и уничтожения охраняемых сведений</a:t>
            </a:r>
            <a:r>
              <a:rPr lang="en-US" sz="2400" cap="none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cap="none" dirty="0">
              <a:solidFill>
                <a:srgbClr val="006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cap="none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Снижение угроз информационной безопасности до приемлемого для банка уровня.</a:t>
            </a:r>
          </a:p>
        </p:txBody>
      </p:sp>
    </p:spTree>
    <p:extLst>
      <p:ext uri="{BB962C8B-B14F-4D97-AF65-F5344CB8AC3E}">
        <p14:creationId xmlns:p14="http://schemas.microsoft.com/office/powerpoint/2010/main" val="110273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A2B4-FC89-403C-A339-976D39FF8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>
                <a:solidFill>
                  <a:srgbClr val="00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Задачи	   информационной безопасности   банка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32B5A-87E4-446B-A8A4-B165F440C0C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lvl="0" algn="just"/>
            <a:r>
              <a:rPr lang="ru-RU" sz="2400" cap="none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Своевременное выявление, оценка и прогнозирование источников угроз информационной безопасности, причин и условий;</a:t>
            </a:r>
          </a:p>
          <a:p>
            <a:pPr lvl="0" algn="just"/>
            <a:r>
              <a:rPr lang="ru-RU" sz="2400" cap="none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механизма оперативного реагирования на угрозы безопасности информации и негативные тенденции;</a:t>
            </a:r>
          </a:p>
          <a:p>
            <a:pPr algn="just"/>
            <a:r>
              <a:rPr lang="ru-RU" sz="2400" cap="none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условий для минимизации и локализации наносимого ущерба неправомерными действиями физических и юридических лиц, ослабление негативного влияния и ликвидация последствий нарушения безопасности информации;</a:t>
            </a:r>
          </a:p>
          <a:p>
            <a:pPr lvl="0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433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3106-4699-4344-8FBC-3FDDA7FE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>
                <a:solidFill>
                  <a:srgbClr val="00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Задачи	   информационной безопасности   банка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3E0CB-A36D-4EFA-AA01-983C377378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ru-RU" sz="2400" cap="none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Защиту от вмешательства в процесс функционирования информационной системы банка посторонних лиц</a:t>
            </a:r>
            <a:r>
              <a:rPr lang="en-US" sz="2400" cap="none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cap="none" dirty="0">
              <a:solidFill>
                <a:srgbClr val="006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400" cap="none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Разграничение доступа пользователей к информационным, аппаратным, программным и иным ресурсам банка, то есть защиту от несанкционированного доступа;</a:t>
            </a:r>
          </a:p>
          <a:p>
            <a:pPr lvl="0"/>
            <a:r>
              <a:rPr lang="ru-RU" sz="2400" cap="none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аутентификации пользователей, участвующих в информационном обмене;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62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73EB-BA9D-40E3-A03A-CD70736E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>
                <a:solidFill>
                  <a:srgbClr val="00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Задачи	   информационной безопасности   банка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56A0A-8330-4AFB-B7F8-38D79B5EDEF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lvl="0"/>
            <a:r>
              <a:rPr lang="ru-RU" sz="2400" cap="none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Защиту от несанкционированной модификации используемых в корпоративной информационной системе банка программных средств, а также защиту системы от внедрения несанкционированных программ, включая компьютерные вирусы;</a:t>
            </a:r>
          </a:p>
          <a:p>
            <a:pPr lvl="0"/>
            <a:r>
              <a:rPr lang="ru-RU" sz="2400" cap="none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Защиту информации ограниченного пользования от утечки по техническим каналам при ее обработке, хранении и передаче по каналам связи;</a:t>
            </a:r>
          </a:p>
          <a:p>
            <a:pPr lvl="0"/>
            <a:r>
              <a:rPr lang="ru-RU" sz="2400" cap="none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живучести криптографических средств защиты информации.</a:t>
            </a:r>
          </a:p>
          <a:p>
            <a:endParaRPr lang="ru-RU" sz="2400" cap="none" dirty="0">
              <a:solidFill>
                <a:srgbClr val="006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956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4AA75-0975-414F-8891-B0E20662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>
                <a:solidFill>
                  <a:srgbClr val="00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защиты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1A11D-C97C-4C87-A22D-3179E235B3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lvl="0" algn="just"/>
            <a:r>
              <a:rPr lang="ru-RU" sz="2400" cap="none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Информационные ресурсы с ограниченным доступом, составляющие коммерческую, банковскую тайну или иные чувствительные по отношению к случайным и несанкционированным воздействиям и нарушению их безопасности информационные ресурсы, а также открытая (общедоступная) информация, необходимая для работы банка, независимо от формы и вида ее представления;</a:t>
            </a:r>
          </a:p>
        </p:txBody>
      </p:sp>
    </p:spTree>
    <p:extLst>
      <p:ext uri="{BB962C8B-B14F-4D97-AF65-F5344CB8AC3E}">
        <p14:creationId xmlns:p14="http://schemas.microsoft.com/office/powerpoint/2010/main" val="328319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A5E0-0F00-4AB7-AA67-9A744083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>
                <a:solidFill>
                  <a:srgbClr val="00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защиты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E0F9B-2D3F-43B7-B1FA-3A1BB69A6FB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Процессы обработки информации в информационной системе банка информационные технологии, регламенты и процедуры сбора, обработки, хранения и передачи информации, персонал разработчиков и пользователей системы и ее обслуживающий персонал;</a:t>
            </a:r>
          </a:p>
        </p:txBody>
      </p:sp>
    </p:spTree>
    <p:extLst>
      <p:ext uri="{BB962C8B-B14F-4D97-AF65-F5344CB8AC3E}">
        <p14:creationId xmlns:p14="http://schemas.microsoft.com/office/powerpoint/2010/main" val="140189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B3A4-4E9D-4AB4-8E50-3A8B9418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>
                <a:solidFill>
                  <a:srgbClr val="00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защиты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EB40-8D56-4C34-AA51-61BF9F3C7F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инфраструктура, включающая системы обработки и анализа информации, технические и программные средства ее обработки, передачи и отображения, в том числе каналы информационного обмена и телекоммуникации, системы и средства защиты информации, объекты и помещения, в которых размещены чувствительные элементы информационной банковской среды</a:t>
            </a:r>
          </a:p>
        </p:txBody>
      </p:sp>
    </p:spTree>
    <p:extLst>
      <p:ext uri="{BB962C8B-B14F-4D97-AF65-F5344CB8AC3E}">
        <p14:creationId xmlns:p14="http://schemas.microsoft.com/office/powerpoint/2010/main" val="912176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9F0D-0F11-40F8-BB11-7E1A4F53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>
                <a:solidFill>
                  <a:srgbClr val="00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Внешние   нарушители информационной   безопасности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3CA28-630D-4C35-922E-D49506FDA5C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ru-RU" sz="2200" cap="none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Клиенты банка; </a:t>
            </a:r>
          </a:p>
          <a:p>
            <a:pPr lvl="0"/>
            <a:r>
              <a:rPr lang="ru-RU" sz="2200" cap="none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Лица, случайно или намеренно, получившие доступ к информационным активам банка через внешние телекоммуникационные каналы связи; </a:t>
            </a:r>
          </a:p>
          <a:p>
            <a:pPr lvl="0"/>
            <a:r>
              <a:rPr lang="ru-RU" sz="2200" cap="none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Конкурирующие кредитные организации; </a:t>
            </a:r>
          </a:p>
          <a:p>
            <a:pPr lvl="0"/>
            <a:r>
              <a:rPr lang="ru-RU" sz="2200" cap="none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Программисты-разработчики программных компонент, не являющиеся сотрудниками банка;</a:t>
            </a:r>
          </a:p>
          <a:p>
            <a:pPr lvl="0"/>
            <a:r>
              <a:rPr lang="ru-RU" sz="2200" cap="none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Компании, обеспечивающие поставку и ремонт компьютерной техники; </a:t>
            </a:r>
          </a:p>
          <a:p>
            <a:pPr lvl="0"/>
            <a:r>
              <a:rPr lang="ru-RU" sz="2200" cap="none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Спецслужбы и представители силовых ведомств, имеющие возможность применять специальные средства и способы атак на информационные активы банка;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74157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90</TotalTime>
  <Words>844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Tw Cen MT</vt:lpstr>
      <vt:lpstr>Droplet</vt:lpstr>
      <vt:lpstr>Политика информационной безопасности банка</vt:lpstr>
      <vt:lpstr>Цели информационной безопасности банка</vt:lpstr>
      <vt:lpstr>Задачи    информационной безопасности   банка</vt:lpstr>
      <vt:lpstr>Задачи    информационной безопасности   банка</vt:lpstr>
      <vt:lpstr>Задачи    информационной безопасности   банка</vt:lpstr>
      <vt:lpstr>Объекты защиты</vt:lpstr>
      <vt:lpstr>Объекты защиты</vt:lpstr>
      <vt:lpstr>Объекты защиты</vt:lpstr>
      <vt:lpstr>Внешние   нарушители информационной   безопасности</vt:lpstr>
      <vt:lpstr>Внутренние нарушители информационной безопасности</vt:lpstr>
      <vt:lpstr>Таблица шкалы ущерба</vt:lpstr>
      <vt:lpstr>Таблица шкалы вероятности угрозы</vt:lpstr>
      <vt:lpstr>Таблица оценки рисков</vt:lpstr>
      <vt:lpstr>Меры   обеспечения   требуемого   уровня защищённости   информационных ресурсов </vt:lpstr>
      <vt:lpstr>Меры   обеспечения   требуемого   уровня защищённости   информационных ресурсов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Политика информационной безопасности банка</dc:title>
  <dc:creator>Elizaveta Kubik</dc:creator>
  <cp:lastModifiedBy>Elizaveta Kubik</cp:lastModifiedBy>
  <cp:revision>8</cp:revision>
  <dcterms:created xsi:type="dcterms:W3CDTF">2021-02-09T19:13:00Z</dcterms:created>
  <dcterms:modified xsi:type="dcterms:W3CDTF">2021-02-10T05:54:21Z</dcterms:modified>
</cp:coreProperties>
</file>