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2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3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1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01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C9D7-EBAC-4627-8137-672620361FAB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9E7E-B204-4984-B50A-4310BF07B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2957"/>
            <a:ext cx="12192000" cy="158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Jest</a:t>
            </a:r>
            <a:endParaRPr lang="ru-RU" sz="9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1612" y="1310184"/>
            <a:ext cx="10508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Book Antiqua" panose="02040602050305030304" pitchFamily="18" charset="0"/>
              </a:rPr>
              <a:t>	</a:t>
            </a:r>
            <a:r>
              <a:rPr lang="ru-RU" sz="2400" b="1" i="0" dirty="0" err="1" smtClean="0">
                <a:effectLst/>
                <a:latin typeface="Book Antiqua" panose="02040602050305030304" pitchFamily="18" charset="0"/>
              </a:rPr>
              <a:t>Jest</a:t>
            </a:r>
            <a:r>
              <a:rPr lang="ru-RU" sz="2400" b="0" i="0" dirty="0" smtClean="0">
                <a:effectLst/>
                <a:latin typeface="Book Antiqua" panose="02040602050305030304" pitchFamily="18" charset="0"/>
              </a:rPr>
              <a:t> — это </a:t>
            </a:r>
            <a:r>
              <a:rPr lang="ru-RU" sz="2400" b="0" i="0" dirty="0" err="1" smtClean="0">
                <a:effectLst/>
                <a:latin typeface="Book Antiqua" panose="02040602050305030304" pitchFamily="18" charset="0"/>
              </a:rPr>
              <a:t>фреймворк</a:t>
            </a:r>
            <a:r>
              <a:rPr lang="ru-RU" sz="2400" b="0" i="0" dirty="0" smtClean="0">
                <a:effectLst/>
                <a:latin typeface="Book Antiqua" panose="02040602050305030304" pitchFamily="18" charset="0"/>
              </a:rPr>
              <a:t> для тестирования </a:t>
            </a:r>
            <a:r>
              <a:rPr lang="ru-RU" sz="2400" b="0" i="0" dirty="0" err="1" smtClean="0">
                <a:effectLst/>
                <a:latin typeface="Book Antiqua" panose="02040602050305030304" pitchFamily="18" charset="0"/>
              </a:rPr>
              <a:t>JavaScript</a:t>
            </a:r>
            <a:r>
              <a:rPr lang="ru-RU" sz="2400" b="0" i="0" dirty="0" smtClean="0">
                <a:effectLst/>
                <a:latin typeface="Book Antiqua" panose="02040602050305030304" pitchFamily="18" charset="0"/>
              </a:rPr>
              <a:t>, разработанный для обеспечения уверенности в правильной работе любого </a:t>
            </a:r>
            <a:r>
              <a:rPr lang="ru-RU" sz="2400" b="0" i="0" dirty="0" err="1" smtClean="0">
                <a:effectLst/>
                <a:latin typeface="Book Antiqua" panose="02040602050305030304" pitchFamily="18" charset="0"/>
              </a:rPr>
              <a:t>JavaScript</a:t>
            </a:r>
            <a:r>
              <a:rPr lang="ru-RU" sz="2400" b="0" i="0" dirty="0" smtClean="0">
                <a:effectLst/>
                <a:latin typeface="Book Antiqua" panose="02040602050305030304" pitchFamily="18" charset="0"/>
              </a:rPr>
              <a:t> кода. Он позволяет вам писать тесты с приемлемым, знакомым и функциональным API, и быстро достигать желаемых результатов.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	</a:t>
            </a:r>
            <a:r>
              <a:rPr lang="ru-RU" sz="2400" b="1" i="0" dirty="0" err="1" smtClean="0">
                <a:effectLst/>
                <a:latin typeface="Book Antiqua" panose="02040602050305030304" pitchFamily="18" charset="0"/>
              </a:rPr>
              <a:t>Jest</a:t>
            </a:r>
            <a:r>
              <a:rPr lang="ru-RU" sz="2400" b="0" i="0" dirty="0" smtClean="0">
                <a:effectLst/>
                <a:latin typeface="Book Antiqua" panose="02040602050305030304" pitchFamily="18" charset="0"/>
              </a:rPr>
              <a:t> хорошо документирован, требует минимальной настройки и может быть расширен, чтобы соответствовать вашим требованиям.</a:t>
            </a:r>
            <a:endParaRPr lang="en-US" sz="2400" b="0" i="0" dirty="0" smtClean="0">
              <a:effectLst/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1612" y="4003766"/>
            <a:ext cx="10508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	</a:t>
            </a:r>
            <a:r>
              <a:rPr lang="ru-RU" sz="2400" dirty="0" smtClean="0">
                <a:latin typeface="Book Antiqua" panose="02040602050305030304" pitchFamily="18" charset="0"/>
              </a:rPr>
              <a:t>Обеспечивая вашим тестам уникальное глобальное состояние, </a:t>
            </a:r>
            <a:r>
              <a:rPr lang="ru-RU" sz="2400" dirty="0" err="1" smtClean="0">
                <a:latin typeface="Book Antiqua" panose="02040602050305030304" pitchFamily="18" charset="0"/>
              </a:rPr>
              <a:t>Jest</a:t>
            </a:r>
            <a:r>
              <a:rPr lang="ru-RU" sz="2400" dirty="0" smtClean="0">
                <a:latin typeface="Book Antiqua" panose="02040602050305030304" pitchFamily="18" charset="0"/>
              </a:rPr>
              <a:t> добивается безошибочного запуска тестов в параллельных потоках.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	</a:t>
            </a:r>
            <a:r>
              <a:rPr lang="ru-RU" sz="2400" dirty="0" smtClean="0">
                <a:latin typeface="Book Antiqua" panose="02040602050305030304" pitchFamily="18" charset="0"/>
              </a:rPr>
              <a:t>Чтобы делать это быстро, </a:t>
            </a:r>
            <a:r>
              <a:rPr lang="ru-RU" sz="2400" dirty="0" err="1" smtClean="0">
                <a:latin typeface="Book Antiqua" panose="02040602050305030304" pitchFamily="18" charset="0"/>
              </a:rPr>
              <a:t>Jest</a:t>
            </a:r>
            <a:r>
              <a:rPr lang="ru-RU" sz="2400" dirty="0" smtClean="0">
                <a:latin typeface="Book Antiqua" panose="02040602050305030304" pitchFamily="18" charset="0"/>
              </a:rPr>
              <a:t> в первую очередь запускает проваленные ранее тесты, и меняет очередность их запуска, отталкиваясь от того, как долго выполняется каждый тест.</a:t>
            </a:r>
            <a:endParaRPr lang="ru-RU" sz="2400" b="0" i="0" dirty="0">
              <a:solidFill>
                <a:srgbClr val="1C1E2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Mocha</a:t>
            </a:r>
            <a:endParaRPr lang="ru-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4743" y="1382823"/>
            <a:ext cx="108566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800" b="1" i="0" dirty="0" err="1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Mocha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-это многофункциональная тестовая платформа </a:t>
            </a:r>
            <a:r>
              <a:rPr lang="ru-RU" sz="2800" b="0" i="0" dirty="0" err="1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JavaScript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 работающая на Node.js</a:t>
            </a:r>
            <a:r>
              <a:rPr lang="en-US" sz="28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. 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Тесты </a:t>
            </a:r>
            <a:r>
              <a:rPr lang="ru-RU" sz="2800" b="0" i="0" dirty="0" err="1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Mocha</a:t>
            </a:r>
            <a:r>
              <a:rPr lang="ru-RU" sz="2800" b="0" i="0" dirty="0" smtClean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выполняются последовательно, что обеспечивает гибкую и точную отчетность, а также сопоставление неучтенных исключений с правильными тестовыми случаями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7" y="4263256"/>
            <a:ext cx="10544653" cy="10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Mocha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21" y="4096978"/>
            <a:ext cx="7493746" cy="21441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62" y="1489410"/>
            <a:ext cx="9159882" cy="21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Mocha</a:t>
            </a:r>
            <a:endParaRPr lang="ru-RU" sz="5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01" y="923330"/>
            <a:ext cx="8286504" cy="12800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6" y="2533847"/>
            <a:ext cx="6905598" cy="38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Mocha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3771" y="2021451"/>
            <a:ext cx="10856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done – </a:t>
            </a:r>
            <a:r>
              <a:rPr lang="ru-RU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функция которую предоставляет </a:t>
            </a:r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Mocha</a:t>
            </a:r>
            <a:r>
              <a:rPr lang="ru-RU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представляет в</a:t>
            </a:r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it </a:t>
            </a:r>
            <a:r>
              <a:rPr lang="ru-RU" sz="28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деларациях</a:t>
            </a:r>
            <a:r>
              <a:rPr lang="ru-RU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, чтобы рассказать о том, когда мы закончим тест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57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Mocha</a:t>
            </a:r>
            <a:endParaRPr lang="ru-RU" sz="5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24" y="923330"/>
            <a:ext cx="4753638" cy="14289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00" y="2741269"/>
            <a:ext cx="6325483" cy="3010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970" y="5917609"/>
            <a:ext cx="3670741" cy="7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Mocha</a:t>
            </a:r>
            <a:endParaRPr lang="ru-RU" sz="5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28" y="1292757"/>
            <a:ext cx="6487430" cy="212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99" y="4179612"/>
            <a:ext cx="260068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assert</a:t>
            </a:r>
            <a:endParaRPr lang="ru-RU" sz="5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0857" y="1509486"/>
            <a:ext cx="1066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Book Antiqua" panose="02040602050305030304" pitchFamily="18" charset="0"/>
              </a:rPr>
              <a:t>Модуль </a:t>
            </a:r>
            <a:r>
              <a:rPr lang="ru-RU" sz="2000" b="1" dirty="0" err="1" smtClean="0">
                <a:latin typeface="Book Antiqua" panose="02040602050305030304" pitchFamily="18" charset="0"/>
              </a:rPr>
              <a:t>assert</a:t>
            </a:r>
            <a:r>
              <a:rPr lang="ru-RU" sz="2000" dirty="0" smtClean="0">
                <a:latin typeface="Book Antiqua" panose="02040602050305030304" pitchFamily="18" charset="0"/>
              </a:rPr>
              <a:t> предоставляет простой набор так называемых </a:t>
            </a:r>
            <a:r>
              <a:rPr lang="ru-RU" sz="2000" dirty="0" err="1" smtClean="0">
                <a:latin typeface="Book Antiqua" panose="02040602050305030304" pitchFamily="18" charset="0"/>
              </a:rPr>
              <a:t>assertion</a:t>
            </a:r>
            <a:r>
              <a:rPr lang="ru-RU" sz="2000" dirty="0" smtClean="0">
                <a:latin typeface="Book Antiqua" panose="02040602050305030304" pitchFamily="18" charset="0"/>
              </a:rPr>
              <a:t> тестов или «тестов утверждения», которые могут быть использованы в тестировании инвариантов (неизменяемых функций, значений, свойств).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21" y="2722841"/>
            <a:ext cx="5254244" cy="3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assert</a:t>
            </a:r>
            <a:endParaRPr lang="ru-RU" sz="5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62" y="1762251"/>
            <a:ext cx="6406235" cy="40453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21" y="1762250"/>
            <a:ext cx="2842679" cy="40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supertest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61028" y="1175435"/>
            <a:ext cx="898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библиотека для тестирования HTTP серверов на </a:t>
            </a:r>
            <a:r>
              <a:rPr lang="ru-RU" sz="24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nodejs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96" y="1832716"/>
            <a:ext cx="7125694" cy="2400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13" y="4428967"/>
            <a:ext cx="472505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supertest</a:t>
            </a:r>
            <a:endParaRPr lang="ru-RU" sz="5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10" y="1475831"/>
            <a:ext cx="7125694" cy="2400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13" y="4269310"/>
            <a:ext cx="472505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09184"/>
            <a:ext cx="12192000" cy="158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Jest</a:t>
            </a:r>
            <a:endParaRPr lang="ru-RU" sz="9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99" y="1843540"/>
            <a:ext cx="5212501" cy="41748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15" y="3426086"/>
            <a:ext cx="396295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supertest</a:t>
            </a:r>
            <a:endParaRPr lang="ru-RU" sz="5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64" y="1340953"/>
            <a:ext cx="7401958" cy="22863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15" y="3885239"/>
            <a:ext cx="5424456" cy="25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/>
              <a:t>supertest</a:t>
            </a:r>
            <a:endParaRPr lang="ru-RU" sz="5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9315" y="1175435"/>
            <a:ext cx="11713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Book Antiqua" panose="02040602050305030304" pitchFamily="18" charset="0"/>
              </a:rPr>
              <a:t>superagent</a:t>
            </a:r>
            <a:r>
              <a:rPr lang="ru-RU" sz="2400" dirty="0" smtClean="0">
                <a:latin typeface="Book Antiqua" panose="02040602050305030304" pitchFamily="18" charset="0"/>
              </a:rPr>
              <a:t> поддерживает сеансы, автоматически поддерживая файлы </a:t>
            </a:r>
            <a:r>
              <a:rPr lang="ru-RU" sz="2400" dirty="0" err="1" smtClean="0">
                <a:latin typeface="Book Antiqua" panose="02040602050305030304" pitchFamily="18" charset="0"/>
              </a:rPr>
              <a:t>cookie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r>
              <a:rPr lang="ru-RU" sz="2400" dirty="0" smtClean="0">
                <a:latin typeface="Book Antiqua" panose="02040602050305030304" pitchFamily="18" charset="0"/>
              </a:rPr>
              <a:t> </a:t>
            </a:r>
            <a:endParaRPr lang="ru-RU" sz="2400" dirty="0">
              <a:latin typeface="Book Antiqua" panose="0204060205030503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" y="2252005"/>
            <a:ext cx="5167085" cy="29457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29" y="2252005"/>
            <a:ext cx="5789471" cy="27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Jest</a:t>
            </a:r>
            <a:endParaRPr lang="ru-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93371" y="1808455"/>
            <a:ext cx="9869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toEqual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подойдёт, если нам необходимо сравнить структуру более сложных типов. Он сравнит все поля переданного объекта с ожидаемым. Проверит каждый элемент массива. И сделает это рекурсивно по всей вложенности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3503753"/>
            <a:ext cx="7785939" cy="24304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93371" y="978009"/>
            <a:ext cx="10798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toBe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подходит, если нам надо сравнивать примитивные значения или является ли переданное значение ссылкой на тот же объект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897" y="3995257"/>
            <a:ext cx="3693507" cy="14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Jest</a:t>
            </a:r>
            <a:endParaRPr lang="ru-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93371" y="1808455"/>
            <a:ext cx="9869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toEqual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подойдёт, если нам необходимо сравнить структуру более сложных типов. Он сравнит все поля переданного объекта с ожидаемым. Проверит каждый элемент массива. И сделает это рекурсивно по всей вложенности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93371" y="978009"/>
            <a:ext cx="10798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toBe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подходит, если нам надо сравнивать примитивные значения или является ли переданное значение ссылкой на тот же объект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58" y="5569793"/>
            <a:ext cx="2505425" cy="9145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8" y="3610365"/>
            <a:ext cx="5110987" cy="17036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42" y="3610365"/>
            <a:ext cx="4715533" cy="8764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342" y="4877851"/>
            <a:ext cx="4715533" cy="18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Jest</a:t>
            </a:r>
            <a:endParaRPr lang="ru-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93371" y="1808455"/>
            <a:ext cx="9869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toEqual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подойдёт, если нам необходимо сравнить структуру более сложных типов. Он сравнит все поля переданного объекта с ожидаемым. Проверит каждый элемент массива. И сделает это рекурсивно по всей вложенности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93371" y="978009"/>
            <a:ext cx="10798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toBe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подходит, если нам надо сравнивать примитивные значения или является ли переданное значение ссылкой на тот же объект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5" y="3131894"/>
            <a:ext cx="9506566" cy="35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Jest</a:t>
            </a:r>
            <a:endParaRPr lang="ru-RU" sz="5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9299" y="1354463"/>
            <a:ext cx="9461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toContain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проверят содержит массив или итерируемый объект значение. Для сравнения используется оператор ===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9300" y="2784735"/>
            <a:ext cx="94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toContainEqual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проверяет или содержит массив элемент с ожидаемой структурой.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09300" y="3927122"/>
            <a:ext cx="9461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toHaveLength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проверяет или свойство </a:t>
            </a:r>
            <a:r>
              <a:rPr lang="ru-RU" sz="20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length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 у объекта соответствует ожидаемому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09300" y="5069509"/>
            <a:ext cx="9461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toThrow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используется в случаях, когда надо проверить исключение. Можно проверить как сам факт ошибки, так и проверить на выброс исключения определенного класса, либо по сообщению ошибки, либо по соответствию сообщения регулярному выражению.</a:t>
            </a:r>
            <a:endParaRPr lang="ru-RU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9657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Jest</a:t>
            </a:r>
            <a:endParaRPr lang="ru-RU" sz="5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31930" y="2820182"/>
            <a:ext cx="6336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toBeNull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проверяет на равенство с </a:t>
            </a:r>
            <a:r>
              <a:rPr lang="ru-RU" sz="20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null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.</a:t>
            </a:r>
            <a:endParaRPr lang="ru-RU" sz="2000" b="0" i="0" dirty="0">
              <a:solidFill>
                <a:srgbClr val="222222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1930" y="3694641"/>
            <a:ext cx="10013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toBeUndefined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проверяет на равенство с </a:t>
            </a:r>
            <a:r>
              <a:rPr lang="ru-RU" sz="20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undefined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.</a:t>
            </a:r>
            <a:endParaRPr lang="ru-RU" sz="2000" b="0" i="0" dirty="0">
              <a:solidFill>
                <a:srgbClr val="222222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31930" y="1966072"/>
            <a:ext cx="10231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toMatch</a:t>
            </a:r>
            <a:r>
              <a:rPr lang="ru-RU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()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проверяет соответствие </a:t>
            </a:r>
            <a:r>
              <a:rPr lang="ru-RU" sz="20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строкирегулярному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 выражению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31930" y="4569100"/>
            <a:ext cx="10550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	</a:t>
            </a:r>
            <a:r>
              <a:rPr lang="ru-RU" sz="2000" b="1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not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— это свойство позволяет сделать проверки на </a:t>
            </a:r>
            <a:r>
              <a:rPr lang="ru-RU" sz="20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НЕравенство</a:t>
            </a:r>
            <a:r>
              <a:rPr lang="ru-RU" sz="20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. Оно предоставляет объект, который имеет все методы перечисленные выше, но работать они будут наоборот.</a:t>
            </a:r>
            <a:endParaRPr lang="ru-RU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09184"/>
            <a:ext cx="12192000" cy="158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Jest</a:t>
            </a:r>
            <a:endParaRPr lang="ru-RU" sz="9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26457" y="1770742"/>
            <a:ext cx="9739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err="1" smtClean="0">
                <a:effectLst/>
                <a:latin typeface="-apple-system"/>
              </a:rPr>
              <a:t>Mock</a:t>
            </a:r>
            <a:r>
              <a:rPr lang="ru-RU" b="0" i="0" dirty="0" smtClean="0">
                <a:effectLst/>
                <a:latin typeface="-apple-system"/>
              </a:rPr>
              <a:t>-объект является, грубо говоря, заглушка, возвращает предустановленные данные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45" y="2885871"/>
            <a:ext cx="3749212" cy="3508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44" y="3450441"/>
            <a:ext cx="5654003" cy="20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09184"/>
            <a:ext cx="12192000" cy="158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Jest</a:t>
            </a:r>
            <a:endParaRPr lang="ru-RU" sz="9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12" y="2187120"/>
            <a:ext cx="8427873" cy="37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77</Words>
  <Application>Microsoft Office PowerPoint</Application>
  <PresentationFormat>Широкоэкранный</PresentationFormat>
  <Paragraphs>46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Book Antiqua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Unix</dc:creator>
  <cp:lastModifiedBy>Unix</cp:lastModifiedBy>
  <cp:revision>15</cp:revision>
  <dcterms:created xsi:type="dcterms:W3CDTF">2021-05-06T18:58:35Z</dcterms:created>
  <dcterms:modified xsi:type="dcterms:W3CDTF">2021-05-06T23:11:31Z</dcterms:modified>
</cp:coreProperties>
</file>