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0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9" r:id="rId19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  <p:embeddedFont>
      <p:font typeface="verdana" panose="020B0604030504040204" pitchFamily="34" charset="0"/>
      <p:regular r:id="rId37"/>
      <p:bold r:id="rId38"/>
      <p:italic r:id="rId39"/>
      <p:boldItalic r:id="rId40"/>
    </p:embeddedFont>
  </p:embeddedFontLst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3896">
          <p15:clr>
            <a:srgbClr val="A4A3A4"/>
          </p15:clr>
        </p15:guide>
        <p15:guide id="9" pos="521">
          <p15:clr>
            <a:srgbClr val="A4A3A4"/>
          </p15:clr>
        </p15:guide>
        <p15:guide id="10" pos="4211">
          <p15:clr>
            <a:srgbClr val="A4A3A4"/>
          </p15:clr>
        </p15:guide>
        <p15:guide id="11" pos="7299">
          <p15:clr>
            <a:srgbClr val="A4A3A4"/>
          </p15:clr>
        </p15:guide>
        <p15:guide id="12" pos="5316">
          <p15:clr>
            <a:srgbClr val="A4A3A4"/>
          </p15:clr>
        </p15:guide>
        <p15:guide id="13" pos="291">
          <p15:clr>
            <a:srgbClr val="A4A3A4"/>
          </p15:clr>
        </p15:guide>
        <p15:guide id="14" pos="343">
          <p15:clr>
            <a:srgbClr val="A4A3A4"/>
          </p15:clr>
        </p15:guide>
        <p15:guide id="15" pos="6809">
          <p15:clr>
            <a:srgbClr val="A4A3A4"/>
          </p15:clr>
        </p15:guide>
        <p15:guide id="16" pos="6888">
          <p15:clr>
            <a:srgbClr val="A4A3A4"/>
          </p15:clr>
        </p15:guide>
        <p15:guide id="17" pos="647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0FCABF-3518-4E89-A5A2-E2691B562C2A}">
  <a:tblStyle styleId="{710FCABF-3518-4E89-A5A2-E2691B562C2A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1C8E52-D391-4838-A7B9-2F6E416DE7DE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9" y="77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/>
          </a:p>
        </p:txBody>
      </p:sp>
      <p:sp>
        <p:nvSpPr>
          <p:cNvPr id="88" name="Google Shape;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/>
          </a:p>
        </p:txBody>
      </p:sp>
      <p:sp>
        <p:nvSpPr>
          <p:cNvPr id="98" name="Google Shape;9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/>
          </a:p>
        </p:txBody>
      </p:sp>
      <p:sp>
        <p:nvSpPr>
          <p:cNvPr id="114" name="Google Shape;11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/>
          </a:p>
        </p:txBody>
      </p:sp>
      <p:sp>
        <p:nvSpPr>
          <p:cNvPr id="126" name="Google Shape;12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/>
          </a:p>
        </p:txBody>
      </p:sp>
      <p:sp>
        <p:nvSpPr>
          <p:cNvPr id="141" name="Google Shape;14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629FD-BBDC-405C-905D-5A9EBEC4F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0011AA-4968-4AD1-AF39-2866AC3E5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39BE22-3DAC-41A3-91E3-DC6B4C70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D96-468C-474A-8D32-F49AA74903AC}" type="datetimeFigureOut">
              <a:rPr lang="ru-BY" smtClean="0"/>
              <a:t>14.05.2021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9701C6-6492-4BE9-8DEE-B38F0C1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E97214-A68E-451E-9C68-1355059E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540-5469-41A1-BBEB-B8893D117F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535226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75ACA-5683-416F-94DA-51ED74A6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DFA9BE-DFC9-4747-AF61-CD30668B2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66122A-996F-463A-A1E6-0E7A3ACA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D96-468C-474A-8D32-F49AA74903AC}" type="datetimeFigureOut">
              <a:rPr lang="ru-BY" smtClean="0"/>
              <a:t>14.05.2021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02685E-0326-4AEA-BFB3-70EDCA82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7B2733-07FC-4215-A94D-A740C581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540-5469-41A1-BBEB-B8893D117F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263783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E47B534-8CA8-43DF-BB68-CBA35D8C5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5B8BF0-C3AD-44DB-B790-F05DC91C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AD3602-24E3-48C7-BECA-DFD35F44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D96-468C-474A-8D32-F49AA74903AC}" type="datetimeFigureOut">
              <a:rPr lang="ru-BY" smtClean="0"/>
              <a:t>14.05.2021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57A829-D37B-410A-9F16-20FE9EFD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1DDDC7-22B6-4529-86FA-27C15327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540-5469-41A1-BBEB-B8893D117F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531219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">
  <p:cSld name="Numbered Lis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AutoNum type="arabicPeriod"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75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627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B6182-0620-4C4A-929D-EBF87F42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CB0EDC-E135-4CD0-9D0E-3A6C4275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A00793-46AE-4A4C-A6F0-DF71296B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D96-468C-474A-8D32-F49AA74903AC}" type="datetimeFigureOut">
              <a:rPr lang="ru-BY" smtClean="0"/>
              <a:t>14.05.2021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ED1DC-0F93-4DF6-8AA0-677EA948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A8E3A-A507-48FC-BFA0-7B88CB04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540-5469-41A1-BBEB-B8893D117F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1013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45841-59C4-4A1D-A088-95D5D779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2D1097-2D71-4531-BBC0-5D96190A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0F7963-E5BC-4615-9182-E6F968C9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D96-468C-474A-8D32-F49AA74903AC}" type="datetimeFigureOut">
              <a:rPr lang="ru-BY" smtClean="0"/>
              <a:t>14.05.2021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2D952D-43CC-487A-8E73-47F0CAF5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7287D9-6298-4505-8085-DCA87F1F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540-5469-41A1-BBEB-B8893D117F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350597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A6A25-D230-4119-8541-80E0ED24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034051-0475-46E7-A31F-C347E93FD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85859C-670A-4445-BB0D-DF03B3051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12998D-18C0-4F43-BABD-4285631A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D96-468C-474A-8D32-F49AA74903AC}" type="datetimeFigureOut">
              <a:rPr lang="ru-BY" smtClean="0"/>
              <a:t>14.05.2021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405445-90EB-4012-8D03-B7C57CCE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9B06C1-8719-4D69-BE34-8E9F07E2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540-5469-41A1-BBEB-B8893D117F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006368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00C7C-B68C-4F11-98C1-125A12D6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E274AD-7E22-4167-A512-AFBA72F6C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ECEE6C-1D31-4D6D-957D-9285B084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18EB85-4DF3-479F-BFAF-5189808EE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DF509B-964D-4184-B368-FED7FAAD0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083D1D-B029-475A-8749-143063DC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D96-468C-474A-8D32-F49AA74903AC}" type="datetimeFigureOut">
              <a:rPr lang="ru-BY" smtClean="0"/>
              <a:t>14.05.2021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B621175-C449-4057-BD52-BDA2F0E8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5CF726-8615-4584-993E-7AB0C73E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540-5469-41A1-BBEB-B8893D117F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621029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DBA69-6ABC-467D-B2CD-0168B511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BE989F-81BF-459A-8551-D42362AB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D96-468C-474A-8D32-F49AA74903AC}" type="datetimeFigureOut">
              <a:rPr lang="ru-BY" smtClean="0"/>
              <a:t>14.05.2021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B0F9D5-A88D-41E2-8653-EC02EEFA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924B85-BBDD-4F5F-A273-9BE6B4CA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540-5469-41A1-BBEB-B8893D117F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866251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D8E52D-EA6E-4755-AE8B-633FC23C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D96-468C-474A-8D32-F49AA74903AC}" type="datetimeFigureOut">
              <a:rPr lang="ru-BY" smtClean="0"/>
              <a:t>14.05.2021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9A9DC5-3220-400B-B5D9-60F1DCEC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5B3B6A-C56C-43BE-8724-FB304CC8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540-5469-41A1-BBEB-B8893D117F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425260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FA759-D460-4945-A6C5-FD313846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2A3376-37B5-4E8B-B7F3-D5FD91595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43D434-3139-4F34-B47F-F3713781A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BB540A-3EFB-444F-B46A-867B5F50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D96-468C-474A-8D32-F49AA74903AC}" type="datetimeFigureOut">
              <a:rPr lang="ru-BY" smtClean="0"/>
              <a:t>14.05.2021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B444A3-5186-4A48-AB24-0343ED15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3D87BE-5928-42E8-A32A-1B8770F4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540-5469-41A1-BBEB-B8893D117F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671347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95E82-011F-49C9-AA1C-D785EF8A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E94F90-E0AB-476D-A8BF-48C8FB0CF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E72C96-0612-4E11-AC3D-F96B84164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2FCF41-B0AF-4810-8C88-4DFC1243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D96-468C-474A-8D32-F49AA74903AC}" type="datetimeFigureOut">
              <a:rPr lang="ru-BY" smtClean="0"/>
              <a:t>14.05.2021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FEA8F8-75B1-46B0-842E-DB39BD4C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694D16-CEF6-4578-B384-C6BE0427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540-5469-41A1-BBEB-B8893D117F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768359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39A69-14A6-4517-BACE-CCEB66E3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743227-4BD7-4D3B-9195-E32EBDF73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7E030F-4E95-49FF-9070-FAA255580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2D96-468C-474A-8D32-F49AA74903AC}" type="datetimeFigureOut">
              <a:rPr lang="ru-BY" smtClean="0"/>
              <a:t>14.05.2021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13A887-47C8-42E5-B0D6-9268FE5BC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023990-8A1E-43C6-AA1E-93F5F7B71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4C540-5469-41A1-BBEB-B8893D117F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1815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22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352473" y="1805454"/>
            <a:ext cx="6910388" cy="77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ru-RU" sz="41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Основы </a:t>
            </a:r>
            <a:r>
              <a:rPr lang="en-US" sz="41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Angular </a:t>
            </a:r>
            <a:br>
              <a:rPr lang="en-US" sz="41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sz="41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352473" y="2761878"/>
            <a:ext cx="6488113" cy="2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223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body" idx="1"/>
          </p:nvPr>
        </p:nvSpPr>
        <p:spPr>
          <a:xfrm>
            <a:off x="162088" y="153665"/>
            <a:ext cx="8332740" cy="477298"/>
          </a:xfrm>
          <a:prstGeom prst="rect">
            <a:avLst/>
          </a:prstGeom>
          <a:solidFill>
            <a:srgbClr val="4C4C4C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Basic Routing</a:t>
            </a:r>
            <a:endParaRPr sz="20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1811613" y="1264805"/>
            <a:ext cx="72705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 RouterModule, Routes } 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'@angular/router'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2599739" y="820577"/>
            <a:ext cx="16482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FF0B"/>
                </a:solidFill>
                <a:latin typeface="Arial"/>
                <a:ea typeface="Arial"/>
                <a:cs typeface="Arial"/>
                <a:sym typeface="Arial"/>
              </a:rPr>
              <a:t>ng g c product-list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162088" y="820578"/>
            <a:ext cx="19864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components: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162088" y="1249417"/>
            <a:ext cx="12025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app.module: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5881723" y="1693640"/>
            <a:ext cx="30422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imports: [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RouterModule.forRoot(appRoutes),</a:t>
            </a:r>
            <a:endParaRPr sz="12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4712813" y="820576"/>
            <a:ext cx="11689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FF0B"/>
                </a:solidFill>
                <a:latin typeface="Arial"/>
                <a:ea typeface="Arial"/>
                <a:cs typeface="Arial"/>
                <a:sym typeface="Arial"/>
              </a:rPr>
              <a:t>ng g c home</a:t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162088" y="3163649"/>
            <a:ext cx="20040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app.component.html: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2285999" y="3163649"/>
            <a:ext cx="669987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2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routerLink</a:t>
            </a:r>
            <a:r>
              <a:rPr lang="en-US" sz="12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"/home"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routerLinkActive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"active"</a:t>
            </a:r>
            <a:r>
              <a:rPr lang="en-US" sz="12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en-US" sz="12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2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2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routerLink</a:t>
            </a:r>
            <a:r>
              <a:rPr lang="en-US" sz="12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"/products"</a:t>
            </a:r>
            <a:r>
              <a:rPr lang="en-US" sz="12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routerLinkActive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"active"</a:t>
            </a:r>
            <a:r>
              <a:rPr lang="en-US" sz="12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Go to Products</a:t>
            </a:r>
            <a:r>
              <a:rPr lang="en-US" sz="12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2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router-outlet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router-outlet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162088" y="1698681"/>
            <a:ext cx="652799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appRoutes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Routes = [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 path: 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'home'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component: </a:t>
            </a:r>
            <a:r>
              <a:rPr lang="en-US" sz="12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HomeComponent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 path: 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'products'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component: </a:t>
            </a:r>
            <a:r>
              <a:rPr lang="en-US" sz="12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ProductListComponent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 path: 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redirectTo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'/home'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pathMatch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'full'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 path: 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'**'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component: </a:t>
            </a:r>
            <a:r>
              <a:rPr lang="en-US" sz="12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PageNotFoundComponent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2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6425907" y="816965"/>
            <a:ext cx="19335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FF0B"/>
                </a:solidFill>
                <a:latin typeface="Arial"/>
                <a:ea typeface="Arial"/>
                <a:cs typeface="Arial"/>
                <a:sym typeface="Arial"/>
              </a:rPr>
              <a:t>ng g c page-not-found</a:t>
            </a:r>
            <a:endParaRPr sz="1400">
              <a:solidFill>
                <a:srgbClr val="17FF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162088" y="4261812"/>
            <a:ext cx="7853175" cy="728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RouterLink</a:t>
            </a:r>
            <a:r>
              <a:rPr lang="ru-RU" sz="1200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 - это директива, которая позволяет связывать определенные части вашего приложения.</a:t>
            </a:r>
            <a:endParaRPr sz="1200" dirty="0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223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261250" y="153289"/>
            <a:ext cx="8332740" cy="507899"/>
          </a:xfrm>
          <a:prstGeom prst="rect">
            <a:avLst/>
          </a:prstGeom>
          <a:solidFill>
            <a:srgbClr val="4C4C4C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Встроенные </a:t>
            </a:r>
            <a:r>
              <a:rPr lang="ru-RU" sz="2000" b="0" i="0" u="none" strike="noStrike" cap="none" dirty="0" err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дерективы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: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NgFor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&amp;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NgIf</a:t>
            </a:r>
            <a:endParaRPr sz="20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189068" y="763192"/>
            <a:ext cx="8803678" cy="438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Директива </a:t>
            </a:r>
            <a:r>
              <a:rPr lang="ru-RU" sz="1400" b="1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ngFor</a:t>
            </a:r>
            <a:r>
              <a:rPr lang="ru-RU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позволяет перебрать в шаблоне элементы массива.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800959" y="1501856"/>
            <a:ext cx="36266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200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ngFor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'let product of products'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{{product.name}}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1687857" y="2688244"/>
            <a:ext cx="725676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200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ngFor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'let product of products'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{{product.name}}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200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ngIf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product.price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== 345'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 Best Seller!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1687857" y="3538583"/>
            <a:ext cx="73048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200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ngFor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'let product of products'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{{product.name}}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200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ngIf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isBestSeller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(product)'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 Best Seller!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1713637" y="4343880"/>
            <a:ext cx="3626664" cy="79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isBestSeller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(product) {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product.name === 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'product B'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189068" y="2175314"/>
            <a:ext cx="6252983" cy="51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Директива </a:t>
            </a:r>
            <a:r>
              <a:rPr lang="ru-RU" sz="1400" b="1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ngIf</a:t>
            </a:r>
            <a:r>
              <a:rPr lang="ru-RU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позволяет удалить или, наоборот, добавить элемент при определенном условии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lang="ru-RU" sz="1400" dirty="0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223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body" idx="1"/>
          </p:nvPr>
        </p:nvSpPr>
        <p:spPr>
          <a:xfrm>
            <a:off x="89165" y="56706"/>
            <a:ext cx="8332740" cy="382773"/>
          </a:xfrm>
          <a:prstGeom prst="rect">
            <a:avLst/>
          </a:prstGeom>
          <a:solidFill>
            <a:srgbClr val="4C4C4C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Lifecycle Hooks</a:t>
            </a:r>
            <a:endParaRPr/>
          </a:p>
        </p:txBody>
      </p:sp>
      <p:graphicFrame>
        <p:nvGraphicFramePr>
          <p:cNvPr id="205" name="Google Shape;205;p23"/>
          <p:cNvGraphicFramePr/>
          <p:nvPr>
            <p:extLst>
              <p:ext uri="{D42A27DB-BD31-4B8C-83A1-F6EECF244321}">
                <p14:modId xmlns:p14="http://schemas.microsoft.com/office/powerpoint/2010/main" val="1217376677"/>
              </p:ext>
            </p:extLst>
          </p:nvPr>
        </p:nvGraphicFramePr>
        <p:xfrm>
          <a:off x="89163" y="503275"/>
          <a:ext cx="8991041" cy="461265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E7E7E7"/>
                    </a:gs>
                    <a:gs pos="35000">
                      <a:srgbClr val="EEEEEE"/>
                    </a:gs>
                    <a:gs pos="100000">
                      <a:srgbClr val="F8F8F8"/>
                    </a:gs>
                  </a:gsLst>
                  <a:lin ang="16200000" scaled="0"/>
                </a:gradFill>
                <a:tableStyleId>{771C8E52-D391-4838-A7B9-2F6E416DE7DE}</a:tableStyleId>
              </a:tblPr>
              <a:tblGrid>
                <a:gridCol w="1726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4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41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Hook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42475" marR="42475" marT="42475" marB="42475" anchor="ctr">
                    <a:solidFill>
                      <a:srgbClr val="2322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Purpose and Timing</a:t>
                      </a:r>
                      <a:endParaRPr/>
                    </a:p>
                  </a:txBody>
                  <a:tcPr marL="42475" marR="42475" marT="42475" marB="42475" anchor="ctr">
                    <a:solidFill>
                      <a:srgbClr val="2322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07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lt1"/>
                          </a:solidFill>
                        </a:rPr>
                        <a:t>ngOnChanges</a:t>
                      </a:r>
                      <a:r>
                        <a:rPr lang="en-US" sz="1100" dirty="0">
                          <a:solidFill>
                            <a:schemeClr val="lt1"/>
                          </a:solidFill>
                        </a:rPr>
                        <a:t>()</a:t>
                      </a:r>
                      <a:endParaRPr sz="1100" b="0" dirty="0">
                        <a:solidFill>
                          <a:schemeClr val="lt1"/>
                        </a:solidFill>
                      </a:endParaRPr>
                    </a:p>
                  </a:txBody>
                  <a:tcPr marL="42475" marR="42475" marT="42475" marB="42475" anchor="ctr">
                    <a:solidFill>
                      <a:srgbClr val="2322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kern="1200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вызывается до метода </a:t>
                      </a:r>
                      <a:r>
                        <a:rPr lang="ru-RU" sz="1200" dirty="0" err="1">
                          <a:solidFill>
                            <a:schemeClr val="bg1"/>
                          </a:solidFill>
                        </a:rPr>
                        <a:t>ngOnInit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()</a:t>
                      </a:r>
                      <a:r>
                        <a:rPr lang="ru-RU" sz="1200" b="0" i="0" kern="1200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 при начальной установке свойств, которые связаны механизмом привязки, а также при любой их переустановке или изменении их значений. Данный метод в качестве параметра принимает объект класса </a:t>
                      </a:r>
                      <a:r>
                        <a:rPr lang="ru-RU" sz="1200" dirty="0" err="1">
                          <a:solidFill>
                            <a:schemeClr val="bg1"/>
                          </a:solidFill>
                        </a:rPr>
                        <a:t>SimpleChanges</a:t>
                      </a:r>
                      <a:r>
                        <a:rPr lang="ru-RU" sz="1200" b="0" i="0" kern="1200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, который содержит предыдущие и текущие значения свойства</a:t>
                      </a:r>
                      <a:r>
                        <a:rPr lang="ru-RU" sz="1350" b="0" i="0" kern="1200" dirty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.</a:t>
                      </a:r>
                      <a:endParaRPr sz="1100" b="0" dirty="0">
                        <a:solidFill>
                          <a:schemeClr val="lt1"/>
                        </a:solidFill>
                      </a:endParaRPr>
                    </a:p>
                  </a:txBody>
                  <a:tcPr marL="42475" marR="42475" marT="42475" marB="42475" anchor="ctr">
                    <a:solidFill>
                      <a:srgbClr val="2322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</a:rPr>
                        <a:t>ngOnInit()</a:t>
                      </a:r>
                      <a:endParaRPr sz="1100" b="0">
                        <a:solidFill>
                          <a:schemeClr val="lt1"/>
                        </a:solidFill>
                      </a:endParaRPr>
                    </a:p>
                  </a:txBody>
                  <a:tcPr marL="42475" marR="42475" marT="42475" marB="42475" anchor="ctr">
                    <a:solidFill>
                      <a:srgbClr val="2322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kern="1200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вызывается один раз после установки свойств компонента, которые участвуют в привязке. Выполняет инициализацию компонента</a:t>
                      </a:r>
                      <a:endParaRPr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42475" marR="42475" marT="42475" marB="42475" anchor="ctr">
                    <a:solidFill>
                      <a:srgbClr val="2322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</a:rPr>
                        <a:t>ngDoCheck()</a:t>
                      </a:r>
                      <a:endParaRPr sz="1100" b="0">
                        <a:solidFill>
                          <a:schemeClr val="lt1"/>
                        </a:solidFill>
                      </a:endParaRPr>
                    </a:p>
                  </a:txBody>
                  <a:tcPr marL="42475" marR="42475" marT="42475" marB="42475" anchor="ctr">
                    <a:solidFill>
                      <a:srgbClr val="2322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kern="1200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вызывается при каждой проверке изменений свойств компонента сразу после методов </a:t>
                      </a:r>
                      <a:r>
                        <a:rPr lang="ru-RU" sz="1200" dirty="0" err="1">
                          <a:solidFill>
                            <a:schemeClr val="bg1"/>
                          </a:solidFill>
                        </a:rPr>
                        <a:t>ngOnChanges</a:t>
                      </a:r>
                      <a:r>
                        <a:rPr lang="ru-RU" sz="1200" b="0" i="0" kern="1200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 и </a:t>
                      </a:r>
                      <a:r>
                        <a:rPr lang="ru-RU" sz="1200" dirty="0" err="1">
                          <a:solidFill>
                            <a:schemeClr val="bg1"/>
                          </a:solidFill>
                        </a:rPr>
                        <a:t>ngOnInit</a:t>
                      </a:r>
                      <a:endParaRPr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42475" marR="42475" marT="42475" marB="42475" anchor="ctr">
                    <a:solidFill>
                      <a:srgbClr val="2322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</a:rPr>
                        <a:t>ngAfterContentInit()</a:t>
                      </a:r>
                      <a:endParaRPr sz="1100" b="0">
                        <a:solidFill>
                          <a:schemeClr val="lt1"/>
                        </a:solidFill>
                      </a:endParaRPr>
                    </a:p>
                  </a:txBody>
                  <a:tcPr marL="42475" marR="42475" marT="42475" marB="42475" anchor="ctr">
                    <a:solidFill>
                      <a:srgbClr val="2322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kern="1200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вызывается один раз после метода </a:t>
                      </a:r>
                      <a:r>
                        <a:rPr lang="ru-RU" sz="1200" dirty="0" err="1">
                          <a:solidFill>
                            <a:schemeClr val="bg1"/>
                          </a:solidFill>
                        </a:rPr>
                        <a:t>ngDoCheck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()</a:t>
                      </a:r>
                      <a:r>
                        <a:rPr lang="ru-RU" sz="1200" b="0" i="0" kern="1200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 после вставки содержимого в представление компонента кода </a:t>
                      </a:r>
                      <a:r>
                        <a:rPr lang="ru-RU" sz="1200" b="0" i="0" kern="1200" dirty="0" err="1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html</a:t>
                      </a:r>
                      <a:endParaRPr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42475" marR="42475" marT="42475" marB="42475" anchor="ctr">
                    <a:solidFill>
                      <a:srgbClr val="2322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9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</a:rPr>
                        <a:t>ngAfterContentChecked()</a:t>
                      </a:r>
                      <a:endParaRPr sz="1100" b="0">
                        <a:solidFill>
                          <a:schemeClr val="lt1"/>
                        </a:solidFill>
                      </a:endParaRPr>
                    </a:p>
                  </a:txBody>
                  <a:tcPr marL="42475" marR="42475" marT="42475" marB="42475" anchor="ctr">
                    <a:solidFill>
                      <a:srgbClr val="2322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kern="1200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вызывается фреймворком </a:t>
                      </a:r>
                      <a:r>
                        <a:rPr lang="ru-RU" sz="1200" b="0" i="0" kern="1200" dirty="0" err="1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Angular</a:t>
                      </a:r>
                      <a:r>
                        <a:rPr lang="ru-RU" sz="1200" b="0" i="0" kern="1200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 при проверке изменений содержимого, которое добавляется в представление компонента. Вызывается после метода </a:t>
                      </a:r>
                      <a:r>
                        <a:rPr lang="ru-RU" sz="1200" dirty="0" err="1">
                          <a:solidFill>
                            <a:schemeClr val="bg1"/>
                          </a:solidFill>
                        </a:rPr>
                        <a:t>ngAfterContentInit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()</a:t>
                      </a:r>
                      <a:r>
                        <a:rPr lang="ru-RU" sz="1200" b="0" i="0" kern="1200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 и после каждого последующего вызова метода </a:t>
                      </a:r>
                      <a:r>
                        <a:rPr lang="ru-RU" sz="1200" dirty="0" err="1">
                          <a:solidFill>
                            <a:schemeClr val="bg1"/>
                          </a:solidFill>
                        </a:rPr>
                        <a:t>ngDoCheck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()</a:t>
                      </a:r>
                      <a:r>
                        <a:rPr lang="ru-RU" sz="1200" b="0" i="0" kern="1200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.</a:t>
                      </a:r>
                      <a:endParaRPr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42475" marR="42475" marT="42475" marB="42475" anchor="ctr">
                    <a:solidFill>
                      <a:srgbClr val="2322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9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</a:rPr>
                        <a:t>ngAfterViewInit()</a:t>
                      </a:r>
                      <a:endParaRPr sz="1100" b="0">
                        <a:solidFill>
                          <a:schemeClr val="lt1"/>
                        </a:solidFill>
                      </a:endParaRPr>
                    </a:p>
                  </a:txBody>
                  <a:tcPr marL="42475" marR="42475" marT="42475" marB="42475" anchor="ctr">
                    <a:solidFill>
                      <a:srgbClr val="2322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kern="1200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вызывается фреймворком </a:t>
                      </a:r>
                      <a:r>
                        <a:rPr lang="ru-RU" sz="1200" b="0" i="0" kern="1200" dirty="0" err="1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Angular</a:t>
                      </a:r>
                      <a:r>
                        <a:rPr lang="ru-RU" sz="1200" b="0" i="0" kern="1200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 после инициализации представления компонента, а также представлений дочерних компонентов. Вызывается только один раз сразу после первого вызова метода </a:t>
                      </a:r>
                      <a:r>
                        <a:rPr lang="ru-RU" sz="1200" dirty="0" err="1">
                          <a:solidFill>
                            <a:schemeClr val="bg1"/>
                          </a:solidFill>
                        </a:rPr>
                        <a:t>ngAfterContentChecked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()</a:t>
                      </a:r>
                      <a:endParaRPr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42475" marR="42475" marT="42475" marB="42475" anchor="ctr">
                    <a:solidFill>
                      <a:srgbClr val="2322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79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</a:rPr>
                        <a:t>ngAfterViewChecked()</a:t>
                      </a:r>
                      <a:endParaRPr sz="1100" b="0">
                        <a:solidFill>
                          <a:schemeClr val="lt1"/>
                        </a:solidFill>
                      </a:endParaRPr>
                    </a:p>
                  </a:txBody>
                  <a:tcPr marL="42475" marR="42475" marT="42475" marB="42475" anchor="ctr">
                    <a:solidFill>
                      <a:srgbClr val="2322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kern="1200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вызывается фреймворком </a:t>
                      </a:r>
                      <a:r>
                        <a:rPr lang="ru-RU" sz="1200" b="0" i="0" kern="1200" dirty="0" err="1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Angular</a:t>
                      </a:r>
                      <a:r>
                        <a:rPr lang="ru-RU" sz="1200" b="0" i="0" kern="1200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 после проверки на изменения в представлении компонента, а также проверки представлений дочерних компонентов. Вызывается после первого вызова метода </a:t>
                      </a:r>
                      <a:r>
                        <a:rPr lang="ru-RU" sz="1200" dirty="0" err="1">
                          <a:solidFill>
                            <a:schemeClr val="bg1"/>
                          </a:solidFill>
                        </a:rPr>
                        <a:t>ngAfterViewInit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()</a:t>
                      </a:r>
                      <a:r>
                        <a:rPr lang="ru-RU" sz="1200" b="0" i="0" kern="1200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 и после каждого последующего вызова </a:t>
                      </a:r>
                      <a:r>
                        <a:rPr lang="ru-RU" sz="1200" dirty="0" err="1">
                          <a:solidFill>
                            <a:schemeClr val="bg1"/>
                          </a:solidFill>
                        </a:rPr>
                        <a:t>ngAfterContentChecked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()</a:t>
                      </a:r>
                      <a:endParaRPr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42475" marR="42475" marT="42475" marB="42475" anchor="ctr">
                    <a:solidFill>
                      <a:srgbClr val="2322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lt1"/>
                          </a:solidFill>
                        </a:rPr>
                        <a:t>ngOnDestroy</a:t>
                      </a:r>
                      <a:endParaRPr sz="1100" b="0" dirty="0">
                        <a:solidFill>
                          <a:schemeClr val="lt1"/>
                        </a:solidFill>
                      </a:endParaRPr>
                    </a:p>
                  </a:txBody>
                  <a:tcPr marL="42475" marR="42475" marT="42475" marB="42475" anchor="ctr">
                    <a:solidFill>
                      <a:srgbClr val="2322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kern="1200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вызывается перед тем, как фреймворк </a:t>
                      </a:r>
                      <a:r>
                        <a:rPr lang="ru-RU" sz="1200" b="0" i="0" kern="1200" dirty="0" err="1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Angular</a:t>
                      </a:r>
                      <a:r>
                        <a:rPr lang="ru-RU" sz="1200" b="0" i="0" kern="1200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 удалит компонент.</a:t>
                      </a:r>
                      <a:endParaRPr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42475" marR="42475" marT="42475" marB="42475" anchor="ctr">
                    <a:solidFill>
                      <a:srgbClr val="2322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22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147912" y="109285"/>
            <a:ext cx="8332740" cy="608640"/>
          </a:xfrm>
          <a:prstGeom prst="rect">
            <a:avLst/>
          </a:prstGeom>
          <a:solidFill>
            <a:srgbClr val="4C4C4C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Component Interaction: </a:t>
            </a:r>
            <a:r>
              <a:rPr lang="en-US" sz="20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2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Input decorator</a:t>
            </a:r>
            <a:endParaRPr sz="20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2517125" y="813490"/>
            <a:ext cx="13356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FF0B"/>
                </a:solidFill>
                <a:latin typeface="Arial"/>
                <a:ea typeface="Arial"/>
                <a:cs typeface="Arial"/>
                <a:sym typeface="Arial"/>
              </a:rPr>
              <a:t>ng g c product</a:t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147913" y="813490"/>
            <a:ext cx="22974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new component: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147913" y="1235241"/>
            <a:ext cx="61010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Передаем из  </a:t>
            </a:r>
            <a:r>
              <a:rPr lang="en-US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product-</a:t>
            </a:r>
            <a:r>
              <a:rPr lang="en-US" sz="1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list.component</a:t>
            </a:r>
            <a:r>
              <a:rPr lang="en-US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в</a:t>
            </a:r>
            <a:r>
              <a:rPr lang="en-US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product.component</a:t>
            </a:r>
            <a:r>
              <a:rPr lang="en-US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1764063" y="1543018"/>
            <a:ext cx="71885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{{product.name}}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ngIf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'isBestSeller(product)'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 Best Seller!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147913" y="1992561"/>
            <a:ext cx="25795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product-list.component.html: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1764063" y="2277931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ngFor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'let product of products'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app-product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'product'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app-product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104131" y="3080577"/>
            <a:ext cx="20393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product.component.ts</a:t>
            </a:r>
            <a:r>
              <a:rPr lang="en-US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4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1988134" y="3427502"/>
            <a:ext cx="239360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@Input() product: Product;</a:t>
            </a:r>
            <a:endParaRPr sz="12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147912" y="4369290"/>
            <a:ext cx="4794902" cy="436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Декоратор @Input принимает необязательное имя псевдонима для различения входов:</a:t>
            </a:r>
            <a:endParaRPr sz="12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5279445" y="4369289"/>
            <a:ext cx="31582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@Input(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'product'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product: Product;</a:t>
            </a:r>
            <a:endParaRPr sz="12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223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body" idx="1"/>
          </p:nvPr>
        </p:nvSpPr>
        <p:spPr>
          <a:xfrm>
            <a:off x="178742" y="67249"/>
            <a:ext cx="8332740" cy="549521"/>
          </a:xfrm>
          <a:prstGeom prst="rect">
            <a:avLst/>
          </a:prstGeom>
          <a:solidFill>
            <a:srgbClr val="4C4C4C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Component Interaction: 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Output decorator</a:t>
            </a:r>
            <a:endParaRPr sz="20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168223" y="774758"/>
            <a:ext cx="17219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product.component.ts</a:t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1949115" y="774758"/>
            <a:ext cx="65623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@Output() deleteRequest = 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EventEmitter&lt;Product&gt;();</a:t>
            </a:r>
            <a:endParaRPr sz="12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1949115" y="108219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onDeleteClick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2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.deleteRequest.emit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2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.product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168223" y="1917255"/>
            <a:ext cx="191590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product.component.html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2157870" y="1917255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)=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'onDeleteClick()'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168223" y="2361282"/>
            <a:ext cx="19896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product-</a:t>
            </a:r>
            <a:r>
              <a:rPr lang="en-US" sz="12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list.component.ts</a:t>
            </a:r>
            <a:endParaRPr sz="12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2157869" y="2361282"/>
            <a:ext cx="651861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onProductDelete(product: Product)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console.log(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`delete request: product name - 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product.name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168223" y="3295451"/>
            <a:ext cx="21836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product-list.component.html</a:t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2351833" y="3295451"/>
            <a:ext cx="662716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app-product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product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'product'</a:t>
            </a:r>
            <a:r>
              <a:rPr lang="en-US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deleteRequest</a:t>
            </a:r>
            <a:r>
              <a:rPr lang="en-US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)=</a:t>
            </a:r>
            <a:r>
              <a:rPr lang="en-US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'onProductDelete($event)'</a:t>
            </a:r>
            <a:r>
              <a:rPr lang="en-US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app-product</a:t>
            </a:r>
            <a:r>
              <a:rPr lang="en-US" sz="9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9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223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>
            <a:spLocks noGrp="1"/>
          </p:cNvSpPr>
          <p:nvPr>
            <p:ph type="body" idx="1"/>
          </p:nvPr>
        </p:nvSpPr>
        <p:spPr>
          <a:xfrm>
            <a:off x="147912" y="198775"/>
            <a:ext cx="8332740" cy="354790"/>
          </a:xfrm>
          <a:prstGeom prst="rect">
            <a:avLst/>
          </a:prstGeom>
          <a:solidFill>
            <a:srgbClr val="4C4C4C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Pipes</a:t>
            </a:r>
            <a:endParaRPr dirty="0"/>
          </a:p>
        </p:txBody>
      </p:sp>
      <p:sp>
        <p:nvSpPr>
          <p:cNvPr id="243" name="Google Shape;243;p26"/>
          <p:cNvSpPr/>
          <p:nvPr/>
        </p:nvSpPr>
        <p:spPr>
          <a:xfrm>
            <a:off x="1517199" y="813490"/>
            <a:ext cx="13805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FF0B"/>
                </a:solidFill>
                <a:latin typeface="Arial"/>
                <a:ea typeface="Arial"/>
                <a:cs typeface="Arial"/>
                <a:sym typeface="Arial"/>
              </a:rPr>
              <a:t>ng g pipe price</a:t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147913" y="813490"/>
            <a:ext cx="13692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pipe:</a:t>
            </a:r>
            <a:endParaRPr sz="1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147912" y="4417234"/>
            <a:ext cx="60827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Встроенные</a:t>
            </a:r>
            <a:r>
              <a:rPr lang="en-US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pipes: </a:t>
            </a:r>
            <a:r>
              <a:rPr lang="en-US" sz="1400" dirty="0">
                <a:solidFill>
                  <a:srgbClr val="CEDEA7"/>
                </a:solidFill>
                <a:latin typeface="Trebuchet MS"/>
                <a:ea typeface="Trebuchet MS"/>
                <a:cs typeface="Trebuchet MS"/>
                <a:sym typeface="Trebuchet MS"/>
              </a:rPr>
              <a:t>date, uppercase, lowercase, currency, percent</a:t>
            </a:r>
            <a:endParaRPr sz="1400" dirty="0">
              <a:solidFill>
                <a:srgbClr val="CEDEA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147913" y="1235241"/>
            <a:ext cx="9829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template: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1517199" y="1266019"/>
            <a:ext cx="29033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12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product.price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price}}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1955452" y="1687770"/>
            <a:ext cx="6166488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@Pipe({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name: 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'price'</a:t>
            </a:r>
            <a:endParaRPr sz="12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PricePipe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PipeTransform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transform(price?: number, </a:t>
            </a:r>
            <a:r>
              <a:rPr lang="en-US" sz="12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currencySymbol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string = 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'$'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): any {</a:t>
            </a:r>
            <a:endParaRPr dirty="0"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(!price &amp;&amp; price !== </a:t>
            </a:r>
            <a:r>
              <a:rPr lang="en-US" sz="1200" b="0" i="0" u="none" strike="noStrike" cap="none" dirty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endParaRPr dirty="0"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200" b="0" i="0" u="none" strike="noStrike" cap="none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currencySymbol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147913" y="1687770"/>
            <a:ext cx="127951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price.pipe.ts: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1517199" y="3826816"/>
            <a:ext cx="34131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{{product.price | price:'BYN'}}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147912" y="3811428"/>
            <a:ext cx="14109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pass argument: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AC0E0-4C70-4AA8-88E1-FC3F02557145}"/>
              </a:ext>
            </a:extLst>
          </p:cNvPr>
          <p:cNvSpPr txBox="1"/>
          <p:nvPr/>
        </p:nvSpPr>
        <p:spPr>
          <a:xfrm>
            <a:off x="4572000" y="665854"/>
            <a:ext cx="4336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Pipes</a:t>
            </a:r>
            <a:r>
              <a:rPr lang="ru-RU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представляют специальные </a:t>
            </a:r>
          </a:p>
          <a:p>
            <a:r>
              <a:rPr lang="ru-RU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инструменты, которые позволяют </a:t>
            </a:r>
          </a:p>
          <a:p>
            <a:r>
              <a:rPr lang="ru-RU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форматировать отображаемые </a:t>
            </a:r>
          </a:p>
          <a:p>
            <a:r>
              <a:rPr lang="ru-RU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значения</a:t>
            </a:r>
            <a:endParaRPr lang="ru-BY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223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body" idx="1"/>
          </p:nvPr>
        </p:nvSpPr>
        <p:spPr>
          <a:xfrm>
            <a:off x="147912" y="262396"/>
            <a:ext cx="3393574" cy="486634"/>
          </a:xfrm>
          <a:prstGeom prst="rect">
            <a:avLst/>
          </a:prstGeom>
          <a:solidFill>
            <a:srgbClr val="4C4C4C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Services</a:t>
            </a:r>
            <a:endParaRPr sz="20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1735207" y="813490"/>
            <a:ext cx="14077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FF0B"/>
                </a:solidFill>
                <a:latin typeface="Arial"/>
                <a:ea typeface="Arial"/>
                <a:cs typeface="Arial"/>
                <a:sym typeface="Arial"/>
              </a:rPr>
              <a:t>ng g s products</a:t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147913" y="813490"/>
            <a:ext cx="15872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service: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0" y="2347468"/>
            <a:ext cx="17187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products.service.ts</a:t>
            </a:r>
            <a:endParaRPr sz="14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1604099" y="1983551"/>
            <a:ext cx="7055882" cy="161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@Injectable()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ProductsService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 }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getProducts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(): Observable&lt;Product[]&gt; {</a:t>
            </a:r>
            <a:endParaRPr dirty="0"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Observable.of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endParaRPr dirty="0"/>
          </a:p>
          <a:p>
            <a:pPr marL="102870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&lt;Product&gt;{ name: 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200" b="0" i="0" u="none" strike="noStrike" cap="none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produc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A'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description: 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'pr A desc'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price: </a:t>
            </a:r>
            <a:r>
              <a:rPr lang="en-US" sz="1200" b="0" i="0" u="none" strike="noStrike" cap="none" dirty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 dirty="0"/>
          </a:p>
          <a:p>
            <a:pPr marL="102870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200" b="0" i="0" u="none" strike="noStrike" cap="none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87160" y="3889766"/>
            <a:ext cx="23519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product-</a:t>
            </a:r>
            <a:r>
              <a:rPr lang="en-US" sz="1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list.component.ts</a:t>
            </a:r>
            <a:r>
              <a:rPr lang="en-US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4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2615609" y="3522921"/>
            <a:ext cx="6044372" cy="133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productsService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2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ProductsService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ngOnInit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2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.productsService.getProducts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().subscribe(</a:t>
            </a:r>
            <a:endParaRPr dirty="0"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(products: Product[]) 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2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.products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products,</a:t>
            </a:r>
            <a:endParaRPr dirty="0"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(error) 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console.log(error)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6580478" y="4576715"/>
            <a:ext cx="25635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providers: [ProductsService]</a:t>
            </a:r>
            <a:endParaRPr sz="1200" b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D1CF1-F154-412F-A82C-6E51F1F64A31}"/>
              </a:ext>
            </a:extLst>
          </p:cNvPr>
          <p:cNvSpPr txBox="1"/>
          <p:nvPr/>
        </p:nvSpPr>
        <p:spPr>
          <a:xfrm>
            <a:off x="3880041" y="180877"/>
            <a:ext cx="5698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Сервисы</a:t>
            </a:r>
            <a:r>
              <a:rPr lang="ru-RU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в </a:t>
            </a:r>
            <a:r>
              <a:rPr lang="ru-RU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Angular</a:t>
            </a:r>
            <a:r>
              <a:rPr lang="ru-RU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представляют довольно </a:t>
            </a:r>
          </a:p>
          <a:p>
            <a:pPr algn="l"/>
            <a:r>
              <a:rPr lang="ru-RU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широкий спектр классов, которые выполняют </a:t>
            </a:r>
          </a:p>
          <a:p>
            <a:pPr algn="l"/>
            <a:r>
              <a:rPr lang="ru-RU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некоторые специфические задачи, например, </a:t>
            </a:r>
          </a:p>
          <a:p>
            <a:pPr algn="l"/>
            <a:r>
              <a:rPr lang="ru-RU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логгирование</a:t>
            </a:r>
            <a:r>
              <a:rPr lang="ru-RU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работу с данными и т.д.</a:t>
            </a:r>
          </a:p>
          <a:p>
            <a:pPr algn="l"/>
            <a:r>
              <a:rPr lang="ru-RU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В отличие от компонентов и директив, сервисы </a:t>
            </a:r>
          </a:p>
          <a:p>
            <a:pPr algn="l"/>
            <a:r>
              <a:rPr lang="ru-RU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не работают с представлениями(разметкой </a:t>
            </a:r>
            <a:r>
              <a:rPr lang="ru-RU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html</a:t>
            </a:r>
            <a:r>
              <a:rPr lang="ru-RU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), не оказывают на нее прямого влияния. Они выполняют строго определенную и достаточно узкую задачу.</a:t>
            </a:r>
          </a:p>
          <a:p>
            <a:endParaRPr lang="ru-BY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223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>
            <a:spLocks noGrp="1"/>
          </p:cNvSpPr>
          <p:nvPr>
            <p:ph type="body" idx="1"/>
          </p:nvPr>
        </p:nvSpPr>
        <p:spPr>
          <a:xfrm>
            <a:off x="322830" y="199590"/>
            <a:ext cx="8332740" cy="479546"/>
          </a:xfrm>
          <a:prstGeom prst="rect">
            <a:avLst/>
          </a:prstGeom>
          <a:solidFill>
            <a:srgbClr val="4C4C4C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Http</a:t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1135800" y="1509718"/>
            <a:ext cx="6706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getProducts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(): Observable&lt;Product[]&gt; {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2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.http.get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&lt;Product[]&gt;(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'http://localhost:54145/</a:t>
            </a:r>
            <a:r>
              <a:rPr lang="en-US" sz="1200" b="0" i="0" u="none" strike="noStrike" cap="none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api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/products'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1135800" y="3345566"/>
            <a:ext cx="6359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ngOnInit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2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.productsService.getProducts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().subscribe(</a:t>
            </a:r>
            <a:endParaRPr dirty="0"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(products: Product[]) 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2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.products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products,</a:t>
            </a:r>
            <a:endParaRPr dirty="0"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(error) 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console.log(error)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291600" y="2689252"/>
            <a:ext cx="23519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product-list.component.ts: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291600" y="853404"/>
            <a:ext cx="17844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products.service.ts: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223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body" idx="1"/>
          </p:nvPr>
        </p:nvSpPr>
        <p:spPr>
          <a:xfrm>
            <a:off x="424800" y="481008"/>
            <a:ext cx="8332740" cy="437016"/>
          </a:xfrm>
          <a:prstGeom prst="rect">
            <a:avLst/>
          </a:prstGeom>
          <a:solidFill>
            <a:srgbClr val="4C4C4C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Http + AsyncPipe</a:t>
            </a:r>
            <a:endParaRPr sz="20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849600" y="1777483"/>
            <a:ext cx="8294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2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.products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2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productsService</a:t>
            </a:r>
            <a:r>
              <a:rPr lang="en-US" sz="12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.getProducts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31"/>
          <p:cNvSpPr/>
          <p:nvPr/>
        </p:nvSpPr>
        <p:spPr>
          <a:xfrm>
            <a:off x="849600" y="2978155"/>
            <a:ext cx="4777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200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ngFor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'let product of products | async'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31"/>
          <p:cNvSpPr/>
          <p:nvPr/>
        </p:nvSpPr>
        <p:spPr>
          <a:xfrm>
            <a:off x="190884" y="2478107"/>
            <a:ext cx="25795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product-list.component.html:</a:t>
            </a:r>
            <a:endParaRPr sz="14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Google Shape;302;p31">
            <a:extLst>
              <a:ext uri="{FF2B5EF4-FFF2-40B4-BE49-F238E27FC236}">
                <a16:creationId xmlns:a16="http://schemas.microsoft.com/office/drawing/2014/main" id="{9E0E6438-38A9-4D15-A14D-4F80322F3D4A}"/>
              </a:ext>
            </a:extLst>
          </p:cNvPr>
          <p:cNvSpPr/>
          <p:nvPr/>
        </p:nvSpPr>
        <p:spPr>
          <a:xfrm>
            <a:off x="190884" y="1310871"/>
            <a:ext cx="25795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product-</a:t>
            </a:r>
            <a:r>
              <a:rPr lang="en-US" sz="1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list.component.ts</a:t>
            </a:r>
            <a:r>
              <a:rPr lang="en-US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4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22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106326" y="326066"/>
            <a:ext cx="8840090" cy="382772"/>
          </a:xfrm>
          <a:prstGeom prst="rect">
            <a:avLst/>
          </a:prstGeom>
          <a:solidFill>
            <a:srgbClr val="4C4C4C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Angular CLI</a:t>
            </a:r>
            <a:endParaRPr sz="20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" name="Google Shape;58;p10"/>
          <p:cNvSpPr/>
          <p:nvPr/>
        </p:nvSpPr>
        <p:spPr>
          <a:xfrm>
            <a:off x="1307271" y="2170513"/>
            <a:ext cx="6067664" cy="2493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AutoNum type="arabicPeriod"/>
            </a:pPr>
            <a:r>
              <a:rPr lang="en-US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 Node.js and </a:t>
            </a:r>
            <a:r>
              <a:rPr lang="en-US" sz="1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npm</a:t>
            </a:r>
            <a:r>
              <a:rPr lang="en-US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			</a:t>
            </a:r>
            <a:r>
              <a:rPr lang="en-US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https://nodejs.org/en/download/</a:t>
            </a:r>
            <a:endParaRPr sz="1400" dirty="0">
              <a:solidFill>
                <a:srgbClr val="17FF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400" dirty="0">
              <a:solidFill>
                <a:srgbClr val="17FF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AutoNum type="arabicPeriod"/>
            </a:pPr>
            <a:r>
              <a:rPr lang="en-US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 the Angular CLI globally:	</a:t>
            </a:r>
            <a:r>
              <a:rPr lang="en-US" sz="1400" dirty="0" err="1">
                <a:solidFill>
                  <a:srgbClr val="17FF0B"/>
                </a:solidFill>
                <a:latin typeface="Arial"/>
                <a:ea typeface="Arial"/>
                <a:cs typeface="Arial"/>
                <a:sym typeface="Arial"/>
              </a:rPr>
              <a:t>npm</a:t>
            </a:r>
            <a:r>
              <a:rPr lang="en-US" sz="1400" dirty="0">
                <a:solidFill>
                  <a:srgbClr val="17FF0B"/>
                </a:solidFill>
                <a:latin typeface="Arial"/>
                <a:ea typeface="Arial"/>
                <a:cs typeface="Arial"/>
                <a:sym typeface="Arial"/>
              </a:rPr>
              <a:t> install -g @angular/cli</a:t>
            </a:r>
            <a:endParaRPr dirty="0"/>
          </a:p>
          <a:p>
            <a:pPr marL="3429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400" dirty="0">
              <a:solidFill>
                <a:srgbClr val="17FF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AutoNum type="arabicPeriod"/>
            </a:pPr>
            <a:r>
              <a:rPr lang="en-US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a new project:			</a:t>
            </a:r>
            <a:r>
              <a:rPr lang="en-US" sz="1400" dirty="0">
                <a:solidFill>
                  <a:srgbClr val="17FF0B"/>
                </a:solidFill>
                <a:latin typeface="Arial"/>
                <a:ea typeface="Arial"/>
                <a:cs typeface="Arial"/>
                <a:sym typeface="Arial"/>
              </a:rPr>
              <a:t>ng new my-app</a:t>
            </a:r>
            <a:endParaRPr dirty="0"/>
          </a:p>
          <a:p>
            <a:pPr marL="3429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400" dirty="0">
              <a:solidFill>
                <a:srgbClr val="17FF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AutoNum type="arabicPeriod"/>
            </a:pPr>
            <a:r>
              <a:rPr lang="en-US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Go to the project directory:		</a:t>
            </a:r>
            <a:r>
              <a:rPr lang="en-US" sz="1400" dirty="0">
                <a:solidFill>
                  <a:srgbClr val="17FF0B"/>
                </a:solidFill>
                <a:latin typeface="Arial"/>
                <a:ea typeface="Arial"/>
                <a:cs typeface="Arial"/>
                <a:sym typeface="Arial"/>
              </a:rPr>
              <a:t>cd my-app</a:t>
            </a:r>
            <a:endParaRPr dirty="0"/>
          </a:p>
          <a:p>
            <a:pPr marL="3429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400" dirty="0">
              <a:solidFill>
                <a:srgbClr val="17FF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AutoNum type="arabicPeriod"/>
            </a:pPr>
            <a:r>
              <a:rPr lang="en-US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Launch the server:		</a:t>
            </a:r>
            <a:r>
              <a:rPr lang="en-US" sz="1400" dirty="0">
                <a:solidFill>
                  <a:srgbClr val="17FF0B"/>
                </a:solidFill>
                <a:latin typeface="Arial"/>
                <a:ea typeface="Arial"/>
                <a:cs typeface="Arial"/>
                <a:sym typeface="Arial"/>
              </a:rPr>
              <a:t>ng serve --open</a:t>
            </a:r>
            <a:endParaRPr sz="1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163122" y="808104"/>
            <a:ext cx="8783294" cy="79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Angular</a:t>
            </a:r>
            <a:r>
              <a:rPr lang="ru-RU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CLI - это инструмент интерфейса командной строки, который может создавать проект, добавлять файлы и выполнять различные задачи разработки, такие как тестирование, </a:t>
            </a:r>
            <a:r>
              <a:rPr lang="en-US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bundling </a:t>
            </a:r>
            <a:r>
              <a:rPr lang="ru-RU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и</a:t>
            </a:r>
            <a:r>
              <a:rPr lang="en-US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deployment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22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352473" y="283536"/>
            <a:ext cx="8332740" cy="921488"/>
          </a:xfrm>
          <a:prstGeom prst="rect">
            <a:avLst/>
          </a:prstGeom>
          <a:solidFill>
            <a:srgbClr val="4C4C4C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Angular</a:t>
            </a:r>
            <a:endParaRPr sz="20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66" name="Google Shape;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5137" y="1493857"/>
            <a:ext cx="5573726" cy="283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22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163094" y="104580"/>
            <a:ext cx="8332740" cy="523220"/>
          </a:xfrm>
          <a:prstGeom prst="rect">
            <a:avLst/>
          </a:prstGeom>
          <a:solidFill>
            <a:srgbClr val="4C4C4C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NgModule</a:t>
            </a:r>
            <a:endParaRPr sz="20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63094" y="700330"/>
            <a:ext cx="4855473" cy="86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NgModule</a:t>
            </a:r>
            <a:r>
              <a:rPr lang="en-US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ru-RU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декоратор без которого мы не сможем </a:t>
            </a:r>
            <a:r>
              <a:rPr lang="ru-RU" sz="1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созадвать</a:t>
            </a:r>
            <a:r>
              <a:rPr lang="ru-RU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модули.</a:t>
            </a:r>
            <a:endParaRPr sz="14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6272141" y="768797"/>
            <a:ext cx="2871859" cy="252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@NgModule({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declarations: [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AppComponent</a:t>
            </a:r>
            <a:endParaRPr sz="1200" b="0" i="0" u="none" strike="noStrike" cap="none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imports: [</a:t>
            </a:r>
            <a:endParaRPr dirty="0"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BrowserModule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FormsModule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/>
          </a:p>
          <a:p>
            <a:pPr marL="6858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HttpModule</a:t>
            </a:r>
            <a:endParaRPr sz="1200" b="0" i="0" u="none" strike="noStrike" cap="none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bootstrap: [</a:t>
            </a:r>
            <a:r>
              <a:rPr lang="en-US" sz="12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AppComponent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AppModule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 }</a:t>
            </a:r>
            <a:endParaRPr sz="12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93" name="Google Shape;93;p14"/>
          <p:cNvGraphicFramePr/>
          <p:nvPr>
            <p:extLst>
              <p:ext uri="{D42A27DB-BD31-4B8C-83A1-F6EECF244321}">
                <p14:modId xmlns:p14="http://schemas.microsoft.com/office/powerpoint/2010/main" val="3345330972"/>
              </p:ext>
            </p:extLst>
          </p:nvPr>
        </p:nvGraphicFramePr>
        <p:xfrm>
          <a:off x="205332" y="1636352"/>
          <a:ext cx="5779950" cy="2619125"/>
        </p:xfrm>
        <a:graphic>
          <a:graphicData uri="http://schemas.openxmlformats.org/drawingml/2006/table">
            <a:tbl>
              <a:tblPr firstRow="1" bandRow="1">
                <a:noFill/>
                <a:tableStyleId>{710FCABF-3518-4E89-A5A2-E2691B562C2A}</a:tableStyleId>
              </a:tblPr>
              <a:tblGrid>
                <a:gridCol w="129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</a:rPr>
                        <a:t>declarations</a:t>
                      </a:r>
                      <a:endParaRPr sz="1100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lt1"/>
                          </a:solidFill>
                        </a:rPr>
                        <a:t>Классы представлений, которые принадлежат модулю</a:t>
                      </a:r>
                      <a:endParaRPr sz="1100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</a:rPr>
                        <a:t>imports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lt1"/>
                          </a:solidFill>
                        </a:rPr>
                        <a:t>Другие модули, классы которые необходимы для шаблонов компонентов из текущего модуля</a:t>
                      </a:r>
                      <a:endParaRPr lang="en-US" sz="1100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</a:rPr>
                        <a:t>exports</a:t>
                      </a:r>
                      <a:endParaRPr sz="1100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lt1"/>
                          </a:solidFill>
                        </a:rPr>
                        <a:t>Набор классов представлений которые должны использоваться в шаблонах компонентов из других модулей</a:t>
                      </a:r>
                      <a:endParaRPr sz="1100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</a:rPr>
                        <a:t>entryComponents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lt1"/>
                          </a:solidFill>
                        </a:rPr>
                        <a:t>список компонентов, которые должны быть скомпилированы при определении этого модуля</a:t>
                      </a:r>
                      <a:endParaRPr sz="1100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</a:rPr>
                        <a:t>bootstrap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lt1"/>
                          </a:solidFill>
                        </a:rPr>
                        <a:t>Корневой компонент, который вызывается по умолчанию при загрузке приложения</a:t>
                      </a:r>
                      <a:endParaRPr sz="1100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4" name="Google Shape;94;p14"/>
          <p:cNvSpPr/>
          <p:nvPr/>
        </p:nvSpPr>
        <p:spPr>
          <a:xfrm>
            <a:off x="6272141" y="4200413"/>
            <a:ext cx="21884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new module: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FF0B"/>
                </a:solidFill>
                <a:latin typeface="Arial"/>
                <a:ea typeface="Arial"/>
                <a:cs typeface="Arial"/>
                <a:sym typeface="Arial"/>
              </a:rPr>
              <a:t>ng g module </a:t>
            </a:r>
            <a:r>
              <a:rPr lang="en-US" sz="1200" i="1">
                <a:solidFill>
                  <a:srgbClr val="17FF0B"/>
                </a:solidFill>
                <a:latin typeface="Arial"/>
                <a:ea typeface="Arial"/>
                <a:cs typeface="Arial"/>
                <a:sym typeface="Arial"/>
              </a:rPr>
              <a:t>module_name</a:t>
            </a:r>
            <a:endParaRPr sz="1400" i="1">
              <a:solidFill>
                <a:srgbClr val="17FF0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223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52473" y="39150"/>
            <a:ext cx="8332740" cy="543590"/>
          </a:xfrm>
          <a:prstGeom prst="rect">
            <a:avLst/>
          </a:prstGeom>
          <a:solidFill>
            <a:srgbClr val="4C4C4C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Component</a:t>
            </a:r>
            <a:endParaRPr sz="20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5079259" y="668030"/>
            <a:ext cx="45720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@Component({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selector: 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'app-root'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templateUrl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'./app.component.html'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styleUrls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'./app.component.css'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AppComponent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title = 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'app works!'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1149758" y="207614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app-root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Loading...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app-root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93058" y="2045362"/>
            <a:ext cx="10567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index.html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93058" y="2991099"/>
            <a:ext cx="187262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app.component.html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2022331" y="2991099"/>
            <a:ext cx="20884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{{title}}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93058" y="4099095"/>
            <a:ext cx="1936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template expression: 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1965687" y="4103089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Sum of 2 + 2 = {{2+2}}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223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310369" y="235376"/>
            <a:ext cx="8374844" cy="515595"/>
          </a:xfrm>
          <a:prstGeom prst="rect">
            <a:avLst/>
          </a:prstGeom>
          <a:solidFill>
            <a:srgbClr val="4C4C4C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Data binding</a:t>
            </a:r>
            <a:endParaRPr sz="20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9193" y="792731"/>
            <a:ext cx="2060743" cy="192024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>
            <a:off x="264685" y="1214242"/>
            <a:ext cx="214674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interpolation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property binding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binding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build-in directives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1081721" y="3677018"/>
            <a:ext cx="6980557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200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"{{</a:t>
            </a:r>
            <a:r>
              <a:rPr lang="en-US" sz="1200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heroImageUrl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}}"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is the interpolated image.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200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200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heroImageUrl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is the property bound image.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{{title}}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200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64684" y="3041106"/>
            <a:ext cx="85689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Интерполяция - это специальный синтаксис, который </a:t>
            </a:r>
            <a:r>
              <a:rPr lang="ru-RU" sz="1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Angular</a:t>
            </a:r>
            <a:r>
              <a:rPr lang="ru-RU" sz="1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преобразует в привязку свойств.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223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268065" y="284383"/>
            <a:ext cx="8332740" cy="636918"/>
          </a:xfrm>
          <a:prstGeom prst="rect">
            <a:avLst/>
          </a:prstGeom>
          <a:solidFill>
            <a:srgbClr val="4C4C4C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Event binding</a:t>
            </a:r>
            <a:endParaRPr sz="20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1353393" y="1116649"/>
            <a:ext cx="61620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)=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'onIncrementClick()'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Increment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434521" y="1393648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onIncrementClick()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	this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.visitors++;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100501" y="1101260"/>
            <a:ext cx="6303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html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100501" y="1409037"/>
            <a:ext cx="10775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1353393" y="3024865"/>
            <a:ext cx="653634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onIncrementClick</a:t>
            </a:r>
            <a:r>
              <a:rPr lang="en-US" sz="14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(event: </a:t>
            </a:r>
            <a:r>
              <a:rPr lang="en-US" sz="1400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MouseEvent</a:t>
            </a:r>
            <a:r>
              <a:rPr lang="en-US" sz="14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14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`x: </a:t>
            </a:r>
            <a:r>
              <a:rPr lang="en-US" sz="14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400" b="0" i="0" u="none" strike="noStrike" cap="none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event.x</a:t>
            </a:r>
            <a:r>
              <a:rPr lang="en-US" sz="14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, y: </a:t>
            </a:r>
            <a:r>
              <a:rPr lang="en-US" sz="14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400" b="0" i="0" u="none" strike="noStrike" cap="none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event.y</a:t>
            </a:r>
            <a:r>
              <a:rPr lang="en-US" sz="14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4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4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.visitors</a:t>
            </a:r>
            <a:r>
              <a:rPr lang="en-US" sz="14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100501" y="2409311"/>
            <a:ext cx="85472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EDEA7"/>
                </a:solidFill>
                <a:latin typeface="Trebuchet MS"/>
                <a:ea typeface="Trebuchet MS"/>
                <a:cs typeface="Trebuchet MS"/>
                <a:sym typeface="Trebuchet MS"/>
              </a:rPr>
              <a:t>$event</a:t>
            </a:r>
            <a:endParaRPr sz="1600" b="1">
              <a:solidFill>
                <a:srgbClr val="CEDEA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100501" y="2717088"/>
            <a:ext cx="6303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html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100501" y="3024865"/>
            <a:ext cx="10775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1353393" y="2747865"/>
            <a:ext cx="62025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 sz="14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 sz="14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)=</a:t>
            </a:r>
            <a:r>
              <a:rPr lang="en-US" sz="14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onIncrementClick</a:t>
            </a:r>
            <a:r>
              <a:rPr lang="en-US" sz="14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($event)'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Increment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22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124777" y="108636"/>
            <a:ext cx="8332740" cy="499353"/>
          </a:xfrm>
          <a:prstGeom prst="rect">
            <a:avLst/>
          </a:prstGeom>
          <a:solidFill>
            <a:srgbClr val="4C4C4C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Two-way binding</a:t>
            </a:r>
            <a:endParaRPr sz="20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39263" y="1184816"/>
            <a:ext cx="7589450" cy="49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NgModel</a:t>
            </a:r>
            <a:r>
              <a:rPr lang="ru-RU" sz="1400" b="1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 - встроенная директива, которая упрощает двустороннюю привязку. Для этого требуется </a:t>
            </a:r>
            <a:r>
              <a:rPr lang="ru-RU" sz="1400" b="1" dirty="0" err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FormsModule</a:t>
            </a:r>
            <a:r>
              <a:rPr lang="ru-RU" sz="1400" b="1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600" dirty="0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301169" y="2027782"/>
            <a:ext cx="32656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[(</a:t>
            </a:r>
            <a:r>
              <a:rPr lang="en-US" sz="1400" dirty="0" err="1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ngModel</a:t>
            </a:r>
            <a:r>
              <a:rPr lang="en-US" sz="14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)]=</a:t>
            </a:r>
            <a:r>
              <a:rPr lang="en-US" sz="14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'user.name'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223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301602" y="52082"/>
            <a:ext cx="8332740" cy="628402"/>
          </a:xfrm>
          <a:prstGeom prst="rect">
            <a:avLst/>
          </a:prstGeom>
          <a:solidFill>
            <a:srgbClr val="4C4C4C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274300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Binding targets</a:t>
            </a:r>
            <a:endParaRPr/>
          </a:p>
        </p:txBody>
      </p:sp>
      <p:graphicFrame>
        <p:nvGraphicFramePr>
          <p:cNvPr id="168" name="Google Shape;168;p20"/>
          <p:cNvGraphicFramePr/>
          <p:nvPr>
            <p:extLst>
              <p:ext uri="{D42A27DB-BD31-4B8C-83A1-F6EECF244321}">
                <p14:modId xmlns:p14="http://schemas.microsoft.com/office/powerpoint/2010/main" val="1258073506"/>
              </p:ext>
            </p:extLst>
          </p:nvPr>
        </p:nvGraphicFramePr>
        <p:xfrm>
          <a:off x="301601" y="758695"/>
          <a:ext cx="8332739" cy="3520440"/>
        </p:xfrm>
        <a:graphic>
          <a:graphicData uri="http://schemas.openxmlformats.org/drawingml/2006/table">
            <a:tbl>
              <a:tblPr firstRow="1" bandRow="1">
                <a:noFill/>
                <a:tableStyleId>{710FCABF-3518-4E89-A5A2-E2691B562C2A}</a:tableStyleId>
              </a:tblPr>
              <a:tblGrid>
                <a:gridCol w="1202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Type</a:t>
                      </a:r>
                      <a:endParaRPr sz="1200" b="1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52400" marR="152400" marT="152400" marB="152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Target</a:t>
                      </a:r>
                      <a:endParaRPr sz="1200" b="1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52400" marR="152400" marT="152400" marB="152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Examples</a:t>
                      </a:r>
                      <a:endParaRPr/>
                    </a:p>
                  </a:txBody>
                  <a:tcPr marL="152400" marR="152400" marT="152400" marB="1524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Property</a:t>
                      </a:r>
                      <a:endParaRPr sz="1100" b="1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Свойство элемента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Свойство компонента Свойство директивы</a:t>
                      </a:r>
                      <a:endParaRPr lang="ru-RU" dirty="0"/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-US" sz="1100" b="0" dirty="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img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</a:t>
                      </a:r>
                      <a:r>
                        <a:rPr lang="en-US" sz="1100" b="0" dirty="0" err="1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]=</a:t>
                      </a:r>
                      <a:r>
                        <a:rPr lang="en-US" sz="1100" b="0" dirty="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</a:t>
                      </a:r>
                      <a:r>
                        <a:rPr lang="en-US" sz="1100" b="0" dirty="0" err="1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userImageUrl</a:t>
                      </a:r>
                      <a:r>
                        <a:rPr lang="en-US" sz="1100" b="0" dirty="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100" b="0" dirty="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-US" sz="1100" b="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app-user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</a:t>
                      </a:r>
                      <a:r>
                        <a:rPr lang="en-US" sz="1100" b="0" dirty="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]=</a:t>
                      </a:r>
                      <a:r>
                        <a:rPr lang="en-US" sz="1100" b="0" dirty="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 sz="1100" b="0" dirty="0" err="1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currentUser</a:t>
                      </a:r>
                      <a:r>
                        <a:rPr lang="en-US" sz="1100" b="0" dirty="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n-US" sz="1100" b="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app-user</a:t>
                      </a: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100" b="0" dirty="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-US" sz="1100" b="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</a:t>
                      </a:r>
                      <a:r>
                        <a:rPr lang="en-US" sz="1100" b="0" dirty="0" err="1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ngClass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]=</a:t>
                      </a:r>
                      <a:r>
                        <a:rPr lang="en-US" sz="1100" b="0" dirty="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"{'special': </a:t>
                      </a:r>
                      <a:r>
                        <a:rPr lang="en-US" sz="1100" b="0" dirty="0" err="1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isSpecial</a:t>
                      </a:r>
                      <a:r>
                        <a:rPr lang="en-US" sz="1100" b="0" dirty="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}"</a:t>
                      </a: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n-US" sz="1100" b="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1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Event</a:t>
                      </a:r>
                      <a:endParaRPr sz="1100" b="1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i="0" dirty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Событие элемента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i="0" dirty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Событие компонента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i="0" dirty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Событие директивы</a:t>
                      </a:r>
                      <a:endParaRPr lang="ru-RU" sz="1100" b="1" dirty="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-US" sz="1100" b="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 sz="1100" b="0" dirty="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click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)=</a:t>
                      </a:r>
                      <a:r>
                        <a:rPr lang="en-US" sz="1100" b="0" dirty="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 sz="1100" b="0" dirty="0" err="1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onIncrementClick</a:t>
                      </a:r>
                      <a:r>
                        <a:rPr lang="en-US" sz="1100" b="0" dirty="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()"</a:t>
                      </a: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Increment</a:t>
                      </a: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-US" sz="1100" b="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100" b="0" dirty="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-US" sz="1100" b="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user-detail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 sz="1100" b="0" dirty="0" err="1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deleteRequest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)=</a:t>
                      </a:r>
                      <a:r>
                        <a:rPr lang="en-US" sz="1100" b="0" dirty="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 sz="1100" b="0" dirty="0" err="1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deleteUser</a:t>
                      </a:r>
                      <a:r>
                        <a:rPr lang="en-US" sz="1100" b="0" dirty="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()"</a:t>
                      </a: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n-US" sz="1100" b="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user-detail</a:t>
                      </a: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100" b="0" dirty="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-US" sz="1100" b="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 sz="1100" b="0" dirty="0" err="1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myClick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)=</a:t>
                      </a:r>
                      <a:r>
                        <a:rPr lang="en-US" sz="1100" b="0" dirty="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"clicked=$event"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100" b="0" dirty="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clickable</a:t>
                      </a: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click me</a:t>
                      </a: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-US" sz="1100" b="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100" b="1" dirty="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Two-way</a:t>
                      </a:r>
                      <a:endParaRPr/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i="0" dirty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События и свойства</a:t>
                      </a:r>
                      <a:endParaRPr sz="1100" b="1" dirty="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-US" sz="1100" b="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[(</a:t>
                      </a:r>
                      <a:r>
                        <a:rPr lang="en-US" sz="1100" b="0" dirty="0" err="1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ngModel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)]=</a:t>
                      </a:r>
                      <a:r>
                        <a:rPr lang="en-US" sz="1100" b="0" dirty="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"name"</a:t>
                      </a: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100" b="1" dirty="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dirty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Class</a:t>
                      </a:r>
                      <a:endParaRPr sz="1100" b="1" dirty="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Свойства класса</a:t>
                      </a:r>
                      <a:endParaRPr sz="1100" b="1" dirty="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-US" sz="1100" b="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</a:t>
                      </a:r>
                      <a:r>
                        <a:rPr lang="en-US" sz="1100" b="0" dirty="0" err="1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100" b="0" dirty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-US" sz="1100" b="0" dirty="0" err="1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special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]=</a:t>
                      </a:r>
                      <a:r>
                        <a:rPr lang="en-US" sz="1100" b="0" dirty="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 sz="1100" b="0" dirty="0" err="1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isSpecial</a:t>
                      </a:r>
                      <a:r>
                        <a:rPr lang="en-US" sz="1100" b="0" dirty="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Special</a:t>
                      </a: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-US" sz="1100" b="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100" b="1" dirty="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Style</a:t>
                      </a:r>
                      <a:endParaRPr sz="1100" b="1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Свойства стилей</a:t>
                      </a:r>
                      <a:endParaRPr sz="1100" b="1" dirty="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-US" sz="1100" b="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</a:t>
                      </a:r>
                      <a:r>
                        <a:rPr lang="en-US" sz="1100" b="0" dirty="0" err="1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style</a:t>
                      </a:r>
                      <a:r>
                        <a:rPr lang="en-US" sz="1100" b="0" dirty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-US" sz="1100" b="0" dirty="0" err="1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-US" sz="11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]=</a:t>
                      </a:r>
                      <a:r>
                        <a:rPr lang="en-US" sz="1100" b="0" dirty="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 sz="1100" b="0" dirty="0" err="1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isSpecial</a:t>
                      </a:r>
                      <a:r>
                        <a:rPr lang="en-US" sz="1100" b="0" dirty="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? 'red' : 'green'"</a:t>
                      </a:r>
                      <a:r>
                        <a:rPr lang="en-US" sz="1100" b="0" dirty="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100" b="1" dirty="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1718</Words>
  <Application>Microsoft Office PowerPoint</Application>
  <PresentationFormat>Экран (16:9)</PresentationFormat>
  <Paragraphs>284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 Black</vt:lpstr>
      <vt:lpstr>Consolas</vt:lpstr>
      <vt:lpstr>Arial</vt:lpstr>
      <vt:lpstr>Trebuchet MS</vt:lpstr>
      <vt:lpstr>Calibri Light</vt:lpstr>
      <vt:lpstr>verdana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Vitali Ermakovich</cp:lastModifiedBy>
  <cp:revision>20</cp:revision>
  <dcterms:modified xsi:type="dcterms:W3CDTF">2021-05-14T05:05:15Z</dcterms:modified>
</cp:coreProperties>
</file>