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54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7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3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3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2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2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6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5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513C-4091-4C46-BCBD-4B60C6ECABA6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D146-2BAB-41AD-9AAA-7E5F297C1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Что это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4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Headers </a:t>
            </a:r>
            <a:r>
              <a:rPr lang="en-US" i="1" dirty="0" smtClean="0"/>
              <a:t>Exchange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25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Headers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— направляет сообщения в связанные очереди на основе сравнения пар (ключ, значение) свойства </a:t>
            </a:r>
            <a:r>
              <a:rPr lang="ru-RU" dirty="0" err="1" smtClean="0"/>
              <a:t>headers</a:t>
            </a:r>
            <a:r>
              <a:rPr lang="ru-RU" dirty="0" smtClean="0"/>
              <a:t> привязки и аналогичного свойства сообщения.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в словарь добавить специальный ключ x-</a:t>
            </a:r>
            <a:r>
              <a:rPr lang="ru-RU" dirty="0" err="1" smtClean="0"/>
              <a:t>match</a:t>
            </a:r>
            <a:r>
              <a:rPr lang="ru-RU" dirty="0" smtClean="0"/>
              <a:t> со значением </a:t>
            </a:r>
            <a:r>
              <a:rPr lang="ru-RU" dirty="0" err="1" smtClean="0"/>
              <a:t>any</a:t>
            </a:r>
            <a:r>
              <a:rPr lang="ru-RU" dirty="0" smtClean="0"/>
              <a:t>, то сообщение маршрутизируется при частичном совпадении пар (ключ, значение). Данное поведение аналогично оператору </a:t>
            </a:r>
            <a:r>
              <a:rPr lang="ru-RU" dirty="0" err="1" smtClean="0"/>
              <a:t>or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 умолчанию ключ x-</a:t>
            </a:r>
            <a:r>
              <a:rPr lang="ru-RU" dirty="0" err="1" smtClean="0"/>
              <a:t>match</a:t>
            </a:r>
            <a:r>
              <a:rPr lang="ru-RU" dirty="0" smtClean="0"/>
              <a:t> содержит значение </a:t>
            </a:r>
            <a:r>
              <a:rPr lang="ru-RU" dirty="0" err="1" smtClean="0"/>
              <a:t>all</a:t>
            </a:r>
            <a:r>
              <a:rPr lang="ru-RU" dirty="0" smtClean="0"/>
              <a:t>. Это означает, что сообщение маршрутизируется при полном совпадении пар (ключ, значение). Данное поведение аналогично оператору </a:t>
            </a:r>
            <a:r>
              <a:rPr lang="ru-RU" dirty="0" err="1" smtClean="0"/>
              <a:t>and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74" y="4058194"/>
            <a:ext cx="5121252" cy="23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80" y="548005"/>
            <a:ext cx="10515600" cy="5811838"/>
          </a:xfrm>
        </p:spPr>
        <p:txBody>
          <a:bodyPr/>
          <a:lstStyle/>
          <a:p>
            <a:r>
              <a:rPr lang="ru-RU" dirty="0" smtClean="0"/>
              <a:t>Особенности:</a:t>
            </a:r>
          </a:p>
          <a:p>
            <a:pPr lvl="1"/>
            <a:r>
              <a:rPr lang="ru-RU" dirty="0" smtClean="0"/>
              <a:t>дополнительная гибкость</a:t>
            </a:r>
          </a:p>
          <a:p>
            <a:pPr lvl="1"/>
            <a:r>
              <a:rPr lang="ru-RU" dirty="0" smtClean="0"/>
              <a:t>дополнительные накладные расходы на вычисление. Все пары (ключ, значение) атрибута </a:t>
            </a:r>
            <a:r>
              <a:rPr lang="ru-RU" dirty="0" err="1" smtClean="0"/>
              <a:t>headers</a:t>
            </a:r>
            <a:r>
              <a:rPr lang="ru-RU" dirty="0" smtClean="0"/>
              <a:t> должны сортироваться по имени ключа перед вычислением значений маршрутизации сообщения. Медленнее, чем прочие типы </a:t>
            </a:r>
            <a:r>
              <a:rPr lang="ru-RU" dirty="0" err="1" smtClean="0"/>
              <a:t>exchange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Комбинирование </a:t>
            </a:r>
            <a:r>
              <a:rPr lang="ru-RU" i="1" dirty="0" err="1"/>
              <a:t>обменников</a:t>
            </a:r>
            <a:r>
              <a:rPr lang="ru-RU" i="1" dirty="0"/>
              <a:t> (</a:t>
            </a:r>
            <a:r>
              <a:rPr lang="en-US" i="1" dirty="0"/>
              <a:t>E2E</a:t>
            </a:r>
            <a:r>
              <a:rPr lang="en-US" i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26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Поведение всех </a:t>
            </a:r>
            <a:r>
              <a:rPr lang="ru-RU" dirty="0" err="1" smtClean="0"/>
              <a:t>обменников</a:t>
            </a:r>
            <a:r>
              <a:rPr lang="ru-RU" dirty="0" smtClean="0"/>
              <a:t> можно комбинировать при помощи связи </a:t>
            </a:r>
            <a:r>
              <a:rPr lang="ru-RU" dirty="0" err="1" smtClean="0"/>
              <a:t>Exchange-to-Exchange</a:t>
            </a:r>
            <a:r>
              <a:rPr lang="ru-RU" dirty="0" smtClean="0"/>
              <a:t> (комбинирование </a:t>
            </a:r>
            <a:r>
              <a:rPr lang="ru-RU" dirty="0" err="1" smtClean="0"/>
              <a:t>обменников</a:t>
            </a:r>
            <a:r>
              <a:rPr lang="ru-RU" dirty="0" smtClean="0"/>
              <a:t> не входит в спецификацию AMQP. Это расширение протокола со стороны </a:t>
            </a:r>
            <a:r>
              <a:rPr lang="ru-RU" dirty="0" err="1" smtClean="0"/>
              <a:t>RabbitMQ</a:t>
            </a:r>
            <a:r>
              <a:rPr lang="ru-RU" dirty="0" smtClean="0"/>
              <a:t>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ru-RU" dirty="0" smtClean="0"/>
              <a:t>За счет E2E мы можем найти правильную масштабируемую конфигурацию, которая отвечает как текущим, так и растущим требованиям.</a:t>
            </a:r>
            <a:endParaRPr lang="en-US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3578999"/>
            <a:ext cx="801164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Создание </a:t>
            </a:r>
            <a:r>
              <a:rPr lang="en-US" i="1" dirty="0" smtClean="0"/>
              <a:t>Exchange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обменника</a:t>
            </a:r>
            <a:r>
              <a:rPr lang="ru-RU" dirty="0" smtClean="0"/>
              <a:t> происходит при помощи синхронного RPC запроса к серверу. Запрос осуществляется при помощи метода </a:t>
            </a:r>
            <a:r>
              <a:rPr lang="ru-RU" dirty="0" err="1" smtClean="0"/>
              <a:t>Exchange.Declare</a:t>
            </a:r>
            <a:r>
              <a:rPr lang="ru-RU" dirty="0" smtClean="0"/>
              <a:t>, вызываемого с параметрами:</a:t>
            </a:r>
          </a:p>
          <a:p>
            <a:pPr lvl="1"/>
            <a:r>
              <a:rPr lang="ru-RU" dirty="0" smtClean="0"/>
              <a:t>название </a:t>
            </a:r>
            <a:r>
              <a:rPr lang="ru-RU" dirty="0" err="1" smtClean="0"/>
              <a:t>обменника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ru-RU" dirty="0" err="1" smtClean="0"/>
              <a:t>обменника</a:t>
            </a:r>
            <a:endParaRPr lang="ru-RU" dirty="0" smtClean="0"/>
          </a:p>
          <a:p>
            <a:pPr lvl="1"/>
            <a:r>
              <a:rPr lang="ru-RU" dirty="0" smtClean="0"/>
              <a:t>другие параметры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4444"/>
            <a:ext cx="10515600" cy="412232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exchange</a:t>
            </a:r>
            <a:r>
              <a:rPr lang="ru-RU" dirty="0" smtClean="0"/>
              <a:t> — название </a:t>
            </a:r>
            <a:r>
              <a:rPr lang="ru-RU" dirty="0" err="1" smtClean="0"/>
              <a:t>обменника</a:t>
            </a:r>
            <a:r>
              <a:rPr lang="ru-RU" dirty="0" smtClean="0"/>
              <a:t>, который мы хотим создать. Название должно быть уникальным</a:t>
            </a:r>
          </a:p>
          <a:p>
            <a:r>
              <a:rPr lang="ru-RU" dirty="0" err="1" smtClean="0"/>
              <a:t>type</a:t>
            </a:r>
            <a:r>
              <a:rPr lang="ru-RU" dirty="0" smtClean="0"/>
              <a:t> — тип </a:t>
            </a:r>
            <a:r>
              <a:rPr lang="ru-RU" dirty="0" err="1" smtClean="0"/>
              <a:t>обменника</a:t>
            </a:r>
            <a:endParaRPr lang="ru-RU" dirty="0" smtClean="0"/>
          </a:p>
          <a:p>
            <a:r>
              <a:rPr lang="ru-RU" dirty="0" err="1" smtClean="0"/>
              <a:t>durable</a:t>
            </a:r>
            <a:r>
              <a:rPr lang="ru-RU" dirty="0" smtClean="0"/>
              <a:t> — если установить </a:t>
            </a:r>
            <a:r>
              <a:rPr lang="ru-RU" dirty="0" err="1" smtClean="0"/>
              <a:t>true</a:t>
            </a:r>
            <a:r>
              <a:rPr lang="ru-RU" dirty="0" smtClean="0"/>
              <a:t>, то </a:t>
            </a:r>
            <a:r>
              <a:rPr lang="ru-RU" dirty="0" err="1" smtClean="0"/>
              <a:t>exchange</a:t>
            </a:r>
            <a:r>
              <a:rPr lang="ru-RU" dirty="0" smtClean="0"/>
              <a:t> будет являться постоянным. Он будет храниться на диске и сможет пережить перезапуск сервера/брокера. Если значение </a:t>
            </a:r>
            <a:r>
              <a:rPr lang="ru-RU" dirty="0" err="1" smtClean="0"/>
              <a:t>false</a:t>
            </a:r>
            <a:r>
              <a:rPr lang="ru-RU" dirty="0" smtClean="0"/>
              <a:t>, то </a:t>
            </a:r>
            <a:r>
              <a:rPr lang="ru-RU" dirty="0" err="1" smtClean="0"/>
              <a:t>exchange</a:t>
            </a:r>
            <a:r>
              <a:rPr lang="ru-RU" dirty="0" smtClean="0"/>
              <a:t> является временным и будет удаляться, когда сервер/брокер будет перезагружен</a:t>
            </a:r>
          </a:p>
          <a:p>
            <a:r>
              <a:rPr lang="ru-RU" dirty="0" err="1" smtClean="0"/>
              <a:t>autoDelete</a:t>
            </a:r>
            <a:r>
              <a:rPr lang="ru-RU" dirty="0" smtClean="0"/>
              <a:t> — автоматическое удаление. </a:t>
            </a:r>
            <a:r>
              <a:rPr lang="ru-RU" dirty="0" err="1" smtClean="0"/>
              <a:t>Exchange</a:t>
            </a:r>
            <a:r>
              <a:rPr lang="ru-RU" dirty="0" smtClean="0"/>
              <a:t> будет удален, когда будут удалены все связанные с ним очереди</a:t>
            </a:r>
          </a:p>
          <a:p>
            <a:r>
              <a:rPr lang="ru-RU" dirty="0" err="1" smtClean="0"/>
              <a:t>arguments</a:t>
            </a:r>
            <a:r>
              <a:rPr lang="ru-RU" dirty="0" smtClean="0"/>
              <a:t> — необязательные аргументы. Чаще всего, через аргументы задают </a:t>
            </a:r>
            <a:r>
              <a:rPr lang="ru-RU" dirty="0" err="1" smtClean="0"/>
              <a:t>alternative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(альтернативный </a:t>
            </a:r>
            <a:r>
              <a:rPr lang="ru-RU" dirty="0" err="1" smtClean="0"/>
              <a:t>обменник</a:t>
            </a:r>
            <a:r>
              <a:rPr lang="ru-RU" dirty="0" smtClean="0"/>
              <a:t>). Если сообщение не может пройти по первоначальному маршруту, ее можно отправить в альтернативный </a:t>
            </a:r>
            <a:r>
              <a:rPr lang="ru-RU" dirty="0" err="1" smtClean="0"/>
              <a:t>обменник</a:t>
            </a:r>
            <a:r>
              <a:rPr lang="ru-RU" dirty="0" smtClean="0"/>
              <a:t> для маршрутизации по другому пути.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41" y="331285"/>
            <a:ext cx="3334215" cy="1669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97" y="133915"/>
            <a:ext cx="371526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ru-RU" dirty="0" smtClean="0"/>
              <a:t>Если создание </a:t>
            </a:r>
            <a:r>
              <a:rPr lang="ru-RU" dirty="0" err="1" smtClean="0"/>
              <a:t>exchange</a:t>
            </a:r>
            <a:r>
              <a:rPr lang="ru-RU" dirty="0" smtClean="0"/>
              <a:t> возможно, то сервер отправит клиенту синхронный RPC ответ </a:t>
            </a:r>
            <a:r>
              <a:rPr lang="ru-RU" dirty="0" err="1" smtClean="0"/>
              <a:t>Exchange.DeclareOk</a:t>
            </a:r>
            <a:r>
              <a:rPr lang="ru-RU" dirty="0" smtClean="0"/>
              <a:t>. Если создание невозможно (произошел отказ по запросу </a:t>
            </a:r>
            <a:r>
              <a:rPr lang="ru-RU" dirty="0" err="1" smtClean="0"/>
              <a:t>Exchange.Declare</a:t>
            </a:r>
            <a:r>
              <a:rPr lang="ru-RU" dirty="0" smtClean="0"/>
              <a:t>), то канал закроется сервером при помощи асинхронной команды </a:t>
            </a:r>
            <a:r>
              <a:rPr lang="ru-RU" dirty="0" err="1" smtClean="0"/>
              <a:t>Channel.Close</a:t>
            </a:r>
            <a:r>
              <a:rPr lang="ru-RU" dirty="0" smtClean="0"/>
              <a:t> и клиент получит исключение </a:t>
            </a:r>
            <a:r>
              <a:rPr lang="ru-RU" dirty="0" err="1" smtClean="0"/>
              <a:t>OperationInterruptedException</a:t>
            </a:r>
            <a:r>
              <a:rPr lang="ru-RU" dirty="0" smtClean="0"/>
              <a:t>, которое будет содержать код ошибки и ее описание.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2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Подтверждение 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Сообщение будет заново передано только тогда, когда программа-обработчик будет остановлена, но </a:t>
            </a:r>
            <a:r>
              <a:rPr lang="ru-RU" dirty="0" err="1"/>
              <a:t>RabbitMQ</a:t>
            </a:r>
            <a:r>
              <a:rPr lang="ru-RU" dirty="0"/>
              <a:t> будет потреблять все больше и больше памяти, т.к. не будет удалять неподтвержденные сообщения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4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Устойчивость </a:t>
            </a:r>
            <a:r>
              <a:rPr lang="ru-RU" dirty="0" smtClean="0"/>
              <a:t>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ru-RU" dirty="0"/>
              <a:t>будут утеряны, если прекратит работу сервер </a:t>
            </a:r>
            <a:r>
              <a:rPr lang="ru-RU" dirty="0" err="1"/>
              <a:t>RabbitMQ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>По умолчанию при остановке или падении сервера </a:t>
            </a:r>
            <a:r>
              <a:rPr lang="ru-RU" dirty="0" err="1"/>
              <a:t>RabbitMQ</a:t>
            </a:r>
            <a:r>
              <a:rPr lang="ru-RU" dirty="0"/>
              <a:t> все очереди и сообщения теряются, но это поведение можно изменить. Для того чтобы сообщения оставались в очереди после перезапуска сервера, необходимо сделать как очереди, так и сообщения устойчивыми.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92" y="4722201"/>
            <a:ext cx="590632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Замечание по поводу устойчивости </a:t>
            </a:r>
            <a:r>
              <a:rPr lang="ru-RU" dirty="0" smtClean="0"/>
              <a:t>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смотря на то, что </a:t>
            </a:r>
            <a:r>
              <a:rPr lang="ru-RU" dirty="0" err="1" smtClean="0"/>
              <a:t>RabbitMQ</a:t>
            </a:r>
            <a:r>
              <a:rPr lang="ru-RU" dirty="0" smtClean="0"/>
              <a:t> сохраняет </a:t>
            </a:r>
            <a:r>
              <a:rPr lang="ru-RU" dirty="0"/>
              <a:t>сообщение на диск, есть небольшой промежуток времени, когда </a:t>
            </a:r>
            <a:r>
              <a:rPr lang="ru-RU" dirty="0" err="1"/>
              <a:t>RabbitMQ</a:t>
            </a:r>
            <a:r>
              <a:rPr lang="ru-RU" dirty="0"/>
              <a:t> подтвердил принятие сообщения, но еще не записал </a:t>
            </a:r>
            <a:r>
              <a:rPr lang="ru-RU" dirty="0" smtClean="0"/>
              <a:t>его. </a:t>
            </a:r>
            <a:r>
              <a:rPr lang="ru-RU" dirty="0"/>
              <a:t>Гарантия устойчивости сообщений не </a:t>
            </a:r>
            <a:r>
              <a:rPr lang="ru-RU" dirty="0" smtClean="0"/>
              <a:t>полная,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ru-RU" dirty="0"/>
              <a:t>Вам требуется более высокая надежность, Вы можете оборачивать операции в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32994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Равномерное распределение </a:t>
            </a:r>
            <a:r>
              <a:rPr lang="ru-RU" dirty="0" smtClean="0"/>
              <a:t>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 </a:t>
            </a:r>
            <a:r>
              <a:rPr lang="ru-RU" dirty="0"/>
              <a:t>работе двух подписчиков, если все нечетные сообщения содержат сложные задачи </a:t>
            </a:r>
            <a:r>
              <a:rPr lang="ru-RU" i="1" dirty="0"/>
              <a:t>[требуют много времени на выполнение]</a:t>
            </a:r>
            <a:r>
              <a:rPr lang="ru-RU" dirty="0"/>
              <a:t>, а четные ‒ простые, то первый обработчик будет постоянно занят, а второй большую часть времени будет свободен. Но </a:t>
            </a:r>
            <a:r>
              <a:rPr lang="ru-RU" dirty="0" err="1"/>
              <a:t>RabbitMQ</a:t>
            </a:r>
            <a:r>
              <a:rPr lang="ru-RU" dirty="0"/>
              <a:t> об этом ничего не знает и все-равно будет передавать сообщения подписчикам по </a:t>
            </a:r>
            <a:r>
              <a:rPr lang="ru-RU" dirty="0" smtClean="0"/>
              <a:t>очереди.</a:t>
            </a:r>
          </a:p>
          <a:p>
            <a:r>
              <a:rPr lang="ru-RU" dirty="0"/>
              <a:t>Так происходит, потому что </a:t>
            </a:r>
            <a:r>
              <a:rPr lang="ru-RU" dirty="0" err="1"/>
              <a:t>RabbitMQ</a:t>
            </a:r>
            <a:r>
              <a:rPr lang="ru-RU" dirty="0"/>
              <a:t> распределяет сообщения в тот момент, когда они попадают в очередь, и не учитывает количество неподтвержденных сообщений у подписчиков. </a:t>
            </a:r>
            <a:r>
              <a:rPr lang="ru-RU" dirty="0" err="1"/>
              <a:t>RabbitMQ</a:t>
            </a:r>
            <a:r>
              <a:rPr lang="ru-RU" dirty="0"/>
              <a:t> просто отправляет каждое n-</a:t>
            </a:r>
            <a:r>
              <a:rPr lang="ru-RU" dirty="0" err="1"/>
              <a:t>ое</a:t>
            </a:r>
            <a:r>
              <a:rPr lang="ru-RU" dirty="0"/>
              <a:t> сообщение n-ому подписчику.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97" y="3557405"/>
            <a:ext cx="483937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0594"/>
            <a:ext cx="10515600" cy="57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RabbitMQ</a:t>
            </a:r>
            <a:r>
              <a:rPr lang="ru-RU" dirty="0" smtClean="0"/>
              <a:t> позволяет взаимодействовать различным программам при помощи протокола AMQP. </a:t>
            </a:r>
            <a:r>
              <a:rPr lang="ru-RU" dirty="0" err="1" smtClean="0"/>
              <a:t>RabbitMQ</a:t>
            </a:r>
            <a:r>
              <a:rPr lang="ru-RU" dirty="0" smtClean="0"/>
              <a:t> является отличным решением для построения SOA (сервис-ориентированной архитектуры) и распределением отложенных ресурсоемких задач.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02" y="4794524"/>
            <a:ext cx="372479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изменить такое поведение, мы можем использовать метод </a:t>
            </a:r>
            <a:r>
              <a:rPr lang="ru-RU" b="1" dirty="0" err="1"/>
              <a:t>basic_qos</a:t>
            </a:r>
            <a:r>
              <a:rPr lang="ru-RU" dirty="0"/>
              <a:t> с опцией </a:t>
            </a:r>
            <a:r>
              <a:rPr lang="ru-RU" b="1" dirty="0" err="1"/>
              <a:t>prefetch_count</a:t>
            </a:r>
            <a:r>
              <a:rPr lang="ru-RU" b="1" dirty="0"/>
              <a:t>=1</a:t>
            </a:r>
            <a:r>
              <a:rPr lang="ru-RU" dirty="0"/>
              <a:t>. Это заставит </a:t>
            </a:r>
            <a:r>
              <a:rPr lang="ru-RU" dirty="0" err="1"/>
              <a:t>RabbitMQ</a:t>
            </a:r>
            <a:r>
              <a:rPr lang="ru-RU" dirty="0"/>
              <a:t> не отдавать подписчику единовременно более одного сообщения. Другими словами, подписчик не получит новое сообщение, до тех пор пока не обработает и не подтвердит предыдущее. </a:t>
            </a:r>
            <a:r>
              <a:rPr lang="ru-RU" dirty="0" err="1"/>
              <a:t>RabbitMQ</a:t>
            </a:r>
            <a:r>
              <a:rPr lang="ru-RU" dirty="0"/>
              <a:t> передаст сообщение первому освободившемуся подписчику.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98" y="5107013"/>
            <a:ext cx="422016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RabbitMQ</a:t>
            </a:r>
            <a:r>
              <a:rPr lang="ru-RU" dirty="0"/>
              <a:t> является брокером AMQP, то есть службами, которые работают за пределами вашего приложения, возможно, на отдельном кластере серверов. AMQP - это просто протокол, который используется для связи с брокером обслуживания сообщений, таким как </a:t>
            </a:r>
            <a:r>
              <a:rPr lang="ru-RU" dirty="0" err="1"/>
              <a:t>RabbitMQ</a:t>
            </a:r>
            <a:r>
              <a:rPr lang="ru-RU" dirty="0"/>
              <a:t>. Вы получаете много вещей от </a:t>
            </a:r>
            <a:r>
              <a:rPr lang="ru-RU" dirty="0" err="1"/>
              <a:t>RabbitMQ</a:t>
            </a:r>
            <a:r>
              <a:rPr lang="ru-RU" dirty="0"/>
              <a:t>. Вы можете отправлять сообщения настойчиво с гарантированной доставкой, чтобы они прибудут, даже если ваше приложение выйдет из строя, и даже если брокер </a:t>
            </a:r>
            <a:r>
              <a:rPr lang="ru-RU" dirty="0" err="1"/>
              <a:t>RabbitMQ</a:t>
            </a:r>
            <a:r>
              <a:rPr lang="ru-RU" dirty="0"/>
              <a:t> завершит перезагрузку. Вы получаете балансировку нагрузки между потребителями сообщений, если у вас несколько потребителей в одной очереди. Вы получаете возможность взаимодействия с приложениями на других языках, если вы используете разумно открытый формат </a:t>
            </a:r>
            <a:r>
              <a:rPr lang="ru-RU" dirty="0" err="1"/>
              <a:t>сериализации</a:t>
            </a:r>
            <a:r>
              <a:rPr lang="ru-RU" dirty="0"/>
              <a:t> для своих тел сообщений. AMQP позволяет разбить монолитное приложение на многие свободно связанные части, которые могут работать на разных серверах.</a:t>
            </a:r>
          </a:p>
        </p:txBody>
      </p:sp>
    </p:spTree>
    <p:extLst>
      <p:ext uri="{BB962C8B-B14F-4D97-AF65-F5344CB8AC3E}">
        <p14:creationId xmlns:p14="http://schemas.microsoft.com/office/powerpoint/2010/main" val="42353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3652" y="2675731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8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 </a:t>
            </a:r>
            <a:r>
              <a:rPr lang="en-US" dirty="0" err="1" smtClean="0"/>
              <a:t>RabbitMQ</a:t>
            </a:r>
            <a:r>
              <a:rPr lang="en-US" dirty="0" smtClean="0"/>
              <a:t>????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Producer</a:t>
            </a:r>
            <a:r>
              <a:rPr lang="ru-RU" dirty="0"/>
              <a:t> (поставщик) ‒ программа, отправляющая </a:t>
            </a:r>
            <a:r>
              <a:rPr lang="ru-RU" dirty="0" smtClean="0"/>
              <a:t>сообщения</a:t>
            </a:r>
            <a:endParaRPr lang="en-US" dirty="0" smtClean="0"/>
          </a:p>
          <a:p>
            <a:r>
              <a:rPr lang="ru-RU" b="1" dirty="0" err="1"/>
              <a:t>Queue</a:t>
            </a:r>
            <a:r>
              <a:rPr lang="ru-RU" dirty="0"/>
              <a:t> (очередь) ‒ </a:t>
            </a:r>
            <a:r>
              <a:rPr lang="ru-RU" dirty="0" smtClean="0"/>
              <a:t>она существует </a:t>
            </a:r>
            <a:r>
              <a:rPr lang="ru-RU" dirty="0"/>
              <a:t>внутри </a:t>
            </a:r>
            <a:r>
              <a:rPr lang="ru-RU" dirty="0" err="1"/>
              <a:t>RabbitMQ</a:t>
            </a:r>
            <a:r>
              <a:rPr lang="ru-RU" dirty="0"/>
              <a:t>. Хотя сообщения проходят через </a:t>
            </a:r>
            <a:r>
              <a:rPr lang="ru-RU" dirty="0" err="1"/>
              <a:t>RabbitMQ</a:t>
            </a:r>
            <a:r>
              <a:rPr lang="ru-RU" dirty="0"/>
              <a:t> и приложения, хранятся они только в очередях. Очередь не имеет ограничений на количество сообщений, она может принять сколь угодно большое их количество ‒ можно считать ее бесконечным буфером. Любое количество поставщиков может отправлять сообщения в одну очередь, также любое количество подписчиков может получать сообщения из одной </a:t>
            </a:r>
            <a:r>
              <a:rPr lang="ru-RU" dirty="0" smtClean="0"/>
              <a:t>очереди</a:t>
            </a:r>
          </a:p>
          <a:p>
            <a:r>
              <a:rPr lang="ru-RU" b="1" dirty="0" err="1"/>
              <a:t>Consumer</a:t>
            </a:r>
            <a:r>
              <a:rPr lang="ru-RU" dirty="0"/>
              <a:t> (подписчик) ‒ программа, принимающая сообщения. Обычно подписчик находится в состоянии ожидания сообщений</a:t>
            </a:r>
            <a:r>
              <a:rPr lang="ru-RU" dirty="0" smtClean="0"/>
              <a:t>.</a:t>
            </a:r>
          </a:p>
          <a:p>
            <a:r>
              <a:rPr lang="ru-RU" dirty="0"/>
              <a:t>Поставщик, подписчик и брокер не обязаны находиться на одной физической машине, обычно они находятся на разных.</a:t>
            </a:r>
          </a:p>
        </p:txBody>
      </p:sp>
    </p:spTree>
    <p:extLst>
      <p:ext uri="{BB962C8B-B14F-4D97-AF65-F5344CB8AC3E}">
        <p14:creationId xmlns:p14="http://schemas.microsoft.com/office/powerpoint/2010/main" val="27493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315" y="205410"/>
            <a:ext cx="5092337" cy="1325563"/>
          </a:xfrm>
        </p:spPr>
        <p:txBody>
          <a:bodyPr/>
          <a:lstStyle/>
          <a:p>
            <a:r>
              <a:rPr lang="ru-RU" dirty="0" smtClean="0"/>
              <a:t>Пример отправки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1480161"/>
            <a:ext cx="6156076" cy="34573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81" y="1581785"/>
            <a:ext cx="5159930" cy="394226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02391" y="205409"/>
            <a:ext cx="5092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отправки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4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exchange?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Exchange</a:t>
            </a:r>
            <a:r>
              <a:rPr lang="ru-RU" dirty="0" smtClean="0"/>
              <a:t> — </a:t>
            </a:r>
            <a:r>
              <a:rPr lang="ru-RU" dirty="0" err="1" smtClean="0"/>
              <a:t>обменник</a:t>
            </a:r>
            <a:r>
              <a:rPr lang="ru-RU" dirty="0" smtClean="0"/>
              <a:t> или точка обмена. В него отправляются сообщения. </a:t>
            </a:r>
            <a:r>
              <a:rPr lang="ru-RU" dirty="0" err="1" smtClean="0"/>
              <a:t>Exchange</a:t>
            </a:r>
            <a:r>
              <a:rPr lang="ru-RU" dirty="0" smtClean="0"/>
              <a:t> распределяет сообщение в одну или несколько очередей. Он маршрутизирует сообщения в очередь на основе созданных связей (</a:t>
            </a:r>
            <a:r>
              <a:rPr lang="ru-RU" dirty="0" err="1" smtClean="0"/>
              <a:t>bindings</a:t>
            </a:r>
            <a:r>
              <a:rPr lang="ru-RU" dirty="0" smtClean="0"/>
              <a:t>) между ним и очередью.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4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Direct </a:t>
            </a:r>
            <a:r>
              <a:rPr lang="en-US" i="1" dirty="0" smtClean="0"/>
              <a:t>Exchange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1941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Direct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— используется, когда нужно доставить сообщение в определенные очереди. Сообщение публикуется в </a:t>
            </a:r>
            <a:r>
              <a:rPr lang="ru-RU" dirty="0" err="1" smtClean="0"/>
              <a:t>обменник</a:t>
            </a:r>
            <a:r>
              <a:rPr lang="ru-RU" dirty="0" smtClean="0"/>
              <a:t> с определенным ключом маршрутизации и попадает во все очереди, которые связаны с этим </a:t>
            </a:r>
            <a:r>
              <a:rPr lang="ru-RU" dirty="0" err="1" smtClean="0"/>
              <a:t>обменником</a:t>
            </a:r>
            <a:r>
              <a:rPr lang="ru-RU" dirty="0" smtClean="0"/>
              <a:t> аналогичным ключом маршрутизации. Ключ маршрутизации — это строка. Поиск соответствия происходит при помощи проверки строк на эквивалентность.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765681"/>
            <a:ext cx="701137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Topic </a:t>
            </a:r>
            <a:r>
              <a:rPr lang="en-US" i="1" dirty="0" smtClean="0"/>
              <a:t>Exchange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5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Topic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– аналогично </a:t>
            </a:r>
            <a:r>
              <a:rPr lang="ru-RU" dirty="0" err="1" smtClean="0"/>
              <a:t>direct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дает возможность осуществления выборочной маршрутизации путем сравнения ключа маршрутизации. Но, в данном случае, ключ задается по шаблону. При создании шаблона используются 0 или более слов (буквы AZ и </a:t>
            </a:r>
            <a:r>
              <a:rPr lang="ru-RU" dirty="0" err="1" smtClean="0"/>
              <a:t>az</a:t>
            </a:r>
            <a:r>
              <a:rPr lang="ru-RU" dirty="0" smtClean="0"/>
              <a:t> и цифры 0-9), разделенных точкой, а также символы * и #.</a:t>
            </a:r>
          </a:p>
          <a:p>
            <a:r>
              <a:rPr lang="ru-RU" dirty="0" smtClean="0"/>
              <a:t>* — может быть заменен на ровно 1 слово</a:t>
            </a:r>
          </a:p>
          <a:p>
            <a:r>
              <a:rPr lang="ru-RU" dirty="0" smtClean="0"/>
              <a:t># — может быть заменен на 0 или более слов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98" y="3871027"/>
            <a:ext cx="6080299" cy="28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8011"/>
            <a:ext cx="8636726" cy="57589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Начиная с версии </a:t>
            </a:r>
            <a:r>
              <a:rPr lang="ru-RU" dirty="0" err="1" smtClean="0"/>
              <a:t>RabbitMQ</a:t>
            </a:r>
            <a:r>
              <a:rPr lang="ru-RU" dirty="0" smtClean="0"/>
              <a:t> 2.4.0 алгоритм маршрутизации для </a:t>
            </a:r>
            <a:r>
              <a:rPr lang="ru-RU" dirty="0" err="1" smtClean="0"/>
              <a:t>topic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стал работать до 145 раз быстрее. Добились они этого путем внедрения подхода </a:t>
            </a:r>
            <a:r>
              <a:rPr lang="ru-RU" dirty="0" err="1" smtClean="0"/>
              <a:t>trie</a:t>
            </a:r>
            <a:r>
              <a:rPr lang="ru-RU" dirty="0" smtClean="0"/>
              <a:t> </a:t>
            </a:r>
            <a:r>
              <a:rPr lang="ru-RU" dirty="0" err="1" smtClean="0"/>
              <a:t>implementation</a:t>
            </a:r>
            <a:r>
              <a:rPr lang="ru-RU" dirty="0" smtClean="0"/>
              <a:t>, который подразумевает представление шаблонов в виде структуры дерева.</a:t>
            </a:r>
            <a:endParaRPr lang="en-US" dirty="0" smtClean="0"/>
          </a:p>
          <a:p>
            <a:r>
              <a:rPr lang="ru-RU" dirty="0" smtClean="0"/>
              <a:t>Поиск соответствия шаблону осуществляется, начиная с корня и следуя сверху вниз.</a:t>
            </a:r>
          </a:p>
          <a:p>
            <a:r>
              <a:rPr lang="ru-RU" dirty="0" smtClean="0"/>
              <a:t>Особенности:</a:t>
            </a:r>
          </a:p>
          <a:p>
            <a:pPr lvl="1"/>
            <a:r>
              <a:rPr lang="ru-RU" dirty="0" smtClean="0"/>
              <a:t>применение этого </a:t>
            </a:r>
            <a:r>
              <a:rPr lang="ru-RU" dirty="0" err="1" smtClean="0"/>
              <a:t>обменника</a:t>
            </a:r>
            <a:r>
              <a:rPr lang="ru-RU" dirty="0" smtClean="0"/>
              <a:t> может стать хорошим выбором для возможного будущего развития приложения, т.к. шаблоны всегда можно настроить так, чтобы сообщение публиковалось аналогично </a:t>
            </a:r>
            <a:r>
              <a:rPr lang="ru-RU" dirty="0" err="1" smtClean="0"/>
              <a:t>direct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или </a:t>
            </a:r>
            <a:r>
              <a:rPr lang="ru-RU" dirty="0" err="1" smtClean="0"/>
              <a:t>fanout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endParaRPr lang="ru-RU" dirty="0" smtClean="0"/>
          </a:p>
          <a:p>
            <a:pPr lvl="1"/>
            <a:r>
              <a:rPr lang="ru-RU" dirty="0" smtClean="0"/>
              <a:t>шаблоны, которые используют * намного быстрее, чем шаблоны, которые используют #.</a:t>
            </a:r>
          </a:p>
          <a:p>
            <a:pPr lvl="1"/>
            <a:r>
              <a:rPr lang="ru-RU" dirty="0" err="1" smtClean="0"/>
              <a:t>topic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медленнее </a:t>
            </a:r>
            <a:r>
              <a:rPr lang="ru-RU" dirty="0" err="1" smtClean="0"/>
              <a:t>direct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116" y="1446209"/>
            <a:ext cx="2733356" cy="33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Fanout</a:t>
            </a:r>
            <a:r>
              <a:rPr lang="en-US" i="1" dirty="0"/>
              <a:t> </a:t>
            </a:r>
            <a:r>
              <a:rPr lang="en-US" i="1" dirty="0" smtClean="0"/>
              <a:t>Exchange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Fanout</a:t>
            </a: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– все сообщения доставляются во все очереди даже если в сообщении задан ключ маршрутизации.</a:t>
            </a:r>
            <a:endParaRPr lang="en-US" dirty="0" smtClean="0"/>
          </a:p>
          <a:p>
            <a:r>
              <a:rPr lang="ru-RU" dirty="0" smtClean="0"/>
              <a:t>Особенности:</a:t>
            </a:r>
          </a:p>
          <a:p>
            <a:pPr lvl="1"/>
            <a:r>
              <a:rPr lang="ru-RU" dirty="0" err="1" smtClean="0"/>
              <a:t>RabbitMQ</a:t>
            </a:r>
            <a:r>
              <a:rPr lang="ru-RU" dirty="0" smtClean="0"/>
              <a:t> не работает с ключами маршрутизации и шаблонами что положительно влияет на производительность. Это самый быстрый </a:t>
            </a:r>
            <a:r>
              <a:rPr lang="ru-RU" dirty="0" err="1" smtClean="0"/>
              <a:t>exchange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все потребители должны иметь возможность обрабатывать все сообщения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3929551"/>
            <a:ext cx="653506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953</Words>
  <Application>Microsoft Office PowerPoint</Application>
  <PresentationFormat>Широкоэкранный</PresentationFormat>
  <Paragraphs>63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RabbitMQ</vt:lpstr>
      <vt:lpstr>Презентация PowerPoint</vt:lpstr>
      <vt:lpstr>Из чего состоит RabbitMQ????</vt:lpstr>
      <vt:lpstr>Пример отправки</vt:lpstr>
      <vt:lpstr>Что такое exchange?</vt:lpstr>
      <vt:lpstr>Direct Exchange</vt:lpstr>
      <vt:lpstr>Topic Exchange</vt:lpstr>
      <vt:lpstr>Презентация PowerPoint</vt:lpstr>
      <vt:lpstr>Fanout Exchange</vt:lpstr>
      <vt:lpstr>Headers Exchange</vt:lpstr>
      <vt:lpstr>Презентация PowerPoint</vt:lpstr>
      <vt:lpstr>Комбинирование обменников (E2E)</vt:lpstr>
      <vt:lpstr>Создание Exchange</vt:lpstr>
      <vt:lpstr>Презентация PowerPoint</vt:lpstr>
      <vt:lpstr>Презентация PowerPoint</vt:lpstr>
      <vt:lpstr>Подтверждение сообщений</vt:lpstr>
      <vt:lpstr>Устойчивость сообщений</vt:lpstr>
      <vt:lpstr>Замечание по поводу устойчивости сообщений</vt:lpstr>
      <vt:lpstr>Равномерное распределение сообщений</vt:lpstr>
      <vt:lpstr>Презентация PowerPoint</vt:lpstr>
      <vt:lpstr>Итог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Колесникович Владимир</dc:creator>
  <cp:lastModifiedBy>Колесникович Владимир</cp:lastModifiedBy>
  <cp:revision>8</cp:revision>
  <dcterms:created xsi:type="dcterms:W3CDTF">2021-05-06T22:09:21Z</dcterms:created>
  <dcterms:modified xsi:type="dcterms:W3CDTF">2021-05-07T05:21:18Z</dcterms:modified>
</cp:coreProperties>
</file>