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71" r:id="rId5"/>
    <p:sldId id="265" r:id="rId6"/>
    <p:sldId id="266" r:id="rId7"/>
    <p:sldId id="272" r:id="rId8"/>
    <p:sldId id="260" r:id="rId9"/>
    <p:sldId id="267" r:id="rId10"/>
    <p:sldId id="269" r:id="rId11"/>
    <p:sldId id="261" r:id="rId12"/>
    <p:sldId id="258" r:id="rId13"/>
    <p:sldId id="262" r:id="rId14"/>
    <p:sldId id="263" r:id="rId15"/>
    <p:sldId id="264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B4041-5588-4D04-8480-BA29F550CBF6}" v="449" dt="2021-05-06T18:07:21.387"/>
    <p1510:client id="{992CA818-C807-4A5A-9F99-82ECD2B5C62D}" v="1842" dt="2021-05-06T17:15:18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2878" y="1131241"/>
            <a:ext cx="9144000" cy="2387600"/>
          </a:xfrm>
        </p:spPr>
        <p:txBody>
          <a:bodyPr/>
          <a:lstStyle/>
          <a:p>
            <a:r>
              <a:rPr lang="ru-RU" dirty="0">
                <a:cs typeface="Calibri Light"/>
              </a:rPr>
              <a:t>TypeScript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9A0E2-F669-4A0A-BAA5-8C9011F1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322"/>
            <a:ext cx="10512424" cy="830062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1"/>
                </a:solidFill>
              </a:rPr>
              <a:t>Операции над типами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B74C69-22BD-4C5F-A6A9-5F3A795AC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23206"/>
            <a:ext cx="10512424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Union</a:t>
            </a:r>
            <a:r>
              <a:rPr lang="en-US" sz="1800" dirty="0"/>
              <a:t>-</a:t>
            </a:r>
            <a:r>
              <a:rPr lang="ru-RU" sz="1800" dirty="0"/>
              <a:t> позволяет указывать в качестве типа выражение, которое перечисляет типы разделенные оператором прямой черты |, к одному из которых должно принадлежать значение 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Intersection</a:t>
            </a:r>
            <a:r>
              <a:rPr lang="ru-RU" sz="1800" b="1" i="0" dirty="0">
                <a:solidFill>
                  <a:srgbClr val="000000"/>
                </a:solidFill>
                <a:effectLst/>
              </a:rPr>
              <a:t>- 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позволяет указывать в качестве типа множество типов, разделенных оператором амперсанда &amp;, к которым должен принадлежать тип данных значения </a:t>
            </a:r>
            <a:r>
              <a:rPr lang="ru-RU" sz="1800" i="1" u="sng" dirty="0">
                <a:solidFill>
                  <a:srgbClr val="000000"/>
                </a:solidFill>
                <a:effectLst/>
              </a:rPr>
              <a:t>(</a:t>
            </a:r>
            <a:r>
              <a:rPr lang="en-US" sz="1800" i="1" u="sng" dirty="0">
                <a:solidFill>
                  <a:srgbClr val="000000"/>
                </a:solidFill>
                <a:effectLst/>
              </a:rPr>
              <a:t>let name: A &amp; B &amp; C</a:t>
            </a:r>
            <a:r>
              <a:rPr lang="ru-RU" sz="1800" i="1" u="sng" dirty="0">
                <a:solidFill>
                  <a:srgbClr val="000000"/>
                </a:solidFill>
                <a:effectLst/>
              </a:rPr>
              <a:t>)</a:t>
            </a:r>
            <a:endParaRPr lang="en-US" sz="18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Также есть так называемые </a:t>
            </a:r>
            <a:r>
              <a:rPr lang="en-US" sz="1800" b="1" dirty="0"/>
              <a:t>Utilities types </a:t>
            </a:r>
            <a:r>
              <a:rPr lang="ru-RU" sz="1800" dirty="0"/>
              <a:t>для облегчения преобразования общих типов. Эти утилиты доступны глобально</a:t>
            </a:r>
            <a:r>
              <a:rPr lang="en-US" sz="1800" dirty="0"/>
              <a:t>:</a:t>
            </a:r>
            <a:r>
              <a:rPr lang="ru-RU" sz="1800" dirty="0"/>
              <a:t> </a:t>
            </a:r>
            <a:r>
              <a:rPr lang="en-US" sz="1800" dirty="0"/>
              <a:t>Partial&lt;Type&gt;, Required&lt;Type&gt;, </a:t>
            </a:r>
            <a:r>
              <a:rPr lang="en-US" sz="1800" dirty="0" err="1"/>
              <a:t>Readonly</a:t>
            </a:r>
            <a:r>
              <a:rPr lang="en-US" sz="1800" dirty="0"/>
              <a:t>&lt;Type&gt;, Record&lt;</a:t>
            </a:r>
            <a:r>
              <a:rPr lang="en-US" sz="1800" dirty="0" err="1"/>
              <a:t>Keys,Type</a:t>
            </a:r>
            <a:r>
              <a:rPr lang="en-US" sz="1800" dirty="0"/>
              <a:t>&gt;, Pick&lt;Type, Keys&gt;, Omit&lt;Type, Keys&gt;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47F4CA-BF85-4324-94C8-7A62E881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11" y="3682029"/>
            <a:ext cx="7994111" cy="299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6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D7EF0-E592-4BAA-9D59-5BE28A8C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322"/>
            <a:ext cx="3932237" cy="1120036"/>
          </a:xfrm>
        </p:spPr>
        <p:txBody>
          <a:bodyPr/>
          <a:lstStyle/>
          <a:p>
            <a:r>
              <a:rPr lang="ru-RU" b="1" dirty="0">
                <a:solidFill>
                  <a:schemeClr val="accent1"/>
                </a:solidFill>
                <a:cs typeface="Calibri Light"/>
              </a:rPr>
              <a:t>Глобальные типы (интерфейсы)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8B4E47-FD8C-48BF-9200-DBBD601D0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39333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dirty="0">
                <a:cs typeface="Calibri"/>
              </a:rPr>
              <a:t>    Возможно описывать глобальные типы или интерфейсы в *.d.ts файлах и использовать их без непосредственного импорта этого типа.</a:t>
            </a:r>
          </a:p>
          <a:p>
            <a:endParaRPr lang="ru-RU" dirty="0">
              <a:cs typeface="Calibri"/>
            </a:endParaRPr>
          </a:p>
        </p:txBody>
      </p:sp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42F7CB8-DFE2-4863-B80B-2707AD6A9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016" y="461695"/>
            <a:ext cx="6417501" cy="2364693"/>
          </a:xfrm>
          <a:prstGeom prst="rect">
            <a:avLst/>
          </a:prstGeom>
        </p:spPr>
      </p:pic>
      <p:pic>
        <p:nvPicPr>
          <p:cNvPr id="11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7E454C2-0131-43A5-97E3-7B7C48B36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016" y="3300185"/>
            <a:ext cx="6417501" cy="277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8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77266-BC79-4B3D-BB4A-A75D35FE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016"/>
          </a:xfrm>
        </p:spPr>
        <p:txBody>
          <a:bodyPr/>
          <a:lstStyle/>
          <a:p>
            <a:pPr algn="ctr"/>
            <a:r>
              <a:rPr lang="ru-RU" b="1">
                <a:solidFill>
                  <a:schemeClr val="accent1"/>
                </a:solidFill>
                <a:cs typeface="Calibri Light"/>
              </a:rPr>
              <a:t>Дженерики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00FB2A-A038-49F0-8ACA-7CABA79CD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72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Нужны для описания полиморфного кода с ограничениями</a:t>
            </a:r>
          </a:p>
          <a:p>
            <a:r>
              <a:rPr lang="ru-RU">
                <a:cs typeface="Calibri"/>
              </a:rPr>
              <a:t>Типичные примеры:</a:t>
            </a:r>
            <a:endParaRPr lang="ru-RU" dirty="0">
              <a:cs typeface="Calibri"/>
            </a:endParaRPr>
          </a:p>
          <a:p>
            <a:pPr lvl="1"/>
            <a:r>
              <a:rPr lang="ru-RU">
                <a:cs typeface="Calibri"/>
              </a:rPr>
              <a:t>Array&lt;T&gt;</a:t>
            </a:r>
          </a:p>
          <a:p>
            <a:pPr lvl="1"/>
            <a:r>
              <a:rPr lang="ru-RU">
                <a:cs typeface="Calibri"/>
              </a:rPr>
              <a:t>Promise&lt;T&gt;</a:t>
            </a:r>
            <a:endParaRPr lang="ru-RU" dirty="0">
              <a:cs typeface="Calibri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26552F2-FC94-424D-A8E7-87AA258F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75" y="3706861"/>
            <a:ext cx="10373223" cy="22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68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906EC-BC4B-4F3B-9611-68B85579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62" y="365125"/>
            <a:ext cx="10526038" cy="741016"/>
          </a:xfrm>
        </p:spPr>
        <p:txBody>
          <a:bodyPr/>
          <a:lstStyle/>
          <a:p>
            <a:pPr algn="ctr"/>
            <a:r>
              <a:rPr lang="ru-RU">
                <a:solidFill>
                  <a:schemeClr val="accent1"/>
                </a:solidFill>
                <a:cs typeface="Calibri Light"/>
              </a:rPr>
              <a:t>Интеграция в IDE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5716A9-2DC1-4A48-B908-78005BD1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62" y="1251516"/>
            <a:ext cx="1096541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Поддержка большинства редакторов</a:t>
            </a:r>
          </a:p>
          <a:p>
            <a:r>
              <a:rPr lang="ru-RU">
                <a:cs typeface="Calibri"/>
              </a:rPr>
              <a:t>Быстрый рефакторинг</a:t>
            </a:r>
          </a:p>
          <a:p>
            <a:r>
              <a:rPr lang="ru-RU">
                <a:cs typeface="Calibri"/>
              </a:rPr>
              <a:t>Быстрый поиск вхождений (IntelliSense в VS Code поддерживает TS)</a:t>
            </a:r>
          </a:p>
          <a:p>
            <a:r>
              <a:rPr lang="ru-RU">
                <a:cs typeface="Calibri"/>
              </a:rPr>
              <a:t>Автоподсказки и статический вывод</a:t>
            </a:r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8FFF09A-4F4E-41E6-96D4-683371526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796" y="3468877"/>
            <a:ext cx="8484292" cy="29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4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654A6-7E7A-426F-9FC3-1CF4084F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22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1"/>
                </a:solidFill>
                <a:cs typeface="Calibri Light"/>
              </a:rPr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75A82D-D8BD-48E0-83FF-3C7A382F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62"/>
            <a:ext cx="10515600" cy="4642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Согласованный по типам код дает больше спокойствия и защищает от ошибок</a:t>
            </a:r>
          </a:p>
          <a:p>
            <a:r>
              <a:rPr lang="ru-RU" dirty="0">
                <a:cs typeface="Calibri"/>
              </a:rPr>
              <a:t>Тайпчекинг заменяет некоторые </a:t>
            </a:r>
            <a:r>
              <a:rPr lang="ru-RU" dirty="0" err="1">
                <a:cs typeface="Calibri"/>
              </a:rPr>
              <a:t>unit</a:t>
            </a:r>
            <a:r>
              <a:rPr lang="ru-RU" dirty="0">
                <a:cs typeface="Calibri"/>
              </a:rPr>
              <a:t>-тесты</a:t>
            </a:r>
          </a:p>
          <a:p>
            <a:r>
              <a:rPr lang="ru-RU" dirty="0">
                <a:cs typeface="Calibri"/>
              </a:rPr>
              <a:t>Поддерживает нововведения стандарта </a:t>
            </a:r>
            <a:r>
              <a:rPr lang="ru-RU" dirty="0">
                <a:ea typeface="+mn-lt"/>
                <a:cs typeface="+mn-lt"/>
              </a:rPr>
              <a:t>ECMAScript (Версия TypeScript </a:t>
            </a:r>
            <a:r>
              <a:rPr lang="en-US" dirty="0">
                <a:ea typeface="+mn-lt"/>
                <a:cs typeface="+mn-lt"/>
              </a:rPr>
              <a:t>3.8</a:t>
            </a:r>
            <a:r>
              <a:rPr lang="ru-RU" dirty="0">
                <a:ea typeface="+mn-lt"/>
                <a:cs typeface="+mn-lt"/>
              </a:rPr>
              <a:t> поддерживает все особенности ES2020)</a:t>
            </a:r>
            <a:endParaRPr lang="ru-RU" dirty="0">
              <a:cs typeface="Calibri"/>
            </a:endParaRPr>
          </a:p>
          <a:p>
            <a:r>
              <a:rPr lang="ru-RU" dirty="0">
                <a:ea typeface="+mn-lt"/>
                <a:cs typeface="+mn-lt"/>
              </a:rPr>
              <a:t>Можно выбирать режимы транспилирования: ES3, ES5, ES6</a:t>
            </a:r>
          </a:p>
          <a:p>
            <a:r>
              <a:rPr lang="ru-RU" dirty="0">
                <a:ea typeface="+mn-lt"/>
                <a:cs typeface="+mn-lt"/>
              </a:rPr>
              <a:t>Активное развитие и поддержка</a:t>
            </a:r>
          </a:p>
        </p:txBody>
      </p:sp>
    </p:spTree>
    <p:extLst>
      <p:ext uri="{BB962C8B-B14F-4D97-AF65-F5344CB8AC3E}">
        <p14:creationId xmlns:p14="http://schemas.microsoft.com/office/powerpoint/2010/main" val="175482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C6D49F-80F6-4C58-921A-CDDF2BD5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063"/>
          </a:xfrm>
        </p:spPr>
        <p:txBody>
          <a:bodyPr/>
          <a:lstStyle/>
          <a:p>
            <a:pPr algn="ctr"/>
            <a:r>
              <a:rPr lang="ru-RU">
                <a:solidFill>
                  <a:schemeClr val="accent1"/>
                </a:solidFill>
                <a:cs typeface="Calibri Light"/>
              </a:rPr>
              <a:t>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C813CC-120A-4CC5-B90F-1FCD360C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441"/>
            <a:ext cx="10515600" cy="48025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Не всегда согласованность по типу гарантирует отсутствие ошибок в </a:t>
            </a:r>
            <a:r>
              <a:rPr lang="ru-RU" err="1">
                <a:cs typeface="Calibri"/>
              </a:rPr>
              <a:t>рантайме</a:t>
            </a:r>
          </a:p>
          <a:p>
            <a:r>
              <a:rPr lang="ru-RU" dirty="0">
                <a:cs typeface="Calibri"/>
              </a:rPr>
              <a:t>Проверка типов может быть медленной</a:t>
            </a:r>
          </a:p>
          <a:p>
            <a:r>
              <a:rPr lang="ru-RU">
                <a:cs typeface="Calibri"/>
              </a:rPr>
              <a:t>Ранее иногда можно было столкнуться с проблемами при работе с некоторыми сторонними библотеками, но в последнее время такое большая редкость</a:t>
            </a:r>
          </a:p>
          <a:p>
            <a:r>
              <a:rPr lang="ru-RU">
                <a:cs typeface="Calibri"/>
              </a:rPr>
              <a:t>Требуется дополнительное время на описание типов/интерфейсов и пр., (Спорно, т.к в дальнейшев это может сэконимить время)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5110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EA092-0F6E-4F2B-838B-F79B955D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pic>
        <p:nvPicPr>
          <p:cNvPr id="2050" name="Picture 2" descr="Big Chungus - откуда взялся мем с толстым кроликом Багзом Банни">
            <a:extLst>
              <a:ext uri="{FF2B5EF4-FFF2-40B4-BE49-F238E27FC236}">
                <a16:creationId xmlns:a16="http://schemas.microsoft.com/office/drawing/2014/main" id="{D133FF4A-6881-4376-9235-4C6C2A95E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484" y="1864116"/>
            <a:ext cx="2549032" cy="462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55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F6C3D-BBB2-458D-9010-A5532436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Что такое </a:t>
            </a:r>
            <a:r>
              <a:rPr lang="en-US" b="1" dirty="0"/>
              <a:t>TS?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374BAA-F427-479C-9D40-6AE0EF37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02122"/>
                </a:solidFill>
                <a:effectLst/>
              </a:rPr>
              <a:t>TypeScript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—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язык программирования, представленный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Microsoft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в 2012 году и позиционируемый как средство разработки веб-приложений, расширяющее возможности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JavaScript</a:t>
            </a:r>
            <a:endParaRPr lang="en-US" b="0" i="0" strike="noStrike" baseline="30000" dirty="0">
              <a:solidFill>
                <a:srgbClr val="0645AD"/>
              </a:solidFill>
              <a:effectLst/>
            </a:endParaRPr>
          </a:p>
          <a:p>
            <a:pPr>
              <a:spcAft>
                <a:spcPts val="1000"/>
              </a:spcAft>
            </a:pPr>
            <a:r>
              <a:rPr lang="ru-RU" sz="2800" dirty="0">
                <a:cs typeface="Calibri"/>
              </a:rPr>
              <a:t>TS - надстройка над </a:t>
            </a:r>
            <a:r>
              <a:rPr lang="en-US" sz="2800" dirty="0">
                <a:cs typeface="Calibri"/>
              </a:rPr>
              <a:t>J</a:t>
            </a:r>
            <a:r>
              <a:rPr lang="ru-RU" sz="2800" dirty="0">
                <a:cs typeface="Calibri"/>
              </a:rPr>
              <a:t>S</a:t>
            </a:r>
            <a:endParaRPr lang="ru-RU" dirty="0"/>
          </a:p>
          <a:p>
            <a:pPr>
              <a:spcAft>
                <a:spcPts val="1000"/>
              </a:spcAft>
            </a:pPr>
            <a:r>
              <a:rPr lang="ru-RU" sz="2800" dirty="0">
                <a:cs typeface="Calibri"/>
              </a:rPr>
              <a:t>Любой валидный JS код является валидным TS кодом</a:t>
            </a:r>
          </a:p>
          <a:p>
            <a:pPr>
              <a:spcAft>
                <a:spcPts val="1000"/>
              </a:spcAft>
            </a:pPr>
            <a:r>
              <a:rPr lang="ru-RU" sz="2800" dirty="0">
                <a:cs typeface="Calibri"/>
              </a:rPr>
              <a:t>Большая часть TS конструкций никак не попадает в результирующий </a:t>
            </a:r>
            <a:r>
              <a:rPr lang="ru-RU" sz="2800" dirty="0" err="1">
                <a:cs typeface="Calibri"/>
              </a:rPr>
              <a:t>бандл</a:t>
            </a:r>
            <a:endParaRPr lang="ru-RU" sz="2800" dirty="0">
              <a:cs typeface="Calibri"/>
            </a:endParaRPr>
          </a:p>
          <a:p>
            <a:endParaRPr lang="en-US" baseline="30000" dirty="0">
              <a:solidFill>
                <a:srgbClr val="0645A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1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593A1-4776-490D-BFBE-55593734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68806"/>
          </a:xfrm>
        </p:spPr>
        <p:txBody>
          <a:bodyPr/>
          <a:lstStyle/>
          <a:p>
            <a:r>
              <a:rPr lang="ru-RU" b="1">
                <a:solidFill>
                  <a:schemeClr val="accent1"/>
                </a:solidFill>
                <a:cs typeface="Calibri Light"/>
              </a:rPr>
              <a:t>Примитивные типы</a:t>
            </a:r>
            <a:endParaRPr lang="ru-RU" b="1">
              <a:solidFill>
                <a:schemeClr val="accent1"/>
              </a:solidFill>
            </a:endParaRPr>
          </a:p>
        </p:txBody>
      </p:sp>
      <p:pic>
        <p:nvPicPr>
          <p:cNvPr id="5" name="Рисунок 5" descr="Изображение выглядит как текст, поверхность, синий, дно океана&#10;&#10;Автоматически созданное описание">
            <a:extLst>
              <a:ext uri="{FF2B5EF4-FFF2-40B4-BE49-F238E27FC236}">
                <a16:creationId xmlns:a16="http://schemas.microsoft.com/office/drawing/2014/main" id="{6A774007-CAC7-4C45-B031-CCCD0C2144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0456" b="10456"/>
          <a:stretch/>
        </p:blipFill>
        <p:spPr>
          <a:xfrm>
            <a:off x="5828532" y="987425"/>
            <a:ext cx="5713695" cy="48736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F84AFF9-4D48-49A8-949B-9C5F3B0C8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285750" indent="-285750">
              <a:buChar char="•"/>
            </a:pPr>
            <a:r>
              <a:rPr lang="ru-RU" sz="2400" dirty="0" err="1">
                <a:cs typeface="Calibri"/>
              </a:rPr>
              <a:t>Boolean</a:t>
            </a:r>
            <a:endParaRPr lang="ru-RU" sz="2400" dirty="0">
              <a:cs typeface="Calibri"/>
            </a:endParaRPr>
          </a:p>
          <a:p>
            <a:pPr marL="285750" indent="-285750">
              <a:buChar char="•"/>
            </a:pPr>
            <a:r>
              <a:rPr lang="ru-RU" sz="2400" dirty="0" err="1">
                <a:cs typeface="Calibri"/>
              </a:rPr>
              <a:t>Number</a:t>
            </a:r>
            <a:endParaRPr lang="ru-RU" sz="2400" dirty="0">
              <a:cs typeface="Calibri"/>
            </a:endParaRPr>
          </a:p>
          <a:p>
            <a:pPr marL="285750" indent="-285750">
              <a:buChar char="•"/>
            </a:pPr>
            <a:r>
              <a:rPr lang="ru-RU" sz="2400" dirty="0" err="1">
                <a:cs typeface="Calibri"/>
              </a:rPr>
              <a:t>String</a:t>
            </a:r>
            <a:endParaRPr lang="ru-RU" sz="2400" dirty="0">
              <a:cs typeface="Calibri"/>
            </a:endParaRPr>
          </a:p>
          <a:p>
            <a:pPr marL="285750" indent="-285750">
              <a:buChar char="•"/>
            </a:pPr>
            <a:r>
              <a:rPr lang="ru-RU" sz="2400" dirty="0" err="1">
                <a:cs typeface="Calibri"/>
              </a:rPr>
              <a:t>Null</a:t>
            </a:r>
            <a:endParaRPr lang="ru-RU" sz="2400" dirty="0">
              <a:cs typeface="Calibri"/>
            </a:endParaRPr>
          </a:p>
          <a:p>
            <a:pPr marL="285750" indent="-285750">
              <a:buChar char="•"/>
            </a:pPr>
            <a:r>
              <a:rPr lang="ru-RU" sz="2400" dirty="0" err="1">
                <a:cs typeface="Calibri"/>
              </a:rPr>
              <a:t>Undefind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...</a:t>
            </a:r>
          </a:p>
          <a:p>
            <a:pPr marL="285750" indent="-285750">
              <a:buChar char="•"/>
            </a:pPr>
            <a:r>
              <a:rPr lang="ru-RU" sz="2400" dirty="0" err="1">
                <a:cs typeface="Calibri"/>
              </a:rPr>
              <a:t>Void</a:t>
            </a:r>
            <a:endParaRPr lang="ru-RU" sz="2400" dirty="0">
              <a:cs typeface="Calibri"/>
            </a:endParaRPr>
          </a:p>
          <a:p>
            <a:pPr marL="285750" indent="-285750">
              <a:buChar char="•"/>
            </a:pPr>
            <a:r>
              <a:rPr lang="ru-RU" sz="2400" dirty="0" err="1">
                <a:cs typeface="Calibri"/>
              </a:rPr>
              <a:t>Any</a:t>
            </a:r>
            <a:endParaRPr lang="ru-RU" sz="2400" dirty="0">
              <a:cs typeface="Calibri"/>
            </a:endParaRPr>
          </a:p>
          <a:p>
            <a:pPr marL="285750" indent="-285750">
              <a:buChar char="•"/>
            </a:pPr>
            <a:r>
              <a:rPr lang="ru-RU" sz="2400" dirty="0" err="1">
                <a:cs typeface="Calibri"/>
              </a:rPr>
              <a:t>Never</a:t>
            </a:r>
            <a:endParaRPr lang="ru-RU" sz="2400" dirty="0">
              <a:cs typeface="Calibri"/>
            </a:endParaRPr>
          </a:p>
          <a:p>
            <a:pPr marL="285750" indent="-285750">
              <a:buChar char="•"/>
            </a:pPr>
            <a:r>
              <a:rPr lang="ru-RU" sz="2400" dirty="0" err="1">
                <a:cs typeface="Calibri"/>
              </a:rPr>
              <a:t>Unknown</a:t>
            </a:r>
            <a:endParaRPr lang="en-US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cs typeface="Calibri"/>
              </a:rPr>
              <a:t>Enum</a:t>
            </a:r>
            <a:endParaRPr lang="ru-RU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Tuple</a:t>
            </a:r>
          </a:p>
          <a:p>
            <a:pPr marL="285750" indent="-285750">
              <a:buChar char="•"/>
            </a:pPr>
            <a:endParaRPr lang="ru-RU" sz="2400" dirty="0">
              <a:cs typeface="Calibri"/>
            </a:endParaRPr>
          </a:p>
          <a:p>
            <a:endParaRPr lang="ru-RU" sz="2400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094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662B2C11-61EF-4485-BF12-251E83577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8889" y="476893"/>
            <a:ext cx="4358936" cy="5392096"/>
          </a:xfrm>
        </p:spPr>
        <p:txBody>
          <a:bodyPr/>
          <a:lstStyle/>
          <a:p>
            <a:pPr algn="l"/>
            <a:r>
              <a:rPr lang="ru-RU" sz="2000" b="1" i="0" dirty="0" err="1">
                <a:solidFill>
                  <a:srgbClr val="000000"/>
                </a:solidFill>
                <a:effectLst/>
              </a:rPr>
              <a:t>Enum</a:t>
            </a:r>
            <a:r>
              <a:rPr lang="ru-RU" sz="20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п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олезным дополнением к стандартному набору типов из </a:t>
            </a:r>
            <a:r>
              <a:rPr lang="ru-RU" sz="2000" b="0" i="0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 является тип </a:t>
            </a:r>
            <a:r>
              <a:rPr lang="ru-RU" sz="2000" b="0" i="0" dirty="0" err="1">
                <a:solidFill>
                  <a:srgbClr val="000000"/>
                </a:solidFill>
                <a:effectLst/>
              </a:rPr>
              <a:t>Enum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. Как и в языках подобных C#, тип </a:t>
            </a:r>
            <a:r>
              <a:rPr lang="ru-RU" sz="2000" b="0" i="0" dirty="0" err="1">
                <a:solidFill>
                  <a:srgbClr val="000000"/>
                </a:solidFill>
                <a:effectLst/>
              </a:rPr>
              <a:t>enum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 - это более удобный способ задания понятных имен набору численных значений.</a:t>
            </a:r>
          </a:p>
          <a:p>
            <a:pPr algn="l"/>
            <a:endParaRPr lang="ru-RU" sz="2000" dirty="0">
              <a:solidFill>
                <a:srgbClr val="000000"/>
              </a:solidFill>
            </a:endParaRPr>
          </a:p>
          <a:p>
            <a:pPr algn="l"/>
            <a:endParaRPr lang="ru-RU" sz="2000" dirty="0">
              <a:solidFill>
                <a:srgbClr val="000000"/>
              </a:solidFill>
            </a:endParaRPr>
          </a:p>
          <a:p>
            <a:pPr algn="l"/>
            <a:endParaRPr lang="ru-RU" sz="2000" b="0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US" sz="2000" b="1" i="0" dirty="0">
                <a:solidFill>
                  <a:srgbClr val="000000"/>
                </a:solidFill>
                <a:effectLst/>
              </a:rPr>
              <a:t>Tuple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:</a:t>
            </a:r>
            <a:r>
              <a:rPr lang="ru-RU" sz="2000" dirty="0">
                <a:solidFill>
                  <a:srgbClr val="000000"/>
                </a:solidFill>
              </a:rPr>
              <a:t>т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ип </a:t>
            </a:r>
            <a:r>
              <a:rPr lang="ru-RU" sz="2000" b="0" i="0" dirty="0" err="1">
                <a:solidFill>
                  <a:srgbClr val="000000"/>
                </a:solidFill>
                <a:effectLst/>
              </a:rPr>
              <a:t>Tuple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 дает вам возможность объявить массив с известным фиксированным количеством элементов, которые не обязаны быть одного типа. Например, вы хотите иметь значение </a:t>
            </a:r>
            <a:r>
              <a:rPr lang="ru-RU" sz="2000" b="0" i="0" dirty="0" err="1">
                <a:solidFill>
                  <a:srgbClr val="000000"/>
                </a:solidFill>
                <a:effectLst/>
              </a:rPr>
              <a:t>Tuple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 как пару "строка" и "число":</a:t>
            </a: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CEFF0F-A796-433D-B3F2-3299492DD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751" y="476892"/>
            <a:ext cx="5912975" cy="277233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6CA87CE-595D-4FDE-A6BB-1B8617ED8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234" y="3670960"/>
            <a:ext cx="579200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183B7875-BD2D-4DBA-815F-A5DCA85DD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781236"/>
            <a:ext cx="3932237" cy="3710866"/>
          </a:xfrm>
        </p:spPr>
        <p:txBody>
          <a:bodyPr>
            <a:noAutofit/>
          </a:bodyPr>
          <a:lstStyle/>
          <a:p>
            <a:endParaRPr lang="en-US" sz="2000" b="1" i="0" dirty="0">
              <a:solidFill>
                <a:srgbClr val="000000"/>
              </a:solidFill>
              <a:effectLst/>
            </a:endParaRPr>
          </a:p>
          <a:p>
            <a:r>
              <a:rPr lang="ru-RU" sz="2000" b="1" i="0" dirty="0" err="1">
                <a:solidFill>
                  <a:srgbClr val="000000"/>
                </a:solidFill>
                <a:effectLst/>
              </a:rPr>
              <a:t>Void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: отсутствие конкретного значения, используется в основном в качестве возвращаемого типа функций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endParaRPr lang="ru-RU" sz="2000" b="0" i="0" dirty="0">
              <a:solidFill>
                <a:srgbClr val="000000"/>
              </a:solidFill>
              <a:effectLst/>
            </a:endParaRPr>
          </a:p>
          <a:p>
            <a:r>
              <a:rPr lang="ru-RU" sz="2000" b="1" i="0" dirty="0" err="1">
                <a:solidFill>
                  <a:srgbClr val="000000"/>
                </a:solidFill>
                <a:effectLst/>
              </a:rPr>
              <a:t>Any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: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 описывает данные, тип которых может быть неизвестен на момент написания приложения.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1" i="0" dirty="0">
                <a:solidFill>
                  <a:srgbClr val="222222"/>
                </a:solidFill>
                <a:effectLst/>
              </a:rPr>
              <a:t>Never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:</a:t>
            </a:r>
            <a:r>
              <a:rPr lang="ru-RU" sz="2000" b="0" i="0" dirty="0">
                <a:solidFill>
                  <a:srgbClr val="222222"/>
                </a:solidFill>
                <a:effectLst/>
              </a:rPr>
              <a:t>это примитивный тип, который олицетворяет собой признак для значений, которых никогда не будет</a:t>
            </a:r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24F7CE-217B-48EE-BE27-A5DA8B14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406" y="781235"/>
            <a:ext cx="6291586" cy="13849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D3A869-772E-4323-9F4B-E099C039B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405" y="2639310"/>
            <a:ext cx="6291585" cy="165748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4981529-F4E4-48F0-9B41-57BAC17D9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405" y="4769950"/>
            <a:ext cx="3932237" cy="184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F9EBBB0-D9A5-4A64-A90D-1F29B12A4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7745" y="1704513"/>
            <a:ext cx="6244593" cy="4726687"/>
          </a:xfrm>
        </p:spPr>
        <p:txBody>
          <a:bodyPr>
            <a:normAutofit/>
          </a:bodyPr>
          <a:lstStyle/>
          <a:p>
            <a:endParaRPr lang="ru-RU" sz="2000" b="0" i="0" dirty="0">
              <a:solidFill>
                <a:srgbClr val="222222"/>
              </a:solidFill>
              <a:effectLst/>
            </a:endParaRPr>
          </a:p>
          <a:p>
            <a:endParaRPr lang="ru-RU" sz="2000" dirty="0">
              <a:solidFill>
                <a:srgbClr val="222222"/>
              </a:solidFill>
            </a:endParaRPr>
          </a:p>
          <a:p>
            <a:endParaRPr lang="en-US" sz="2000" b="0" i="0" dirty="0">
              <a:solidFill>
                <a:srgbClr val="222222"/>
              </a:solidFill>
              <a:effectLst/>
            </a:endParaRPr>
          </a:p>
          <a:p>
            <a:endParaRPr lang="en-US" sz="2000" dirty="0">
              <a:solidFill>
                <a:srgbClr val="222222"/>
              </a:solidFill>
            </a:endParaRPr>
          </a:p>
          <a:p>
            <a:endParaRPr lang="ru-RU" sz="2000" b="0" i="0" dirty="0">
              <a:solidFill>
                <a:srgbClr val="222222"/>
              </a:solidFill>
              <a:effectLst/>
            </a:endParaRPr>
          </a:p>
          <a:p>
            <a:r>
              <a:rPr lang="ru-RU" sz="2000" b="0" i="0" dirty="0">
                <a:solidFill>
                  <a:srgbClr val="222222"/>
                </a:solidFill>
                <a:effectLst/>
              </a:rPr>
              <a:t>В TypeScript 3.0 вводится новый тип с названием </a:t>
            </a:r>
            <a:r>
              <a:rPr lang="ru-RU" sz="2000" b="0" i="0" dirty="0" err="1">
                <a:solidFill>
                  <a:srgbClr val="222222"/>
                </a:solidFill>
                <a:effectLst/>
              </a:rPr>
              <a:t>unknown</a:t>
            </a:r>
            <a:r>
              <a:rPr lang="ru-RU" sz="2000" b="0" i="0" dirty="0">
                <a:solidFill>
                  <a:srgbClr val="222222"/>
                </a:solidFill>
                <a:effectLst/>
              </a:rPr>
              <a:t>. Подобно типу </a:t>
            </a:r>
            <a:r>
              <a:rPr lang="ru-RU" sz="2000" b="0" i="0" dirty="0" err="1">
                <a:solidFill>
                  <a:srgbClr val="222222"/>
                </a:solidFill>
                <a:effectLst/>
              </a:rPr>
              <a:t>any</a:t>
            </a:r>
            <a:r>
              <a:rPr lang="ru-RU" sz="2000" b="0" i="0" dirty="0">
                <a:solidFill>
                  <a:srgbClr val="222222"/>
                </a:solidFill>
                <a:effectLst/>
              </a:rPr>
              <a:t>, типу </a:t>
            </a:r>
            <a:r>
              <a:rPr lang="ru-RU" sz="2000" b="0" i="0" dirty="0" err="1">
                <a:solidFill>
                  <a:srgbClr val="222222"/>
                </a:solidFill>
                <a:effectLst/>
              </a:rPr>
              <a:t>unknown</a:t>
            </a:r>
            <a:r>
              <a:rPr lang="ru-RU" sz="2000" b="0" i="0" dirty="0">
                <a:solidFill>
                  <a:srgbClr val="222222"/>
                </a:solidFill>
                <a:effectLst/>
              </a:rPr>
              <a:t> присваивается любое значение, однако, в отличие от </a:t>
            </a:r>
            <a:r>
              <a:rPr lang="ru-RU" sz="2000" b="0" i="0" dirty="0" err="1">
                <a:solidFill>
                  <a:srgbClr val="222222"/>
                </a:solidFill>
                <a:effectLst/>
              </a:rPr>
              <a:t>any</a:t>
            </a:r>
            <a:r>
              <a:rPr lang="ru-RU" sz="2000" b="0" i="0" dirty="0">
                <a:solidFill>
                  <a:srgbClr val="222222"/>
                </a:solidFill>
                <a:effectLst/>
              </a:rPr>
              <a:t>, тип </a:t>
            </a:r>
            <a:r>
              <a:rPr lang="ru-RU" sz="2000" b="0" i="0" dirty="0" err="1">
                <a:solidFill>
                  <a:srgbClr val="222222"/>
                </a:solidFill>
                <a:effectLst/>
              </a:rPr>
              <a:t>unknown</a:t>
            </a:r>
            <a:r>
              <a:rPr lang="ru-RU" sz="2000" b="0" i="0" dirty="0">
                <a:solidFill>
                  <a:srgbClr val="222222"/>
                </a:solidFill>
                <a:effectLst/>
              </a:rPr>
              <a:t> не может быть присвоен почти никакому другому без утверждения типа. Вы не можете получать доступ к объектам типа </a:t>
            </a:r>
            <a:r>
              <a:rPr lang="ru-RU" sz="2000" b="0" i="0" dirty="0" err="1">
                <a:solidFill>
                  <a:srgbClr val="222222"/>
                </a:solidFill>
                <a:effectLst/>
              </a:rPr>
              <a:t>unknown</a:t>
            </a:r>
            <a:r>
              <a:rPr lang="ru-RU" sz="2000" b="0" i="0" dirty="0">
                <a:solidFill>
                  <a:srgbClr val="222222"/>
                </a:solidFill>
                <a:effectLst/>
              </a:rPr>
              <a:t>, а также вызывать их или конструировать.</a:t>
            </a:r>
          </a:p>
          <a:p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D00554-2542-45F8-BE02-467FF904B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45" y="630986"/>
            <a:ext cx="6581944" cy="18573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99331C-B8A1-4E0E-9A7D-BF7B0D57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661" y="2859776"/>
            <a:ext cx="3347573" cy="357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7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6E840-C2BC-4302-9C4E-22884C97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48323"/>
            <a:ext cx="10718937" cy="794551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1"/>
                </a:solidFill>
              </a:rPr>
              <a:t>Сложные типы </a:t>
            </a:r>
            <a:r>
              <a:rPr lang="en-US" b="1" dirty="0">
                <a:solidFill>
                  <a:schemeClr val="accent1"/>
                </a:solidFill>
              </a:rPr>
              <a:t>Type Aliases </a:t>
            </a:r>
            <a:r>
              <a:rPr lang="ru-RU" b="1" dirty="0">
                <a:solidFill>
                  <a:schemeClr val="accent1"/>
                </a:solidFill>
              </a:rPr>
              <a:t>и </a:t>
            </a:r>
            <a:r>
              <a:rPr lang="en-US" b="1" dirty="0">
                <a:solidFill>
                  <a:schemeClr val="accent1"/>
                </a:solidFill>
              </a:rPr>
              <a:t>Interfaces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441286-A71C-4E67-AFF3-395944172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9406"/>
            <a:ext cx="10718938" cy="4537337"/>
          </a:xfrm>
        </p:spPr>
        <p:txBody>
          <a:bodyPr>
            <a:normAutofit/>
          </a:bodyPr>
          <a:lstStyle/>
          <a:p>
            <a:r>
              <a:rPr lang="en-US" sz="1800" dirty="0"/>
              <a:t>Type Aliases </a:t>
            </a:r>
            <a:r>
              <a:rPr lang="ru-RU" sz="1800" dirty="0"/>
              <a:t>и </a:t>
            </a:r>
            <a:r>
              <a:rPr lang="en-US" sz="1800" dirty="0"/>
              <a:t>Interfaces</a:t>
            </a:r>
            <a:r>
              <a:rPr lang="ru-RU" sz="1800" dirty="0"/>
              <a:t> очень похожи, и во многих случаях вы можете свободно выбирать между ними. Почти все функции </a:t>
            </a:r>
            <a:r>
              <a:rPr lang="en-US" sz="1800" dirty="0"/>
              <a:t>Interface</a:t>
            </a:r>
            <a:r>
              <a:rPr lang="ru-RU" sz="1800" dirty="0"/>
              <a:t> доступны в </a:t>
            </a:r>
            <a:r>
              <a:rPr lang="en-US" sz="1800" dirty="0"/>
              <a:t>type</a:t>
            </a:r>
            <a:r>
              <a:rPr lang="ru-RU" sz="1800" dirty="0"/>
              <a:t>, ключевое различие заключается в том, что тип не может быть повторно открыт для добавления новых свойств по сравнению с интерфейсом, который всегда расширяется.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AB26E5-3A21-45B4-AE4C-85E0AAA87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235" y="2322306"/>
            <a:ext cx="8329643" cy="36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5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D1895-52E7-437F-8A10-C304B7DF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68806"/>
          </a:xfrm>
        </p:spPr>
        <p:txBody>
          <a:bodyPr/>
          <a:lstStyle/>
          <a:p>
            <a:r>
              <a:rPr lang="ru-RU" b="1" dirty="0">
                <a:solidFill>
                  <a:schemeClr val="accent1"/>
                </a:solidFill>
                <a:cs typeface="Calibri Light"/>
              </a:rPr>
              <a:t>Как TS ловит ошибки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817244-5AE0-4281-A777-31B9C7145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ru-RU" sz="2000" dirty="0">
                <a:cs typeface="Calibri" panose="020F0502020204030204"/>
              </a:rPr>
              <a:t>Соответствие типов параметров и переменных</a:t>
            </a:r>
          </a:p>
          <a:p>
            <a:pPr marL="285750" indent="-285750">
              <a:buChar char="•"/>
            </a:pPr>
            <a:r>
              <a:rPr lang="ru-RU" sz="2000" dirty="0">
                <a:cs typeface="Calibri" panose="020F0502020204030204"/>
              </a:rPr>
              <a:t>Control flow checks</a:t>
            </a:r>
          </a:p>
          <a:p>
            <a:pPr marL="742950" lvl="1" indent="-285750">
              <a:buChar char="•"/>
            </a:pPr>
            <a:r>
              <a:rPr lang="ru-RU" sz="1800" dirty="0">
                <a:cs typeface="Calibri" panose="020F0502020204030204"/>
              </a:rPr>
              <a:t>В т.ч. исчерчивающие проверки условий</a:t>
            </a:r>
          </a:p>
        </p:txBody>
      </p:sp>
      <p:pic>
        <p:nvPicPr>
          <p:cNvPr id="12" name="Рисунок 12" descr="Изображение выглядит как текст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FF8DCD0D-6173-413B-BF12-4FF496C42D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701" r="2701"/>
          <a:stretch/>
        </p:blipFill>
        <p:spPr>
          <a:xfrm>
            <a:off x="7231225" y="1161418"/>
            <a:ext cx="3590925" cy="4829175"/>
          </a:xfrm>
        </p:spPr>
      </p:pic>
    </p:spTree>
    <p:extLst>
      <p:ext uri="{BB962C8B-B14F-4D97-AF65-F5344CB8AC3E}">
        <p14:creationId xmlns:p14="http://schemas.microsoft.com/office/powerpoint/2010/main" val="109126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876FCC-10B3-47C5-AC32-380EB3AEF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57200"/>
            <a:ext cx="6553200" cy="2209800"/>
          </a:xfrm>
          <a:prstGeom prst="rect">
            <a:avLst/>
          </a:prstGeom>
        </p:spPr>
      </p:pic>
      <p:sp>
        <p:nvSpPr>
          <p:cNvPr id="7" name="Текст 3">
            <a:extLst>
              <a:ext uri="{FF2B5EF4-FFF2-40B4-BE49-F238E27FC236}">
                <a16:creationId xmlns:a16="http://schemas.microsoft.com/office/drawing/2014/main" id="{70419104-E337-412F-9271-9E5E83180EAC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2564828" cy="5564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cs typeface="Calibri" panose="020F0502020204030204"/>
              </a:rPr>
              <a:t>Пример 1</a:t>
            </a:r>
          </a:p>
          <a:p>
            <a:endParaRPr lang="ru-RU" sz="2000" dirty="0">
              <a:cs typeface="Calibri" panose="020F0502020204030204"/>
            </a:endParaRPr>
          </a:p>
          <a:p>
            <a:endParaRPr lang="ru-RU" sz="2000" dirty="0">
              <a:cs typeface="Calibri" panose="020F0502020204030204"/>
            </a:endParaRPr>
          </a:p>
          <a:p>
            <a:endParaRPr lang="ru-RU" sz="2000" dirty="0">
              <a:cs typeface="Calibri" panose="020F0502020204030204"/>
            </a:endParaRPr>
          </a:p>
          <a:p>
            <a:endParaRPr lang="ru-RU" sz="2000" dirty="0">
              <a:cs typeface="Calibri" panose="020F0502020204030204"/>
            </a:endParaRPr>
          </a:p>
          <a:p>
            <a:endParaRPr lang="ru-RU" sz="2000" dirty="0">
              <a:cs typeface="Calibri" panose="020F0502020204030204"/>
            </a:endParaRPr>
          </a:p>
          <a:p>
            <a:endParaRPr lang="ru-RU" sz="2000" dirty="0">
              <a:cs typeface="Calibri" panose="020F0502020204030204"/>
            </a:endParaRPr>
          </a:p>
          <a:p>
            <a:r>
              <a:rPr lang="ru-RU" sz="1800" dirty="0">
                <a:cs typeface="Calibri" panose="020F0502020204030204"/>
              </a:rPr>
              <a:t>Пример 2</a:t>
            </a:r>
            <a:endParaRPr lang="ru-RU" sz="1600" dirty="0">
              <a:cs typeface="Calibri" panose="020F0502020204030204"/>
            </a:endParaRPr>
          </a:p>
          <a:p>
            <a:endParaRPr lang="ru-RU" sz="1800" dirty="0">
              <a:cs typeface="Calibri" panose="020F0502020204030204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4EDF9A-6912-4D1E-ABCB-5F2E2D555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239294"/>
            <a:ext cx="78962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629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</TotalTime>
  <Words>604</Words>
  <Application>Microsoft Office PowerPoint</Application>
  <PresentationFormat>Широкоэкранный</PresentationFormat>
  <Paragraphs>79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TypeScript</vt:lpstr>
      <vt:lpstr>Что такое TS?</vt:lpstr>
      <vt:lpstr>Примитивные типы</vt:lpstr>
      <vt:lpstr>Презентация PowerPoint</vt:lpstr>
      <vt:lpstr>Презентация PowerPoint</vt:lpstr>
      <vt:lpstr>Презентация PowerPoint</vt:lpstr>
      <vt:lpstr>Сложные типы Type Aliases и Interfaces</vt:lpstr>
      <vt:lpstr>Как TS ловит ошибки</vt:lpstr>
      <vt:lpstr>Презентация PowerPoint</vt:lpstr>
      <vt:lpstr>Операции над типами</vt:lpstr>
      <vt:lpstr>Глобальные типы (интерфейсы)</vt:lpstr>
      <vt:lpstr>Дженерики</vt:lpstr>
      <vt:lpstr>Интеграция в IDE</vt:lpstr>
      <vt:lpstr>Преимущества</vt:lpstr>
      <vt:lpstr>Недостатки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Strelnik Dmitriy</dc:creator>
  <cp:lastModifiedBy>Strelnik Dmitriy</cp:lastModifiedBy>
  <cp:revision>266</cp:revision>
  <dcterms:created xsi:type="dcterms:W3CDTF">2021-05-06T12:55:26Z</dcterms:created>
  <dcterms:modified xsi:type="dcterms:W3CDTF">2021-05-06T21:11:51Z</dcterms:modified>
</cp:coreProperties>
</file>