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56" r:id="rId1"/>
  </p:sldMasterIdLst>
  <p:notesMasterIdLst>
    <p:notesMasterId r:id="rId26"/>
  </p:notesMasterIdLst>
  <p:sldIdLst>
    <p:sldId id="256" r:id="rId2"/>
    <p:sldId id="258" r:id="rId3"/>
    <p:sldId id="257" r:id="rId4"/>
    <p:sldId id="309" r:id="rId5"/>
    <p:sldId id="260" r:id="rId6"/>
    <p:sldId id="263" r:id="rId7"/>
    <p:sldId id="273" r:id="rId8"/>
    <p:sldId id="272" r:id="rId9"/>
    <p:sldId id="304" r:id="rId10"/>
    <p:sldId id="276" r:id="rId11"/>
    <p:sldId id="313" r:id="rId12"/>
    <p:sldId id="314" r:id="rId13"/>
    <p:sldId id="306" r:id="rId14"/>
    <p:sldId id="296" r:id="rId15"/>
    <p:sldId id="297" r:id="rId16"/>
    <p:sldId id="299" r:id="rId17"/>
    <p:sldId id="298" r:id="rId18"/>
    <p:sldId id="300" r:id="rId19"/>
    <p:sldId id="301" r:id="rId20"/>
    <p:sldId id="302" r:id="rId21"/>
    <p:sldId id="310" r:id="rId22"/>
    <p:sldId id="311" r:id="rId23"/>
    <p:sldId id="312" r:id="rId24"/>
    <p:sldId id="271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D8DEA22-F618-47AD-8B9C-4BDFE192144B}">
          <p14:sldIdLst>
            <p14:sldId id="256"/>
            <p14:sldId id="258"/>
            <p14:sldId id="257"/>
            <p14:sldId id="309"/>
            <p14:sldId id="260"/>
            <p14:sldId id="263"/>
            <p14:sldId id="273"/>
            <p14:sldId id="272"/>
            <p14:sldId id="304"/>
            <p14:sldId id="276"/>
            <p14:sldId id="313"/>
            <p14:sldId id="314"/>
            <p14:sldId id="306"/>
            <p14:sldId id="296"/>
            <p14:sldId id="297"/>
            <p14:sldId id="299"/>
            <p14:sldId id="298"/>
            <p14:sldId id="300"/>
            <p14:sldId id="301"/>
            <p14:sldId id="302"/>
            <p14:sldId id="310"/>
            <p14:sldId id="311"/>
            <p14:sldId id="312"/>
            <p14:sldId id="271"/>
          </p14:sldIdLst>
        </p14:section>
        <p14:section name="Раздел без заголовка" id="{B8FB104D-BF10-49A6-A009-C3D12423F94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09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C3F05-AC95-427F-AEC4-7877FCD01EF7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742A2-7767-4282-8A30-8AA8E798A32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691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8A82-4028-4B90-88B3-D421EF3D1081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2D012-E6B4-46E2-8BDE-65EA14E6432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8A82-4028-4B90-88B3-D421EF3D1081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2D012-E6B4-46E2-8BDE-65EA14E6432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8A82-4028-4B90-88B3-D421EF3D1081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2D012-E6B4-46E2-8BDE-65EA14E6432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8A82-4028-4B90-88B3-D421EF3D1081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2D012-E6B4-46E2-8BDE-65EA14E6432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8A82-4028-4B90-88B3-D421EF3D1081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2D012-E6B4-46E2-8BDE-65EA14E6432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8A82-4028-4B90-88B3-D421EF3D1081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2D012-E6B4-46E2-8BDE-65EA14E6432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8A82-4028-4B90-88B3-D421EF3D1081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2D012-E6B4-46E2-8BDE-65EA14E6432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8A82-4028-4B90-88B3-D421EF3D1081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2D012-E6B4-46E2-8BDE-65EA14E6432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8A82-4028-4B90-88B3-D421EF3D1081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2D012-E6B4-46E2-8BDE-65EA14E6432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8A82-4028-4B90-88B3-D421EF3D1081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2D012-E6B4-46E2-8BDE-65EA14E6432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8A82-4028-4B90-88B3-D421EF3D1081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2D012-E6B4-46E2-8BDE-65EA14E6432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C8A82-4028-4B90-88B3-D421EF3D1081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2D012-E6B4-46E2-8BDE-65EA14E6432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 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 smtClean="0">
                <a:latin typeface="Book Antiqua" pitchFamily="18" charset="0"/>
              </a:rPr>
              <a:t>ОСНОВЫ ДЕЛОВОЙ И ПУБЛИЧНОЙ КОММУНИКАЦИИ</a:t>
            </a:r>
            <a:r>
              <a:rPr lang="en-US" b="1" dirty="0" smtClean="0">
                <a:latin typeface="Book Antiqua" pitchFamily="18" charset="0"/>
              </a:rPr>
              <a:t/>
            </a:r>
            <a:br>
              <a:rPr lang="en-US" b="1" dirty="0" smtClean="0">
                <a:latin typeface="Book Antiqua" pitchFamily="18" charset="0"/>
              </a:rPr>
            </a:br>
            <a:r>
              <a:rPr lang="en-US" b="1" dirty="0" smtClean="0">
                <a:latin typeface="Book Antiqua" pitchFamily="18" charset="0"/>
              </a:rPr>
              <a:t>(</a:t>
            </a:r>
            <a:r>
              <a:rPr lang="ru-RU" b="1" dirty="0" smtClean="0">
                <a:latin typeface="Book Antiqua" pitchFamily="18" charset="0"/>
              </a:rPr>
              <a:t>языковой блок)</a:t>
            </a:r>
            <a:r>
              <a:rPr lang="ru-RU" b="1" dirty="0"/>
              <a:t/>
            </a:r>
            <a:br>
              <a:rPr lang="ru-RU" b="1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               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latin typeface="Cambria" pitchFamily="18" charset="0"/>
              </a:rPr>
              <a:t>ЗАЧЕТ</a:t>
            </a:r>
            <a:endParaRPr lang="ru-RU" sz="3200" b="1" dirty="0">
              <a:latin typeface="Cambr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ru-RU" b="1" dirty="0" smtClean="0"/>
          </a:p>
          <a:p>
            <a:pPr marL="0" indent="0" algn="ctr">
              <a:buNone/>
            </a:pPr>
            <a:r>
              <a:rPr lang="ru-RU" b="1" dirty="0" smtClean="0"/>
              <a:t>60 баллов</a:t>
            </a:r>
            <a:r>
              <a:rPr lang="ru-RU" dirty="0" smtClean="0"/>
              <a:t>:</a:t>
            </a:r>
          </a:p>
          <a:p>
            <a:pPr marL="0" indent="0" algn="ctr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Полностью и безошибочно заполненный синей шариковой ручкой практикум – 25 баллов.</a:t>
            </a:r>
          </a:p>
          <a:p>
            <a:pPr marL="0" indent="0">
              <a:buNone/>
            </a:pPr>
            <a:r>
              <a:rPr lang="ru-RU" dirty="0" smtClean="0"/>
              <a:t>Выразительное чтение (стихотворение о Великой Отечественной войне) – 5 баллов.</a:t>
            </a:r>
          </a:p>
          <a:p>
            <a:pPr marL="0" indent="0">
              <a:buNone/>
            </a:pPr>
            <a:r>
              <a:rPr lang="ru-RU" dirty="0" smtClean="0"/>
              <a:t>Контрольная работа (или итоговый тест) – 30 баллов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562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Система оценивания в особых условиях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/>
              <a:t>Работа во второй половине семестра (20 баллов)</a:t>
            </a:r>
          </a:p>
          <a:p>
            <a:r>
              <a:rPr lang="ru-RU" dirty="0" smtClean="0"/>
              <a:t>1. работа  на семинарах -3 балла. (за активность добавляется еще 1-2 балла)</a:t>
            </a:r>
          </a:p>
          <a:p>
            <a:r>
              <a:rPr lang="ru-RU" dirty="0" smtClean="0"/>
              <a:t>2. </a:t>
            </a:r>
            <a:r>
              <a:rPr lang="ru-RU" dirty="0" err="1" smtClean="0"/>
              <a:t>самопрезентация</a:t>
            </a:r>
            <a:r>
              <a:rPr lang="ru-RU" dirty="0" smtClean="0"/>
              <a:t> – 2 балла.</a:t>
            </a:r>
          </a:p>
          <a:p>
            <a:r>
              <a:rPr lang="ru-RU" dirty="0"/>
              <a:t>3</a:t>
            </a:r>
            <a:r>
              <a:rPr lang="ru-RU" smtClean="0"/>
              <a:t>. </a:t>
            </a:r>
            <a:r>
              <a:rPr lang="ru-RU" dirty="0" smtClean="0"/>
              <a:t>выполнение тестов для самоподготовки на ИОП (3 темы, за каждую 5 баллов) – 15 баллов.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781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Система оценивания в особых условиях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Вместо темы 3 тестов самоподготовки (задания по ораторскому искусству) можно подготовить доклад с презентацией – 5 баллов</a:t>
            </a:r>
          </a:p>
          <a:p>
            <a:pPr marL="0" indent="0" algn="ctr">
              <a:buNone/>
            </a:pPr>
            <a:r>
              <a:rPr lang="ru-RU" b="1" dirty="0"/>
              <a:t>Зачет</a:t>
            </a:r>
          </a:p>
          <a:p>
            <a:pPr marL="0" indent="0" algn="ctr">
              <a:buNone/>
            </a:pPr>
            <a:r>
              <a:rPr lang="ru-RU" dirty="0"/>
              <a:t>Выполнение итогового теста – 60 баллов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7772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Основная учебная литература по языковому блоку дисциплины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 </a:t>
            </a:r>
            <a:r>
              <a:rPr lang="ru-RU" dirty="0" smtClean="0"/>
              <a:t>  </a:t>
            </a:r>
          </a:p>
          <a:p>
            <a:pPr marL="742950" indent="-742950">
              <a:buAutoNum type="arabicPeriod"/>
            </a:pPr>
            <a:r>
              <a:rPr lang="ru-RU" b="1" dirty="0" smtClean="0"/>
              <a:t>ОДПК. Пособие </a:t>
            </a:r>
            <a:r>
              <a:rPr lang="ru-RU" dirty="0" smtClean="0"/>
              <a:t>(в электронном виде)</a:t>
            </a:r>
          </a:p>
          <a:p>
            <a:pPr marL="742950" indent="-742950">
              <a:buAutoNum type="arabicPeriod"/>
            </a:pPr>
            <a:r>
              <a:rPr lang="ru-RU" b="1" dirty="0" smtClean="0"/>
              <a:t>Презентация</a:t>
            </a:r>
            <a:r>
              <a:rPr lang="ru-RU" dirty="0" smtClean="0"/>
              <a:t> «Основы ораторского искусства» (в электронном виде)</a:t>
            </a:r>
          </a:p>
          <a:p>
            <a:pPr marL="742950" indent="-742950">
              <a:buAutoNum type="arabicPeriod"/>
            </a:pPr>
            <a:r>
              <a:rPr lang="ru-RU" dirty="0"/>
              <a:t> </a:t>
            </a:r>
            <a:r>
              <a:rPr lang="ru-RU" b="1" dirty="0" smtClean="0"/>
              <a:t>Практикум </a:t>
            </a:r>
            <a:r>
              <a:rPr lang="ru-RU" dirty="0" smtClean="0"/>
              <a:t>по   дисциплине (в бумажном и электронном виде).    </a:t>
            </a:r>
          </a:p>
          <a:p>
            <a:pPr marL="0" indent="0" algn="just">
              <a:buNone/>
            </a:pPr>
            <a:r>
              <a:rPr lang="ru-RU" sz="1800" dirty="0" smtClean="0"/>
              <a:t>Информация для желающих приобрести  Практикум.    Он продается  (126 рублей) в типографии    на Ленинградском проспекте , д. 49. Предварительно нужно будет позвонить сотруднику и договориться о количестве   экземпляров: Анна Леонидовна: 8-916-659-56-96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924346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Критерии оценки выступления с презентацией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1. Отсутствие ошибок в композиции выступления: приветствие, представление, комплимент слушателям, тема, интрига (или интрига, тема), план, основная часть, выводы, концовка.</a:t>
            </a:r>
          </a:p>
          <a:p>
            <a:r>
              <a:rPr lang="ru-RU" dirty="0" smtClean="0"/>
              <a:t>2. Отсутствие ошибок (орфоэпических, грамматических, лексико-стилистических).</a:t>
            </a:r>
          </a:p>
          <a:p>
            <a:r>
              <a:rPr lang="ru-RU" dirty="0" smtClean="0"/>
              <a:t>3. Отчетливость произношения слов, </a:t>
            </a:r>
            <a:r>
              <a:rPr lang="ru-RU" dirty="0"/>
              <a:t>отсутствие слов-паразитов и звуков-</a:t>
            </a:r>
            <a:r>
              <a:rPr lang="ru-RU" dirty="0" err="1"/>
              <a:t>паризитов</a:t>
            </a:r>
            <a:r>
              <a:rPr lang="ru-RU" dirty="0"/>
              <a:t> типа </a:t>
            </a:r>
            <a:r>
              <a:rPr lang="ru-RU" dirty="0" smtClean="0"/>
              <a:t>э-э-э, </a:t>
            </a:r>
            <a:r>
              <a:rPr lang="ru-RU" dirty="0"/>
              <a:t>выразительность </a:t>
            </a:r>
            <a:r>
              <a:rPr lang="ru-RU" dirty="0" smtClean="0"/>
              <a:t>(</a:t>
            </a:r>
            <a:r>
              <a:rPr lang="ru-RU" dirty="0" err="1" smtClean="0"/>
              <a:t>немонотонность</a:t>
            </a:r>
            <a:r>
              <a:rPr lang="ru-RU" dirty="0" smtClean="0"/>
              <a:t>) речи.</a:t>
            </a:r>
          </a:p>
          <a:p>
            <a:r>
              <a:rPr lang="ru-RU" dirty="0"/>
              <a:t>4. К</a:t>
            </a:r>
            <a:r>
              <a:rPr lang="ru-RU" dirty="0" smtClean="0"/>
              <a:t>онтактность  </a:t>
            </a:r>
            <a:r>
              <a:rPr lang="ru-RU" dirty="0"/>
              <a:t>(речевой и зрительный контакт с публикой</a:t>
            </a:r>
            <a:r>
              <a:rPr lang="ru-RU" dirty="0" smtClean="0"/>
              <a:t>), т.е. </a:t>
            </a:r>
            <a:r>
              <a:rPr lang="ru-RU" dirty="0" err="1" smtClean="0"/>
              <a:t>интерактив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1840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Критерии оценки выступления с </a:t>
            </a:r>
            <a:r>
              <a:rPr lang="ru-RU" b="1" dirty="0" smtClean="0"/>
              <a:t>презентацией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 smtClean="0"/>
              <a:t>5. Наличие элементов образности речи (сравнения, метафоры, фразеологизмы и др.)</a:t>
            </a:r>
          </a:p>
          <a:p>
            <a:r>
              <a:rPr lang="ru-RU" sz="2800" dirty="0" smtClean="0"/>
              <a:t>6. Наличие речевых формул связанности речи</a:t>
            </a:r>
            <a:r>
              <a:rPr lang="ru-RU" dirty="0" smtClean="0"/>
              <a:t> </a:t>
            </a:r>
            <a:r>
              <a:rPr lang="ru-RU" sz="2000" dirty="0" smtClean="0"/>
              <a:t>( </a:t>
            </a:r>
            <a:r>
              <a:rPr lang="ru-RU" sz="2200" b="1" i="1" dirty="0" smtClean="0"/>
              <a:t>сначала</a:t>
            </a:r>
            <a:r>
              <a:rPr lang="ru-RU" sz="2000" b="1" i="1" dirty="0" smtClean="0"/>
              <a:t> </a:t>
            </a:r>
            <a:r>
              <a:rPr lang="ru-RU" sz="2200" b="1" i="1" dirty="0" smtClean="0"/>
              <a:t>…; </a:t>
            </a:r>
            <a:r>
              <a:rPr lang="ru-RU" sz="2400" b="1" i="1" dirty="0" smtClean="0"/>
              <a:t>обратимся далее к…; перейдем к…; а теперь …</a:t>
            </a:r>
            <a:r>
              <a:rPr lang="ru-RU" sz="2400" i="1" dirty="0" smtClean="0"/>
              <a:t>и др. – более подробный перечень формул связанности речи см. в презентации «Основы ОИ», т.е. «Основы ораторского искусства»)</a:t>
            </a:r>
          </a:p>
          <a:p>
            <a:r>
              <a:rPr lang="ru-RU" sz="2800" dirty="0" smtClean="0"/>
              <a:t>7. Соблюдение регламента (</a:t>
            </a:r>
            <a:r>
              <a:rPr lang="ru-RU" sz="2400" dirty="0" smtClean="0"/>
              <a:t>один выступающий – не более 3 минут, двое – не более 6</a:t>
            </a:r>
            <a:r>
              <a:rPr lang="ru-RU" sz="2800" dirty="0" smtClean="0"/>
              <a:t>)</a:t>
            </a:r>
          </a:p>
          <a:p>
            <a:r>
              <a:rPr lang="ru-RU" sz="2800" dirty="0" smtClean="0"/>
              <a:t>8. Качество презентации (минимум слов, картинки, схемы, примеры; обязательно план и выводы)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88954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Пример образности речи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ru-RU" sz="2400" dirty="0" smtClean="0"/>
              <a:t>-Финансы</a:t>
            </a:r>
            <a:r>
              <a:rPr lang="ru-RU" sz="2400" dirty="0"/>
              <a:t>… Все ли понимают, какое место занимают они в нашей жизни? Вот что однажды сказал Сомерсет Моэм: «Финансы как шестое чувство. Без них вы лишаетесь пяти остальных».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       В </a:t>
            </a:r>
            <a:r>
              <a:rPr lang="ru-RU" sz="2400" dirty="0"/>
              <a:t>нашем бизнесе финансы играют еще и другие роли. </a:t>
            </a:r>
            <a:r>
              <a:rPr lang="ru-RU" sz="2400" dirty="0" smtClean="0"/>
              <a:t>    Это</a:t>
            </a:r>
            <a:r>
              <a:rPr lang="ru-RU" sz="2400" dirty="0"/>
              <a:t>: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 - карта, благодаря </a:t>
            </a:r>
            <a:r>
              <a:rPr lang="ru-RU" sz="2400" dirty="0"/>
              <a:t>которой мы знаем, где </a:t>
            </a:r>
            <a:r>
              <a:rPr lang="ru-RU" sz="2400" dirty="0" smtClean="0"/>
              <a:t>находимся;</a:t>
            </a:r>
          </a:p>
          <a:p>
            <a:pPr marL="0" indent="0">
              <a:buNone/>
            </a:pPr>
            <a:r>
              <a:rPr lang="ru-RU" sz="2400" dirty="0" smtClean="0"/>
              <a:t>  -компас</a:t>
            </a:r>
            <a:r>
              <a:rPr lang="ru-RU" sz="2400" dirty="0"/>
              <a:t>, указывающий верное </a:t>
            </a:r>
            <a:r>
              <a:rPr lang="ru-RU" sz="2400" dirty="0" smtClean="0"/>
              <a:t>направление</a:t>
            </a:r>
          </a:p>
          <a:p>
            <a:pPr marL="0" indent="0">
              <a:buNone/>
            </a:pPr>
            <a:r>
              <a:rPr lang="ru-RU" sz="2400" dirty="0" smtClean="0"/>
              <a:t> - и, </a:t>
            </a:r>
            <a:r>
              <a:rPr lang="ru-RU" sz="2400" dirty="0"/>
              <a:t>наконец, топливо, позволяющее добраться до  места </a:t>
            </a:r>
            <a:r>
              <a:rPr lang="ru-RU" sz="2400" dirty="0" smtClean="0"/>
              <a:t>назначения.</a:t>
            </a:r>
          </a:p>
          <a:p>
            <a:pPr marL="0" indent="0">
              <a:buNone/>
            </a:pPr>
            <a:r>
              <a:rPr lang="ru-RU" sz="2400" dirty="0" smtClean="0"/>
              <a:t>       Поэтому </a:t>
            </a:r>
            <a:r>
              <a:rPr lang="ru-RU" sz="2400" dirty="0"/>
              <a:t>сегодня утром я предлагаю взглянуть на </a:t>
            </a:r>
            <a:r>
              <a:rPr lang="ru-RU" sz="2400" dirty="0" smtClean="0"/>
              <a:t>то</a:t>
            </a:r>
            <a:r>
              <a:rPr lang="ru-RU" sz="2400" dirty="0"/>
              <a:t>,</a:t>
            </a:r>
            <a:r>
              <a:rPr lang="ru-RU" sz="2400" dirty="0" smtClean="0"/>
              <a:t> </a:t>
            </a:r>
          </a:p>
          <a:p>
            <a:pPr marL="0" indent="0">
              <a:buNone/>
            </a:pPr>
            <a:r>
              <a:rPr lang="ru-RU" sz="2400" dirty="0" smtClean="0"/>
              <a:t>       где мы окажемся сегодня и где мы окажемся завтра</a:t>
            </a:r>
          </a:p>
          <a:p>
            <a:pPr>
              <a:buFontTx/>
              <a:buChar char="-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91418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Советы при подготовке ПВ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 smtClean="0"/>
              <a:t>Ваше выступление должно быть информативным, познавательным и занимательным одновременно!</a:t>
            </a:r>
          </a:p>
          <a:p>
            <a:r>
              <a:rPr lang="ru-RU" dirty="0" smtClean="0"/>
              <a:t>1.</a:t>
            </a:r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ru-RU" dirty="0"/>
              <a:t>Наличие презентации </a:t>
            </a:r>
            <a:r>
              <a:rPr lang="ru-RU" dirty="0" smtClean="0"/>
              <a:t>обязательно, но помните</a:t>
            </a:r>
            <a:r>
              <a:rPr lang="ru-RU" dirty="0"/>
              <a:t>:</a:t>
            </a:r>
          </a:p>
          <a:p>
            <a:r>
              <a:rPr lang="ru-RU" dirty="0" smtClean="0"/>
              <a:t>- </a:t>
            </a:r>
            <a:r>
              <a:rPr lang="ru-RU" b="1" dirty="0"/>
              <a:t>не должно быть много текста на </a:t>
            </a:r>
            <a:r>
              <a:rPr lang="ru-RU" b="1" dirty="0" smtClean="0"/>
              <a:t>слайде (не более  40 слов)</a:t>
            </a:r>
            <a:endParaRPr lang="ru-RU" dirty="0"/>
          </a:p>
          <a:p>
            <a:r>
              <a:rPr lang="ru-RU" dirty="0" smtClean="0"/>
              <a:t>-иллюстрации </a:t>
            </a:r>
            <a:r>
              <a:rPr lang="ru-RU" dirty="0"/>
              <a:t>надо подбирать по теме</a:t>
            </a:r>
          </a:p>
          <a:p>
            <a:r>
              <a:rPr lang="ru-RU" dirty="0" smtClean="0"/>
              <a:t>- </a:t>
            </a:r>
            <a:r>
              <a:rPr lang="ru-RU" dirty="0"/>
              <a:t>следует обеспечить динамику слайдов (смена слайда с каждой новой частью </a:t>
            </a:r>
            <a:r>
              <a:rPr lang="ru-RU" dirty="0" smtClean="0"/>
              <a:t>информации). </a:t>
            </a:r>
          </a:p>
          <a:p>
            <a:r>
              <a:rPr lang="ru-RU" dirty="0" smtClean="0"/>
              <a:t>-читать текст на слайдах НЕЛЬЗЯ</a:t>
            </a:r>
          </a:p>
          <a:p>
            <a:r>
              <a:rPr lang="ru-RU" dirty="0"/>
              <a:t>2. Время выступления – </a:t>
            </a:r>
            <a:r>
              <a:rPr lang="ru-RU" b="1" dirty="0"/>
              <a:t>не более </a:t>
            </a:r>
            <a:r>
              <a:rPr lang="ru-RU" b="1" dirty="0" smtClean="0"/>
              <a:t>3-х  </a:t>
            </a:r>
            <a:r>
              <a:rPr lang="ru-RU" b="1" dirty="0"/>
              <a:t>минут,   </a:t>
            </a:r>
            <a:r>
              <a:rPr lang="ru-RU" dirty="0"/>
              <a:t>для выступления в</a:t>
            </a:r>
            <a:r>
              <a:rPr lang="ru-RU" b="1" dirty="0"/>
              <a:t> </a:t>
            </a:r>
            <a:r>
              <a:rPr lang="ru-RU" dirty="0"/>
              <a:t>паре</a:t>
            </a:r>
            <a:r>
              <a:rPr lang="ru-RU" b="1" dirty="0"/>
              <a:t> – не более  </a:t>
            </a:r>
            <a:r>
              <a:rPr lang="ru-RU" b="1" dirty="0" smtClean="0"/>
              <a:t>6 </a:t>
            </a:r>
            <a:r>
              <a:rPr lang="ru-RU" b="1" dirty="0"/>
              <a:t>минут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66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Советы при подготовке ПВ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3400" dirty="0" smtClean="0"/>
              <a:t>3</a:t>
            </a:r>
            <a:r>
              <a:rPr lang="ru-RU" sz="3400" dirty="0"/>
              <a:t>. Если выступают 2 человека, нужно обеспечить динамичную смену </a:t>
            </a:r>
            <a:r>
              <a:rPr lang="ru-RU" sz="3400" dirty="0" smtClean="0"/>
              <a:t>ролей (1 выступающий – комплимент аудитории, 2 выступающий – интрига, 1 выступающий – план, 2 выступающий –</a:t>
            </a:r>
            <a:r>
              <a:rPr lang="ru-RU" sz="3400" dirty="0"/>
              <a:t> </a:t>
            </a:r>
            <a:r>
              <a:rPr lang="ru-RU" sz="3400" dirty="0" smtClean="0"/>
              <a:t>информация одному слайду, 1 - по другому и т.д.).</a:t>
            </a:r>
            <a:endParaRPr lang="ru-RU" sz="3400" dirty="0"/>
          </a:p>
          <a:p>
            <a:r>
              <a:rPr lang="ru-RU" sz="3400" dirty="0"/>
              <a:t>4. Продумайте самое начало выступления («Лестница»: приветствие, представление, комплимент, интрига, тема выступления</a:t>
            </a:r>
            <a:r>
              <a:rPr lang="ru-RU" sz="3400" dirty="0" smtClean="0"/>
              <a:t>)  - </a:t>
            </a:r>
            <a:r>
              <a:rPr lang="ru-RU" sz="3400" b="1" i="1" dirty="0" smtClean="0"/>
              <a:t>подробнее о лестнице </a:t>
            </a:r>
            <a:r>
              <a:rPr lang="ru-RU" sz="3400" b="1" i="1" dirty="0" err="1" smtClean="0"/>
              <a:t>см.презентацию</a:t>
            </a:r>
            <a:r>
              <a:rPr lang="ru-RU" sz="3400" b="1" i="1" dirty="0" smtClean="0"/>
              <a:t> «Основы ораторского искусства»</a:t>
            </a:r>
            <a:endParaRPr lang="ru-RU" sz="3400" b="1" i="1" dirty="0"/>
          </a:p>
          <a:p>
            <a:r>
              <a:rPr lang="ru-RU" sz="3400" dirty="0"/>
              <a:t>5. Продумайте заключение ( </a:t>
            </a:r>
            <a:r>
              <a:rPr lang="ru-RU" sz="3400" i="1" dirty="0"/>
              <a:t>Итак, наше выступление подошло к концу</a:t>
            </a:r>
            <a:r>
              <a:rPr lang="ru-RU" sz="3400" dirty="0"/>
              <a:t>. </a:t>
            </a:r>
            <a:r>
              <a:rPr lang="ru-RU" sz="3400" i="1" dirty="0"/>
              <a:t>Спасибо за внимание! Ответим на ваши вопросы! Всем хорошего дня</a:t>
            </a:r>
            <a:r>
              <a:rPr lang="ru-RU" sz="3400" i="1" dirty="0" smtClean="0"/>
              <a:t>!)</a:t>
            </a:r>
          </a:p>
          <a:p>
            <a:r>
              <a:rPr lang="ru-RU" sz="3400" b="1" dirty="0" smtClean="0"/>
              <a:t>Читать </a:t>
            </a:r>
            <a:r>
              <a:rPr lang="ru-RU" sz="3400" b="1" dirty="0"/>
              <a:t>текст выступления нельзя</a:t>
            </a:r>
            <a:r>
              <a:rPr lang="ru-RU" sz="3400" b="1" dirty="0" smtClean="0"/>
              <a:t>! </a:t>
            </a:r>
            <a:r>
              <a:rPr lang="ru-RU" sz="3400" b="1" dirty="0"/>
              <a:t>Нужно рассказывать, комментировать слайды и обращаться к аудитории</a:t>
            </a:r>
            <a:r>
              <a:rPr lang="ru-RU" sz="3400" b="1" dirty="0" smtClean="0"/>
              <a:t>.</a:t>
            </a:r>
          </a:p>
          <a:p>
            <a:pPr marL="0" indent="0">
              <a:buNone/>
            </a:pPr>
            <a:endParaRPr lang="ru-RU" sz="3400" dirty="0"/>
          </a:p>
          <a:p>
            <a:endParaRPr lang="ru-RU" i="1" dirty="0" smtClean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7310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Советы </a:t>
            </a:r>
            <a:r>
              <a:rPr lang="ru-RU" b="1" dirty="0" smtClean="0"/>
              <a:t>для подготовки </a:t>
            </a:r>
            <a:r>
              <a:rPr lang="ru-RU" b="1" dirty="0"/>
              <a:t>ПВ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/>
              <a:t>6. Контакт с аудиторией необходим. Приемы интерактивного взаимодействия с аудиторией</a:t>
            </a:r>
            <a:r>
              <a:rPr lang="ru-RU" dirty="0"/>
              <a:t>:</a:t>
            </a:r>
          </a:p>
          <a:p>
            <a:r>
              <a:rPr lang="ru-RU" dirty="0" smtClean="0"/>
              <a:t>-вопросы </a:t>
            </a:r>
            <a:r>
              <a:rPr lang="ru-RU" dirty="0"/>
              <a:t>аудитории (</a:t>
            </a:r>
            <a:r>
              <a:rPr lang="ru-RU" i="1" dirty="0"/>
              <a:t>Как вы думаете, когда возник первый на земле</a:t>
            </a:r>
            <a:r>
              <a:rPr lang="ru-RU" dirty="0"/>
              <a:t> </a:t>
            </a:r>
            <a:r>
              <a:rPr lang="ru-RU" i="1" dirty="0"/>
              <a:t>алфавит? Так…вижу! Еще поднимайте руки</a:t>
            </a:r>
            <a:r>
              <a:rPr lang="ru-RU" dirty="0"/>
              <a:t>!)</a:t>
            </a:r>
          </a:p>
          <a:p>
            <a:r>
              <a:rPr lang="ru-RU" dirty="0" smtClean="0"/>
              <a:t>-просьба </a:t>
            </a:r>
            <a:r>
              <a:rPr lang="ru-RU" dirty="0"/>
              <a:t>о  действии ( </a:t>
            </a:r>
            <a:r>
              <a:rPr lang="ru-RU" i="1" dirty="0"/>
              <a:t>Давайте прочитаем эти слова!..\Кто может без</a:t>
            </a:r>
            <a:r>
              <a:rPr lang="ru-RU" dirty="0"/>
              <a:t> </a:t>
            </a:r>
            <a:r>
              <a:rPr lang="ru-RU" i="1" dirty="0"/>
              <a:t>ошибок прочитать эти слова, расставляйте ударения правильно</a:t>
            </a:r>
            <a:r>
              <a:rPr lang="ru-RU" dirty="0"/>
              <a:t>!..)</a:t>
            </a:r>
          </a:p>
          <a:p>
            <a:r>
              <a:rPr lang="ru-RU" dirty="0" smtClean="0"/>
              <a:t>-тест </a:t>
            </a:r>
            <a:r>
              <a:rPr lang="ru-RU" dirty="0"/>
              <a:t>(</a:t>
            </a:r>
            <a:r>
              <a:rPr lang="ru-RU" i="1" dirty="0"/>
              <a:t>А теперь проверим, как вы внимательно нас</a:t>
            </a:r>
            <a:r>
              <a:rPr lang="ru-RU" dirty="0"/>
              <a:t> </a:t>
            </a:r>
            <a:r>
              <a:rPr lang="ru-RU" i="1" dirty="0"/>
              <a:t>слушали. На слайды мы поместили вопросы по содержанию выступления. Итак, первый</a:t>
            </a:r>
            <a:r>
              <a:rPr lang="ru-RU" dirty="0"/>
              <a:t> </a:t>
            </a:r>
            <a:r>
              <a:rPr lang="ru-RU" i="1" dirty="0"/>
              <a:t>вопрос…</a:t>
            </a:r>
            <a:r>
              <a:rPr lang="ru-RU" dirty="0"/>
              <a:t>)</a:t>
            </a:r>
          </a:p>
          <a:p>
            <a:r>
              <a:rPr lang="ru-RU" dirty="0"/>
              <a:t>-</a:t>
            </a:r>
            <a:r>
              <a:rPr lang="ru-RU" dirty="0" smtClean="0"/>
              <a:t>викторина </a:t>
            </a:r>
            <a:r>
              <a:rPr lang="ru-RU" dirty="0"/>
              <a:t>(</a:t>
            </a:r>
            <a:r>
              <a:rPr lang="ru-RU" i="1" dirty="0"/>
              <a:t>Давайте проведем небольшую викторину</a:t>
            </a:r>
            <a:r>
              <a:rPr lang="ru-RU" dirty="0"/>
              <a:t>. </a:t>
            </a:r>
            <a:r>
              <a:rPr lang="ru-RU" i="1" dirty="0"/>
              <a:t>На экране вы</a:t>
            </a:r>
            <a:r>
              <a:rPr lang="ru-RU" dirty="0"/>
              <a:t> </a:t>
            </a:r>
            <a:r>
              <a:rPr lang="ru-RU" i="1" dirty="0"/>
              <a:t>видите слова из словаря молодежи. Их нужно перевести на литературный язык</a:t>
            </a:r>
            <a:r>
              <a:rPr lang="ru-RU" i="1" dirty="0" smtClean="0"/>
              <a:t>).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589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85728"/>
            <a:ext cx="8229600" cy="5505475"/>
          </a:xfrm>
        </p:spPr>
        <p:txBody>
          <a:bodyPr>
            <a:normAutofit fontScale="92500"/>
          </a:bodyPr>
          <a:lstStyle/>
          <a:p>
            <a:pPr lvl="1">
              <a:buNone/>
            </a:pPr>
            <a:r>
              <a:rPr lang="ru-RU" b="1" dirty="0"/>
              <a:t/>
            </a:r>
            <a:br>
              <a:rPr lang="ru-RU" b="1" dirty="0"/>
            </a:br>
            <a:r>
              <a:rPr lang="ru-RU" sz="3600" b="1" dirty="0" smtClean="0"/>
              <a:t>«</a:t>
            </a:r>
            <a:r>
              <a:rPr lang="ru-RU" sz="3600" b="1" dirty="0"/>
              <a:t>Заговори, чтоб я тебя увидел</a:t>
            </a:r>
            <a:r>
              <a:rPr lang="ru-RU" sz="3600" b="1" dirty="0" smtClean="0"/>
              <a:t>» </a:t>
            </a:r>
            <a:endParaRPr lang="ru-RU" dirty="0" smtClean="0"/>
          </a:p>
          <a:p>
            <a:pPr>
              <a:buNone/>
            </a:pPr>
            <a:r>
              <a:rPr lang="ru-RU" sz="2800" dirty="0"/>
              <a:t> </a:t>
            </a:r>
            <a:r>
              <a:rPr lang="ru-RU" sz="2800" dirty="0" smtClean="0"/>
              <a:t>                                                         	                  </a:t>
            </a:r>
            <a:r>
              <a:rPr lang="ru-RU" sz="2800" b="1" dirty="0" smtClean="0"/>
              <a:t>(</a:t>
            </a:r>
            <a:r>
              <a:rPr lang="ru-RU" sz="2800" b="1" i="1" dirty="0"/>
              <a:t>Сократ</a:t>
            </a:r>
            <a:r>
              <a:rPr lang="ru-RU" sz="2800" b="1" dirty="0"/>
              <a:t>)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 </a:t>
            </a:r>
          </a:p>
          <a:p>
            <a:pPr>
              <a:buNone/>
            </a:pPr>
            <a:r>
              <a:rPr lang="ru-RU" b="1" dirty="0"/>
              <a:t> 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  <p:pic>
        <p:nvPicPr>
          <p:cNvPr id="18434" name="Picture 2" descr="http://spartacus2012.ru/uploads/posts/2011-10/1318412959_plutarh-sud-nad-sokrato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1857364"/>
            <a:ext cx="3714776" cy="43659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 dirty="0"/>
              <a:t>За что снижаются баллы или выступление может быть не засчитано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sz="3800" dirty="0"/>
              <a:t>1. Студент читал своё сообщение и не смотрел на публику.</a:t>
            </a:r>
          </a:p>
          <a:p>
            <a:r>
              <a:rPr lang="ru-RU" sz="3800" dirty="0"/>
              <a:t>2. Выступление было затянуто и превысило допустимое время.</a:t>
            </a:r>
          </a:p>
          <a:p>
            <a:r>
              <a:rPr lang="ru-RU" sz="3800" dirty="0"/>
              <a:t>3. На слайдах было много текста.</a:t>
            </a:r>
          </a:p>
          <a:p>
            <a:r>
              <a:rPr lang="ru-RU" sz="3800" dirty="0"/>
              <a:t>4. Говорящий запинался, часто смотрел в текст выступления, как будто он видит этот текст впервые. Возникали неоправданные паузы.</a:t>
            </a:r>
          </a:p>
          <a:p>
            <a:r>
              <a:rPr lang="ru-RU" sz="3800" dirty="0"/>
              <a:t>5. Выступающий говорил тихо, невнятно, </a:t>
            </a:r>
            <a:r>
              <a:rPr lang="ru-RU" sz="3800" dirty="0" smtClean="0"/>
              <a:t>монотонно, в речи были лексические и фонетические «паразиты».</a:t>
            </a:r>
            <a:endParaRPr lang="ru-RU" sz="3800" dirty="0"/>
          </a:p>
          <a:p>
            <a:r>
              <a:rPr lang="ru-RU" sz="3800" dirty="0"/>
              <a:t>6. В выступлении были орфоэпические, речевые, грамматические, </a:t>
            </a:r>
            <a:r>
              <a:rPr lang="ru-RU" sz="3800" dirty="0" smtClean="0"/>
              <a:t>лексико-стилистические ошибки, отсутствовали </a:t>
            </a:r>
            <a:r>
              <a:rPr lang="ru-RU" sz="3800" dirty="0"/>
              <a:t>изобразительно-выразительные языковые </a:t>
            </a:r>
            <a:r>
              <a:rPr lang="ru-RU" sz="3800" dirty="0" smtClean="0"/>
              <a:t>средства</a:t>
            </a:r>
            <a:endParaRPr lang="ru-RU" sz="3800" dirty="0"/>
          </a:p>
          <a:p>
            <a:r>
              <a:rPr lang="ru-RU" sz="3800" dirty="0"/>
              <a:t>7.  Не было интерактивного взаимодействия с публикой (выступающий сам по себе, а аудитория сама по себе!)</a:t>
            </a:r>
          </a:p>
          <a:p>
            <a:r>
              <a:rPr lang="ru-RU" sz="3800" dirty="0"/>
              <a:t>8</a:t>
            </a:r>
            <a:r>
              <a:rPr lang="ru-RU" sz="3800" dirty="0" smtClean="0"/>
              <a:t>. Было </a:t>
            </a:r>
            <a:r>
              <a:rPr lang="ru-RU" sz="3800" dirty="0"/>
              <a:t>скучно. Аудитория не слушала выступающего</a:t>
            </a:r>
            <a:r>
              <a:rPr lang="ru-RU" sz="3800" dirty="0" smtClean="0"/>
              <a:t>.</a:t>
            </a:r>
          </a:p>
          <a:p>
            <a:endParaRPr lang="ru-RU" sz="3800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8215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Темы выступлений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ru-RU" dirty="0" smtClean="0"/>
              <a:t>1. Культура </a:t>
            </a:r>
            <a:r>
              <a:rPr lang="ru-RU" dirty="0"/>
              <a:t>речи современного специалиста.</a:t>
            </a:r>
          </a:p>
          <a:p>
            <a:pPr lvl="0"/>
            <a:r>
              <a:rPr lang="ru-RU" dirty="0" smtClean="0"/>
              <a:t>2. Ошибки </a:t>
            </a:r>
            <a:r>
              <a:rPr lang="ru-RU" dirty="0"/>
              <a:t>в речи политиков.</a:t>
            </a:r>
          </a:p>
          <a:p>
            <a:pPr lvl="0"/>
            <a:r>
              <a:rPr lang="ru-RU" dirty="0" smtClean="0"/>
              <a:t>3. Ошибки </a:t>
            </a:r>
            <a:r>
              <a:rPr lang="ru-RU" dirty="0"/>
              <a:t>в рекламных текстах.</a:t>
            </a:r>
          </a:p>
          <a:p>
            <a:pPr lvl="0"/>
            <a:r>
              <a:rPr lang="ru-RU" dirty="0" smtClean="0"/>
              <a:t>4. Подготовка </a:t>
            </a:r>
            <a:r>
              <a:rPr lang="ru-RU" dirty="0"/>
              <a:t>текста публичного выступления.</a:t>
            </a:r>
          </a:p>
          <a:p>
            <a:pPr lvl="0"/>
            <a:r>
              <a:rPr lang="ru-RU" dirty="0" smtClean="0"/>
              <a:t>5. Ораторское </a:t>
            </a:r>
            <a:r>
              <a:rPr lang="ru-RU" dirty="0"/>
              <a:t>искусство в Древней Греции</a:t>
            </a:r>
          </a:p>
          <a:p>
            <a:pPr lvl="0"/>
            <a:r>
              <a:rPr lang="ru-RU" dirty="0" smtClean="0"/>
              <a:t>6</a:t>
            </a:r>
            <a:r>
              <a:rPr lang="ru-RU" b="1" dirty="0" smtClean="0"/>
              <a:t>. Выдающие </a:t>
            </a:r>
            <a:r>
              <a:rPr lang="ru-RU" b="1" dirty="0"/>
              <a:t>ораторы современности или прошлого</a:t>
            </a:r>
            <a:r>
              <a:rPr lang="ru-RU" dirty="0"/>
              <a:t> (на примере одного – по выбору студента, например, «Демосфен – великий оратор античности» «</a:t>
            </a:r>
            <a:r>
              <a:rPr lang="ru-RU" dirty="0" err="1"/>
              <a:t>Ф.Н.Плевако</a:t>
            </a:r>
            <a:r>
              <a:rPr lang="ru-RU" dirty="0"/>
              <a:t> – выдающийся судебный оратор» и т.д.).</a:t>
            </a:r>
          </a:p>
          <a:p>
            <a:r>
              <a:rPr lang="ru-RU" dirty="0"/>
              <a:t>7.  Как преодолеть ораторскую лихорадку.</a:t>
            </a:r>
          </a:p>
          <a:p>
            <a:r>
              <a:rPr lang="ru-RU" dirty="0"/>
              <a:t>8.  Роль интонации в публичном выступлении.</a:t>
            </a:r>
          </a:p>
          <a:p>
            <a:r>
              <a:rPr lang="ru-RU" dirty="0"/>
              <a:t>9.   Юмор в публичном выступлении.</a:t>
            </a:r>
          </a:p>
          <a:p>
            <a:r>
              <a:rPr lang="ru-RU" dirty="0"/>
              <a:t>10. Искусство спора.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685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Темы </a:t>
            </a:r>
            <a:r>
              <a:rPr lang="ru-RU" dirty="0" smtClean="0"/>
              <a:t>выступлений (продолжение)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11. Деловой телефонный разговор.</a:t>
            </a:r>
          </a:p>
          <a:p>
            <a:r>
              <a:rPr lang="ru-RU" dirty="0"/>
              <a:t>12. Национальные особенности делового общения.</a:t>
            </a:r>
          </a:p>
          <a:p>
            <a:r>
              <a:rPr lang="ru-RU" dirty="0"/>
              <a:t>13. Риторика вежливости.</a:t>
            </a:r>
          </a:p>
          <a:p>
            <a:r>
              <a:rPr lang="ru-RU" dirty="0"/>
              <a:t>14. Как работать над дикцией.</a:t>
            </a:r>
          </a:p>
          <a:p>
            <a:r>
              <a:rPr lang="ru-RU" dirty="0"/>
              <a:t>15. Невербальные средства воздействия на аудиторию.</a:t>
            </a:r>
          </a:p>
          <a:p>
            <a:r>
              <a:rPr lang="ru-RU" dirty="0"/>
              <a:t>16. Выразительные средства русского языка и их использование в публичном выступлении.</a:t>
            </a:r>
          </a:p>
          <a:p>
            <a:r>
              <a:rPr lang="ru-RU" dirty="0"/>
              <a:t>17.  «Система Станиславского» и ораторское искусство.</a:t>
            </a:r>
          </a:p>
          <a:p>
            <a:r>
              <a:rPr lang="ru-RU" dirty="0"/>
              <a:t>18.   Типы аргументов в публичном выступлении.</a:t>
            </a:r>
          </a:p>
          <a:p>
            <a:r>
              <a:rPr lang="ru-RU" dirty="0"/>
              <a:t>19.  Деловая беседа как форма коммуникации: речевые и поведенческие модели.</a:t>
            </a:r>
          </a:p>
          <a:p>
            <a:r>
              <a:rPr lang="ru-RU" dirty="0"/>
              <a:t>20. Современное деловое письмо и его особенности.</a:t>
            </a:r>
          </a:p>
          <a:p>
            <a:r>
              <a:rPr lang="ru-RU" dirty="0"/>
              <a:t>21. Типичные речевые и поведенческие ошибки на собеседовании.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8056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Темы выступлений (продолжение)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22. Современная «чёрная риторика».</a:t>
            </a:r>
          </a:p>
          <a:p>
            <a:pPr marL="0" indent="0">
              <a:buNone/>
            </a:pPr>
            <a:r>
              <a:rPr lang="ru-RU" sz="1800" dirty="0"/>
              <a:t>23. Как сделать свою речь убедительной.</a:t>
            </a:r>
          </a:p>
          <a:p>
            <a:pPr marL="0" indent="0">
              <a:buNone/>
            </a:pPr>
            <a:r>
              <a:rPr lang="ru-RU" sz="1800" dirty="0"/>
              <a:t>24. Язык Интернета: тенденции и перспективы. </a:t>
            </a:r>
          </a:p>
          <a:p>
            <a:pPr marL="0" indent="0">
              <a:buNone/>
            </a:pPr>
            <a:r>
              <a:rPr lang="ru-RU" sz="1800" dirty="0"/>
              <a:t>25. Пути совершенствования речевой культуры.  </a:t>
            </a:r>
          </a:p>
          <a:p>
            <a:pPr marL="0" indent="0">
              <a:buNone/>
            </a:pPr>
            <a:r>
              <a:rPr lang="ru-RU" sz="1800" dirty="0"/>
              <a:t>26. Техники активного слушания.</a:t>
            </a:r>
          </a:p>
          <a:p>
            <a:pPr marL="0" indent="0">
              <a:buNone/>
            </a:pPr>
            <a:r>
              <a:rPr lang="ru-RU" sz="1800" dirty="0"/>
              <a:t>27. </a:t>
            </a:r>
            <a:r>
              <a:rPr lang="ru-RU" sz="1800" b="1" dirty="0"/>
              <a:t>«Эту книгу я советую всем прочитать»</a:t>
            </a:r>
            <a:r>
              <a:rPr lang="ru-RU" sz="1800" i="1" dirty="0"/>
              <a:t> ( по риторике или деловому общению!)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28.  Коммуникативные барьеры в общении в нашем университете. </a:t>
            </a:r>
          </a:p>
          <a:p>
            <a:pPr marL="0" indent="0">
              <a:buNone/>
            </a:pPr>
            <a:r>
              <a:rPr lang="ru-RU" sz="1800" dirty="0"/>
              <a:t>29.  Языковой паспорт говорящего.</a:t>
            </a:r>
          </a:p>
          <a:p>
            <a:pPr marL="0" indent="0">
              <a:buNone/>
            </a:pPr>
            <a:r>
              <a:rPr lang="ru-RU" sz="1800" dirty="0"/>
              <a:t>30.  Как подготовиться к собеседованию.</a:t>
            </a:r>
          </a:p>
          <a:p>
            <a:pPr>
              <a:buAutoNum type="arabicPeriod" startAt="31"/>
            </a:pPr>
            <a:r>
              <a:rPr lang="ru-RU" sz="1800" smtClean="0"/>
              <a:t>Роль </a:t>
            </a:r>
            <a:r>
              <a:rPr lang="ru-RU" sz="1800" dirty="0"/>
              <a:t>пауз в публичном </a:t>
            </a:r>
            <a:r>
              <a:rPr lang="ru-RU" sz="1800" smtClean="0"/>
              <a:t>выступлении.</a:t>
            </a:r>
          </a:p>
          <a:p>
            <a:pPr marL="0" indent="0">
              <a:buNone/>
            </a:pPr>
            <a:r>
              <a:rPr lang="ru-RU" sz="1800" smtClean="0">
                <a:solidFill>
                  <a:srgbClr val="C00000"/>
                </a:solidFill>
              </a:rPr>
              <a:t>Возможна </a:t>
            </a:r>
            <a:r>
              <a:rPr lang="ru-RU" sz="1800" dirty="0">
                <a:solidFill>
                  <a:srgbClr val="C00000"/>
                </a:solidFill>
              </a:rPr>
              <a:t>тема не из списка, любая на ваш выбор, в том числе не относящаяся вообще к содержанию языкового блока дисциплины, однако в этом случае максимальным баллом будет 4 из 5.</a:t>
            </a:r>
          </a:p>
          <a:p>
            <a:pPr marL="0" indent="0">
              <a:buNone/>
            </a:pPr>
            <a:r>
              <a:rPr lang="ru-RU" sz="1800" dirty="0"/>
              <a:t> 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88994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802434"/>
          </a:xfrm>
        </p:spPr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 </a:t>
            </a:r>
            <a:r>
              <a:rPr lang="ru-RU" b="1" dirty="0" smtClean="0"/>
              <a:t>«</a:t>
            </a:r>
            <a:r>
              <a:rPr lang="ru-RU" b="1" dirty="0"/>
              <a:t>Важнейший способ узнать человека – его умственное развитие, его моральный облик, его характер – прислушаться к тому, как он говорит» </a:t>
            </a:r>
          </a:p>
          <a:p>
            <a:pPr>
              <a:buNone/>
            </a:pPr>
            <a:r>
              <a:rPr lang="ru-RU" b="1" dirty="0" smtClean="0"/>
              <a:t>                                                        </a:t>
            </a:r>
            <a:r>
              <a:rPr lang="ru-RU" sz="2800" b="1" dirty="0" smtClean="0"/>
              <a:t>(</a:t>
            </a:r>
            <a:r>
              <a:rPr lang="ru-RU" sz="2800" b="1" i="1" dirty="0"/>
              <a:t>Д.С. Лихачёв</a:t>
            </a:r>
            <a:r>
              <a:rPr lang="ru-RU" sz="2800" b="1" dirty="0" smtClean="0"/>
              <a:t>)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  <p:pic>
        <p:nvPicPr>
          <p:cNvPr id="1026" name="Picture 2" descr="F:\img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9792" y="3140968"/>
            <a:ext cx="2428892" cy="3433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84076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ru-RU" sz="1900" b="1" dirty="0"/>
              <a:t>«По отношению каждого человека к своему языку можно совершенно точно судить не только о его культурном уровне, но и о его гражданской </a:t>
            </a:r>
            <a:r>
              <a:rPr lang="ru-RU" sz="1900" b="1" dirty="0" smtClean="0"/>
              <a:t>ценности.</a:t>
            </a:r>
          </a:p>
          <a:p>
            <a:pPr lvl="1">
              <a:buNone/>
            </a:pPr>
            <a:r>
              <a:rPr lang="ru-RU" sz="1900" b="1" dirty="0"/>
              <a:t> </a:t>
            </a:r>
            <a:r>
              <a:rPr lang="ru-RU" sz="1900" b="1" dirty="0" smtClean="0"/>
              <a:t> Истинная </a:t>
            </a:r>
            <a:r>
              <a:rPr lang="ru-RU" sz="1900" b="1" dirty="0"/>
              <a:t>любовь к своей стране немыслима без любви к своему </a:t>
            </a:r>
            <a:r>
              <a:rPr lang="ru-RU" sz="1900" b="1" dirty="0" smtClean="0"/>
              <a:t>языку.</a:t>
            </a:r>
          </a:p>
          <a:p>
            <a:pPr lvl="1">
              <a:buNone/>
            </a:pPr>
            <a:r>
              <a:rPr lang="ru-RU" sz="1900" b="1" dirty="0"/>
              <a:t> </a:t>
            </a:r>
            <a:r>
              <a:rPr lang="ru-RU" sz="1900" b="1" dirty="0" smtClean="0"/>
              <a:t> Человек</a:t>
            </a:r>
            <a:r>
              <a:rPr lang="ru-RU" sz="1900" b="1" dirty="0"/>
              <a:t>, равнодушный к родному языку, - дикарь. Он вредоносен по самой своей сути, потому что его безразличие к языку объясняется полнейшим безразличием к прошлому, настоящему и будущему своего народа</a:t>
            </a:r>
            <a:r>
              <a:rPr lang="ru-RU" sz="1900" b="1" dirty="0" smtClean="0"/>
              <a:t>»  </a:t>
            </a:r>
          </a:p>
          <a:p>
            <a:pPr lvl="1">
              <a:buNone/>
            </a:pPr>
            <a:r>
              <a:rPr lang="ru-RU" sz="1900" dirty="0"/>
              <a:t/>
            </a:r>
            <a:br>
              <a:rPr lang="ru-RU" sz="1900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 </a:t>
            </a:r>
          </a:p>
        </p:txBody>
      </p:sp>
      <p:pic>
        <p:nvPicPr>
          <p:cNvPr id="4" name="Picture 2" descr="https://lusana.ru/files/2062/573/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96952"/>
            <a:ext cx="640132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50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210146"/>
          </a:xfrm>
        </p:spPr>
        <p:txBody>
          <a:bodyPr>
            <a:noAutofit/>
          </a:bodyPr>
          <a:lstStyle/>
          <a:p>
            <a:r>
              <a:rPr lang="ru-RU" sz="2800" b="1" dirty="0"/>
              <a:t>РАЗВИТИЕ РЕЧЕВЕДЧЕСКОГО БЛОКА ДИСЦИПЛИН</a:t>
            </a:r>
            <a:br>
              <a:rPr lang="ru-RU" sz="2800" b="1" dirty="0"/>
            </a:br>
            <a:r>
              <a:rPr lang="ru-RU" sz="2800" b="1" dirty="0"/>
              <a:t>НА КАФЕДРЕ РУССКОГО </a:t>
            </a:r>
            <a:r>
              <a:rPr lang="ru-RU" sz="2800" b="1" dirty="0" smtClean="0"/>
              <a:t>ЯЗЫКА, ДЕПАРТАМЕНТЕ ЯЗЫКОВОЙ ПОДГОТОВКИ</a:t>
            </a:r>
            <a:r>
              <a:rPr lang="ru-RU" sz="2800" b="1" dirty="0"/>
              <a:t/>
            </a:r>
            <a:br>
              <a:rPr lang="ru-RU" sz="2800" b="1" dirty="0"/>
            </a:br>
            <a:r>
              <a:rPr lang="ru-RU" sz="2800" b="1" dirty="0"/>
              <a:t>(</a:t>
            </a:r>
            <a:r>
              <a:rPr lang="ru-RU" sz="2800" b="1" dirty="0" smtClean="0"/>
              <a:t>1995–2020 </a:t>
            </a:r>
            <a:r>
              <a:rPr lang="ru-RU" sz="2800" b="1" dirty="0"/>
              <a:t>гг.)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b="1" dirty="0" smtClean="0"/>
              <a:t>1. </a:t>
            </a:r>
            <a:r>
              <a:rPr lang="ru-RU" dirty="0" smtClean="0"/>
              <a:t>«Деловой </a:t>
            </a:r>
            <a:r>
              <a:rPr lang="ru-RU" dirty="0"/>
              <a:t>русский язык» </a:t>
            </a:r>
          </a:p>
          <a:p>
            <a:pPr>
              <a:buNone/>
            </a:pPr>
            <a:r>
              <a:rPr lang="ru-RU" b="1" dirty="0" smtClean="0"/>
              <a:t>2. </a:t>
            </a:r>
            <a:r>
              <a:rPr lang="ru-RU" dirty="0" smtClean="0"/>
              <a:t>«Русский </a:t>
            </a:r>
            <a:r>
              <a:rPr lang="ru-RU" dirty="0"/>
              <a:t>язык и культура речи» </a:t>
            </a:r>
          </a:p>
          <a:p>
            <a:pPr>
              <a:buNone/>
            </a:pPr>
            <a:r>
              <a:rPr lang="ru-RU" b="1" dirty="0" smtClean="0"/>
              <a:t>3. </a:t>
            </a:r>
            <a:r>
              <a:rPr lang="ru-RU" dirty="0" smtClean="0"/>
              <a:t>«Русский </a:t>
            </a:r>
            <a:r>
              <a:rPr lang="ru-RU" dirty="0"/>
              <a:t>язык. Деловое общение»</a:t>
            </a:r>
          </a:p>
          <a:p>
            <a:pPr>
              <a:buNone/>
            </a:pPr>
            <a:r>
              <a:rPr lang="ru-RU" b="1" dirty="0" smtClean="0"/>
              <a:t>4. </a:t>
            </a:r>
            <a:r>
              <a:rPr lang="ru-RU" dirty="0" smtClean="0"/>
              <a:t>«Риторика</a:t>
            </a:r>
            <a:r>
              <a:rPr lang="ru-RU" dirty="0"/>
              <a:t>» </a:t>
            </a:r>
          </a:p>
          <a:p>
            <a:pPr marL="514350" indent="-514350">
              <a:buNone/>
            </a:pPr>
            <a:r>
              <a:rPr lang="ru-RU" b="1" dirty="0" smtClean="0"/>
              <a:t>5. </a:t>
            </a:r>
            <a:r>
              <a:rPr lang="ru-RU" dirty="0" smtClean="0"/>
              <a:t>«Культура </a:t>
            </a:r>
            <a:r>
              <a:rPr lang="ru-RU" dirty="0"/>
              <a:t>речи. Деловое общение</a:t>
            </a:r>
            <a:r>
              <a:rPr lang="ru-RU" dirty="0" smtClean="0"/>
              <a:t>»</a:t>
            </a:r>
          </a:p>
          <a:p>
            <a:pPr marL="514350" indent="-514350">
              <a:buNone/>
            </a:pPr>
            <a:r>
              <a:rPr lang="ru-RU" b="1" dirty="0" smtClean="0"/>
              <a:t>6. </a:t>
            </a:r>
            <a:r>
              <a:rPr lang="ru-RU" dirty="0" smtClean="0"/>
              <a:t>«Эффективные </a:t>
            </a:r>
            <a:r>
              <a:rPr lang="ru-RU" dirty="0"/>
              <a:t>технологии публичной </a:t>
            </a:r>
            <a:br>
              <a:rPr lang="ru-RU" dirty="0"/>
            </a:br>
            <a:r>
              <a:rPr lang="ru-RU" dirty="0"/>
              <a:t>и научной речи» </a:t>
            </a:r>
            <a:endParaRPr lang="ru-RU" dirty="0" smtClean="0"/>
          </a:p>
          <a:p>
            <a:pPr marL="514350" indent="-514350">
              <a:buNone/>
            </a:pPr>
            <a:r>
              <a:rPr lang="ru-RU" b="1" dirty="0" smtClean="0"/>
              <a:t>7. </a:t>
            </a:r>
            <a:r>
              <a:rPr lang="ru-RU" dirty="0" smtClean="0"/>
              <a:t>«Основы деловой и публичной коммуникации»</a:t>
            </a:r>
            <a:endParaRPr lang="ru-RU" dirty="0"/>
          </a:p>
          <a:p>
            <a:endParaRPr lang="ru-RU" dirty="0"/>
          </a:p>
        </p:txBody>
      </p:sp>
      <p:pic>
        <p:nvPicPr>
          <p:cNvPr id="7170" name="Picture 2" descr="http://rithelp.ru/wp-content/uploads/2011/11/re4j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60" y="4857760"/>
            <a:ext cx="2735164" cy="16714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latin typeface="Cambria" pitchFamily="18" charset="0"/>
              </a:rPr>
              <a:t>Цели и задачи дисциплины</a:t>
            </a:r>
            <a:endParaRPr lang="ru-RU" b="1" dirty="0">
              <a:latin typeface="Cambria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28596" y="1571612"/>
            <a:ext cx="4038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300" b="1" i="1" cap="small" dirty="0"/>
              <a:t>Практическая</a:t>
            </a:r>
            <a:endParaRPr lang="ru-RU" sz="3300" b="1" dirty="0"/>
          </a:p>
          <a:p>
            <a:pPr>
              <a:buFont typeface="Wingdings" pitchFamily="2" charset="2"/>
              <a:buChar char="ü"/>
            </a:pPr>
            <a:r>
              <a:rPr lang="ru-RU" b="1" i="1" dirty="0">
                <a:solidFill>
                  <a:srgbClr val="C00000"/>
                </a:solidFill>
              </a:rPr>
              <a:t>Формирование речи:</a:t>
            </a:r>
            <a:endParaRPr lang="ru-RU" b="1" dirty="0">
              <a:solidFill>
                <a:srgbClr val="C00000"/>
              </a:solidFill>
            </a:endParaRPr>
          </a:p>
          <a:p>
            <a:pPr lvl="0">
              <a:buFont typeface="Wingdings" pitchFamily="2" charset="2"/>
              <a:buChar char="ü"/>
            </a:pPr>
            <a:r>
              <a:rPr lang="ru-RU" dirty="0"/>
              <a:t>нормативной</a:t>
            </a:r>
          </a:p>
          <a:p>
            <a:pPr lvl="0">
              <a:buFont typeface="Wingdings" pitchFamily="2" charset="2"/>
              <a:buChar char="ü"/>
            </a:pPr>
            <a:r>
              <a:rPr lang="ru-RU" dirty="0" smtClean="0"/>
              <a:t>точной </a:t>
            </a:r>
            <a:r>
              <a:rPr lang="ru-RU" dirty="0"/>
              <a:t>и </a:t>
            </a:r>
            <a:r>
              <a:rPr lang="ru-RU" dirty="0" smtClean="0"/>
              <a:t>уместной</a:t>
            </a:r>
            <a:endParaRPr lang="ru-RU" dirty="0"/>
          </a:p>
          <a:p>
            <a:pPr lvl="0">
              <a:buFont typeface="Wingdings" pitchFamily="2" charset="2"/>
              <a:buChar char="ü"/>
            </a:pPr>
            <a:r>
              <a:rPr lang="ru-RU" dirty="0"/>
              <a:t>содержательной</a:t>
            </a:r>
          </a:p>
          <a:p>
            <a:pPr lvl="0">
              <a:buFont typeface="Wingdings" pitchFamily="2" charset="2"/>
              <a:buChar char="ü"/>
            </a:pPr>
            <a:r>
              <a:rPr lang="ru-RU" dirty="0" smtClean="0"/>
              <a:t>выразительной</a:t>
            </a:r>
            <a:endParaRPr lang="ru-RU" dirty="0"/>
          </a:p>
          <a:p>
            <a:pPr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300" b="1" i="1" cap="small" dirty="0"/>
              <a:t>Психологическая</a:t>
            </a:r>
            <a:endParaRPr lang="ru-RU" sz="3300" b="1" dirty="0"/>
          </a:p>
          <a:p>
            <a:pPr>
              <a:buFont typeface="Wingdings" pitchFamily="2" charset="2"/>
              <a:buChar char="ü"/>
            </a:pPr>
            <a:r>
              <a:rPr lang="ru-RU" b="1" i="1" dirty="0">
                <a:solidFill>
                  <a:srgbClr val="C00000"/>
                </a:solidFill>
              </a:rPr>
              <a:t>Формирование осознания:</a:t>
            </a:r>
            <a:endParaRPr lang="ru-RU" b="1" dirty="0">
              <a:solidFill>
                <a:srgbClr val="C00000"/>
              </a:solidFill>
            </a:endParaRPr>
          </a:p>
          <a:p>
            <a:pPr lvl="0">
              <a:buFont typeface="Wingdings" pitchFamily="2" charset="2"/>
              <a:buChar char="ü"/>
            </a:pPr>
            <a:r>
              <a:rPr lang="ru-RU" dirty="0"/>
              <a:t>стыдно быть неграмотным</a:t>
            </a:r>
          </a:p>
          <a:p>
            <a:pPr lvl="0">
              <a:buFont typeface="Wingdings" pitchFamily="2" charset="2"/>
              <a:buChar char="ü"/>
            </a:pPr>
            <a:r>
              <a:rPr lang="ru-RU" dirty="0"/>
              <a:t>без грамотной речи нет успешной карьеры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274669"/>
              </p:ext>
            </p:extLst>
          </p:nvPr>
        </p:nvGraphicFramePr>
        <p:xfrm>
          <a:off x="571472" y="1071546"/>
          <a:ext cx="8072496" cy="5262606"/>
        </p:xfrm>
        <a:graphic>
          <a:graphicData uri="http://schemas.openxmlformats.org/drawingml/2006/table">
            <a:tbl>
              <a:tblPr/>
              <a:tblGrid>
                <a:gridCol w="2991437"/>
                <a:gridCol w="433027"/>
                <a:gridCol w="2242998"/>
                <a:gridCol w="157706"/>
                <a:gridCol w="2247328"/>
              </a:tblGrid>
              <a:tr h="10739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endParaRPr lang="ru-RU" sz="1600" b="1" i="1" cap="small" dirty="0" smtClean="0">
                        <a:latin typeface="Cambria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endParaRPr lang="ru-RU" sz="1600" b="1" i="1" cap="small" dirty="0" smtClean="0">
                        <a:latin typeface="Cambria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endParaRPr lang="ru-RU" sz="1600" b="1" i="1" cap="small" dirty="0" smtClean="0">
                        <a:latin typeface="Cambria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ru-RU" sz="2400" b="1" i="1" cap="small" dirty="0" smtClean="0">
                          <a:latin typeface="Cambria"/>
                          <a:ea typeface="Calibri"/>
                          <a:cs typeface="Times New Roman"/>
                        </a:rPr>
                        <a:t>Нормы </a:t>
                      </a:r>
                      <a:r>
                        <a:rPr lang="ru-RU" sz="2400" b="1" i="1" cap="small" dirty="0">
                          <a:latin typeface="Cambria"/>
                          <a:ea typeface="Calibri"/>
                          <a:cs typeface="Times New Roman"/>
                        </a:rPr>
                        <a:t>современного русского языка</a:t>
                      </a:r>
                      <a:endParaRPr lang="ru-RU" sz="2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794" marR="2579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endParaRPr lang="ru-RU" sz="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794" marR="2579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endParaRPr lang="ru-RU" sz="1600" b="1" i="1" cap="small" dirty="0" smtClean="0">
                        <a:latin typeface="Cambria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endParaRPr lang="ru-RU" sz="1600" b="1" i="1" cap="small" dirty="0" smtClean="0">
                        <a:latin typeface="Cambria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endParaRPr lang="ru-RU" sz="2400" b="1" i="1" cap="small" dirty="0" smtClean="0">
                        <a:latin typeface="Cambria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ru-RU" sz="2400" b="1" i="1" cap="small" dirty="0" smtClean="0">
                          <a:latin typeface="Cambria"/>
                          <a:ea typeface="Calibri"/>
                          <a:cs typeface="Times New Roman"/>
                        </a:rPr>
                        <a:t>Деловая </a:t>
                      </a:r>
                      <a:r>
                        <a:rPr lang="ru-RU" sz="2400" b="1" i="1" cap="small" dirty="0">
                          <a:latin typeface="Cambria"/>
                          <a:ea typeface="Calibri"/>
                          <a:cs typeface="Times New Roman"/>
                        </a:rPr>
                        <a:t/>
                      </a:r>
                      <a:br>
                        <a:rPr lang="ru-RU" sz="2400" b="1" i="1" cap="small" dirty="0">
                          <a:latin typeface="Cambria"/>
                          <a:ea typeface="Calibri"/>
                          <a:cs typeface="Times New Roman"/>
                        </a:rPr>
                      </a:br>
                      <a:r>
                        <a:rPr lang="ru-RU" sz="2400" b="1" i="1" cap="small" dirty="0">
                          <a:latin typeface="Cambria"/>
                          <a:ea typeface="Calibri"/>
                          <a:cs typeface="Times New Roman"/>
                        </a:rPr>
                        <a:t>коммуникация</a:t>
                      </a:r>
                      <a:endParaRPr lang="ru-RU" sz="2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794" marR="2579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endParaRPr lang="ru-RU" sz="800" b="1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endParaRPr lang="ru-RU" sz="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794" marR="2579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endParaRPr lang="ru-RU" sz="1600" b="1" i="1" cap="small" dirty="0" smtClean="0">
                        <a:latin typeface="Cambria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endParaRPr lang="ru-RU" sz="1600" b="1" i="1" cap="small" dirty="0" smtClean="0">
                        <a:latin typeface="Cambria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endParaRPr lang="ru-RU" sz="1600" b="1" i="1" cap="small" dirty="0" smtClean="0">
                        <a:latin typeface="Cambria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ru-RU" sz="2400" b="1" i="1" cap="small" dirty="0" smtClean="0">
                          <a:latin typeface="Cambria"/>
                          <a:ea typeface="Calibri"/>
                          <a:cs typeface="Times New Roman"/>
                        </a:rPr>
                        <a:t>Публичное </a:t>
                      </a:r>
                      <a:r>
                        <a:rPr lang="ru-RU" sz="2400" b="1" i="1" cap="small" dirty="0">
                          <a:latin typeface="Cambria"/>
                          <a:ea typeface="Calibri"/>
                          <a:cs typeface="Times New Roman"/>
                        </a:rPr>
                        <a:t/>
                      </a:r>
                      <a:br>
                        <a:rPr lang="ru-RU" sz="2400" b="1" i="1" cap="small" dirty="0">
                          <a:latin typeface="Cambria"/>
                          <a:ea typeface="Calibri"/>
                          <a:cs typeface="Times New Roman"/>
                        </a:rPr>
                      </a:br>
                      <a:r>
                        <a:rPr lang="ru-RU" sz="2400" b="1" i="1" cap="small" dirty="0">
                          <a:latin typeface="Cambria"/>
                          <a:ea typeface="Calibri"/>
                          <a:cs typeface="Times New Roman"/>
                        </a:rPr>
                        <a:t>выступление</a:t>
                      </a:r>
                      <a:endParaRPr lang="ru-RU" sz="2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794" marR="2579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75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ru-RU" sz="1600" b="1" dirty="0" smtClean="0">
                        <a:latin typeface="Cambria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000" b="1" i="0" dirty="0" smtClean="0">
                          <a:solidFill>
                            <a:schemeClr val="tx1"/>
                          </a:solidFill>
                          <a:latin typeface="Cambria"/>
                          <a:ea typeface="Calibri"/>
                          <a:cs typeface="Times New Roman"/>
                        </a:rPr>
                        <a:t>Орфоэпические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000" b="1" i="0" dirty="0" smtClean="0">
                          <a:solidFill>
                            <a:schemeClr val="tx1"/>
                          </a:solidFill>
                          <a:latin typeface="Cambria"/>
                          <a:ea typeface="Calibri"/>
                          <a:cs typeface="Times New Roman"/>
                        </a:rPr>
                        <a:t>Орфографические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000" b="1" i="0" dirty="0" smtClean="0">
                          <a:solidFill>
                            <a:schemeClr val="tx1"/>
                          </a:solidFill>
                          <a:latin typeface="Cambria"/>
                          <a:ea typeface="Calibri"/>
                          <a:cs typeface="Times New Roman"/>
                        </a:rPr>
                        <a:t>Пунктуационные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000" b="1" i="0" dirty="0" smtClean="0">
                          <a:solidFill>
                            <a:schemeClr val="tx1"/>
                          </a:solidFill>
                          <a:latin typeface="Cambria"/>
                          <a:ea typeface="Calibri"/>
                          <a:cs typeface="Times New Roman"/>
                        </a:rPr>
                        <a:t>Грамматические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000" b="1" i="0" dirty="0" smtClean="0">
                          <a:solidFill>
                            <a:schemeClr val="tx1"/>
                          </a:solidFill>
                          <a:latin typeface="Cambria"/>
                          <a:ea typeface="Calibri"/>
                          <a:cs typeface="Times New Roman"/>
                        </a:rPr>
                        <a:t>Лексико-стилистические</a:t>
                      </a:r>
                      <a:endParaRPr lang="ru-RU" sz="2000" b="1" i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794" marR="2579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ru-RU" sz="2000" b="1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25794" marR="2579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ru-RU" sz="2000" b="1" dirty="0">
                        <a:latin typeface="Cambria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Cambria"/>
                          <a:ea typeface="Calibri"/>
                          <a:cs typeface="Times New Roman"/>
                        </a:rPr>
                        <a:t>Личные</a:t>
                      </a:r>
                      <a:r>
                        <a:rPr lang="ru-RU" sz="2000" b="1" baseline="0" dirty="0" smtClean="0">
                          <a:solidFill>
                            <a:schemeClr val="tx1"/>
                          </a:solidFill>
                          <a:latin typeface="Cambria"/>
                          <a:ea typeface="Calibri"/>
                          <a:cs typeface="Times New Roman"/>
                        </a:rPr>
                        <a:t> официальные документы</a:t>
                      </a:r>
                    </a:p>
                    <a:p>
                      <a:pPr marL="0" lvl="0" inden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/>
                        <a:buNone/>
                      </a:pPr>
                      <a:r>
                        <a:rPr lang="ru-RU" sz="2000" b="1" dirty="0" smtClean="0">
                          <a:latin typeface="Cambria"/>
                          <a:ea typeface="Calibri"/>
                          <a:cs typeface="Times New Roman"/>
                        </a:rPr>
                        <a:t>Подготовка</a:t>
                      </a:r>
                      <a:r>
                        <a:rPr lang="ru-RU" sz="2000" b="1" baseline="0" dirty="0" smtClean="0">
                          <a:latin typeface="Cambria"/>
                          <a:ea typeface="Calibri"/>
                          <a:cs typeface="Times New Roman"/>
                        </a:rPr>
                        <a:t> к собеседованию</a:t>
                      </a:r>
                      <a:endParaRPr lang="ru-R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794" marR="2579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ru-RU" sz="1600" b="1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25794" marR="2579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ru-RU" sz="1600" b="1" dirty="0" smtClean="0">
                        <a:latin typeface="Cambria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Cambria"/>
                          <a:ea typeface="Calibri"/>
                          <a:cs typeface="Times New Roman"/>
                        </a:rPr>
                        <a:t>Составляющие ораторского мастерства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ru-RU" sz="2000" b="1" dirty="0" smtClean="0">
                        <a:latin typeface="Cambria"/>
                        <a:ea typeface="Calibri"/>
                        <a:cs typeface="Times New Roman"/>
                      </a:endParaRPr>
                    </a:p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600"/>
                        </a:spcAft>
                        <a:buSzPts val="2400"/>
                        <a:buFont typeface="Wingdings"/>
                        <a:buNone/>
                      </a:pPr>
                      <a:endParaRPr lang="ru-RU" sz="2000" b="1" baseline="0" dirty="0" smtClean="0">
                        <a:latin typeface="Cambria"/>
                        <a:ea typeface="Calibri"/>
                        <a:cs typeface="Times New Roman"/>
                      </a:endParaRPr>
                    </a:p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600"/>
                        </a:spcAft>
                        <a:buSzPts val="2400"/>
                        <a:buFont typeface="Wingdings"/>
                        <a:buNone/>
                      </a:pPr>
                      <a:r>
                        <a:rPr lang="ru-RU" sz="2000" b="1" baseline="0" dirty="0" smtClean="0">
                          <a:latin typeface="Cambria"/>
                          <a:ea typeface="Calibri"/>
                          <a:cs typeface="Times New Roman"/>
                        </a:rPr>
                        <a:t>   </a:t>
                      </a:r>
                      <a:endParaRPr lang="ru-R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794" marR="2579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229044"/>
            <a:ext cx="91440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СТРУКТУРА ЯЗЫКОВОГО БЛОКА ДИСЦИПЛИНЫ</a:t>
            </a:r>
            <a:endParaRPr kumimoji="0" lang="ru-RU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5601" name="Группа 42"/>
          <p:cNvGrpSpPr>
            <a:grpSpLocks/>
          </p:cNvGrpSpPr>
          <p:nvPr/>
        </p:nvGrpSpPr>
        <p:grpSpPr bwMode="auto">
          <a:xfrm>
            <a:off x="2627785" y="1268760"/>
            <a:ext cx="3816424" cy="504056"/>
            <a:chOff x="3511" y="2420"/>
            <a:chExt cx="5220" cy="480"/>
          </a:xfrm>
        </p:grpSpPr>
        <p:sp>
          <p:nvSpPr>
            <p:cNvPr id="43" name="AutoShape 3"/>
            <p:cNvSpPr>
              <a:spLocks noChangeShapeType="1"/>
            </p:cNvSpPr>
            <p:nvPr/>
          </p:nvSpPr>
          <p:spPr bwMode="auto">
            <a:xfrm>
              <a:off x="6113" y="2420"/>
              <a:ext cx="0" cy="48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" name="AutoShape 4"/>
            <p:cNvSpPr>
              <a:spLocks noChangeShapeType="1"/>
            </p:cNvSpPr>
            <p:nvPr/>
          </p:nvSpPr>
          <p:spPr bwMode="auto">
            <a:xfrm flipH="1">
              <a:off x="3511" y="2420"/>
              <a:ext cx="2219" cy="48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" name="AutoShape 5"/>
            <p:cNvSpPr>
              <a:spLocks noChangeShapeType="1"/>
            </p:cNvSpPr>
            <p:nvPr/>
          </p:nvSpPr>
          <p:spPr bwMode="auto">
            <a:xfrm>
              <a:off x="6440" y="2420"/>
              <a:ext cx="2291" cy="48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5606" name="Rectangle 6"/>
          <p:cNvSpPr>
            <a:spLocks noChangeArrowheads="1"/>
          </p:cNvSpPr>
          <p:nvPr/>
        </p:nvSpPr>
        <p:spPr bwMode="auto">
          <a:xfrm rot="10800000" flipV="1">
            <a:off x="3065530" y="625340"/>
            <a:ext cx="30129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Практика и теория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Группа 82"/>
          <p:cNvGrpSpPr>
            <a:grpSpLocks/>
          </p:cNvGrpSpPr>
          <p:nvPr/>
        </p:nvGrpSpPr>
        <p:grpSpPr bwMode="auto">
          <a:xfrm>
            <a:off x="395537" y="1772816"/>
            <a:ext cx="8250820" cy="3811061"/>
            <a:chOff x="844" y="0"/>
            <a:chExt cx="95161" cy="39529"/>
          </a:xfrm>
        </p:grpSpPr>
        <p:sp>
          <p:nvSpPr>
            <p:cNvPr id="55" name="Поле 55"/>
            <p:cNvSpPr txBox="1">
              <a:spLocks noChangeArrowheads="1"/>
            </p:cNvSpPr>
            <p:nvPr/>
          </p:nvSpPr>
          <p:spPr bwMode="auto">
            <a:xfrm>
              <a:off x="8408" y="0"/>
              <a:ext cx="81301" cy="516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1" i="0" u="none" strike="noStrike" cap="none" normalizeH="0" baseline="0" noProof="1" smtClean="0">
                  <a:ln>
                    <a:noFill/>
                  </a:ln>
                  <a:solidFill>
                    <a:schemeClr val="tx1"/>
                  </a:solidFill>
                  <a:latin typeface="Cambria" pitchFamily="18" charset="0"/>
                  <a:cs typeface="Arial" pitchFamily="34" charset="0"/>
                </a:rPr>
                <a:t> </a:t>
              </a:r>
              <a:r>
                <a:rPr kumimoji="0" lang="ru-RU" sz="2800" b="1" i="0" u="none" strike="noStrike" cap="none" normalizeH="0" baseline="0" noProof="1" smtClean="0">
                  <a:ln>
                    <a:noFill/>
                  </a:ln>
                  <a:solidFill>
                    <a:srgbClr val="C00000"/>
                  </a:solidFill>
                  <a:latin typeface="Cambria" pitchFamily="18" charset="0"/>
                  <a:cs typeface="Arial" pitchFamily="34" charset="0"/>
                </a:rPr>
                <a:t>ФОРМЫ РАБОТЫ </a:t>
              </a:r>
              <a:endPara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9" name="Группа 59"/>
            <p:cNvGrpSpPr>
              <a:grpSpLocks/>
            </p:cNvGrpSpPr>
            <p:nvPr/>
          </p:nvGrpSpPr>
          <p:grpSpPr bwMode="auto">
            <a:xfrm>
              <a:off x="844" y="9710"/>
              <a:ext cx="95161" cy="29819"/>
              <a:chOff x="844" y="-177"/>
              <a:chExt cx="95161" cy="8659"/>
            </a:xfrm>
          </p:grpSpPr>
          <p:sp>
            <p:nvSpPr>
              <p:cNvPr id="56" name="Поле 56"/>
              <p:cNvSpPr txBox="1">
                <a:spLocks noChangeArrowheads="1"/>
              </p:cNvSpPr>
              <p:nvPr/>
            </p:nvSpPr>
            <p:spPr bwMode="auto">
              <a:xfrm>
                <a:off x="844" y="473"/>
                <a:ext cx="30689" cy="8009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marR="0" lvl="1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cs typeface="Arial" pitchFamily="34" charset="0"/>
                  </a:rPr>
                  <a:t>Выступления</a:t>
                </a:r>
              </a:p>
              <a:p>
                <a:pPr marL="457200" marR="0" lvl="1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lang="ru-RU" sz="2400" b="1" i="1" dirty="0">
                    <a:latin typeface="Calibri" panose="020F0502020204030204" pitchFamily="34" charset="0"/>
                    <a:cs typeface="Arial" pitchFamily="34" charset="0"/>
                  </a:rPr>
                  <a:t>Р</a:t>
                </a:r>
                <a:r>
                  <a:rPr lang="ru-RU" sz="2400" b="1" i="1" dirty="0" smtClean="0">
                    <a:latin typeface="Calibri" panose="020F0502020204030204" pitchFamily="34" charset="0"/>
                    <a:cs typeface="Arial" pitchFamily="34" charset="0"/>
                  </a:rPr>
                  <a:t>ецензии</a:t>
                </a:r>
                <a:endParaRPr lang="ru-RU" sz="2400" b="1" i="1" dirty="0">
                  <a:latin typeface="Calibri" panose="020F0502020204030204" pitchFamily="34" charset="0"/>
                  <a:cs typeface="Arial" pitchFamily="34" charset="0"/>
                </a:endParaRPr>
              </a:p>
              <a:p>
                <a:pPr marL="457200" marR="0" lvl="1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lang="ru-RU" sz="2400" b="1" i="1" dirty="0" err="1" smtClean="0">
                    <a:latin typeface="Calibri" panose="020F0502020204030204" pitchFamily="34" charset="0"/>
                    <a:cs typeface="Arial" pitchFamily="34" charset="0"/>
                  </a:rPr>
                  <a:t>Самопрезентации</a:t>
                </a:r>
                <a:endParaRPr lang="ru-RU" sz="2400" b="1" i="1" dirty="0" smtClean="0">
                  <a:latin typeface="Calibri" panose="020F0502020204030204" pitchFamily="34" charset="0"/>
                  <a:cs typeface="Arial" pitchFamily="34" charset="0"/>
                </a:endParaRPr>
              </a:p>
            </p:txBody>
          </p:sp>
          <p:sp>
            <p:nvSpPr>
              <p:cNvPr id="57" name="Поле 57"/>
              <p:cNvSpPr txBox="1">
                <a:spLocks noChangeArrowheads="1"/>
              </p:cNvSpPr>
              <p:nvPr/>
            </p:nvSpPr>
            <p:spPr bwMode="auto">
              <a:xfrm>
                <a:off x="32179" y="69"/>
                <a:ext cx="30690" cy="8413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ru-RU" sz="2400" b="1" i="1" dirty="0" smtClean="0">
                    <a:latin typeface="+mj-lt"/>
                    <a:cs typeface="Arial" pitchFamily="34" charset="0"/>
                  </a:rPr>
                  <a:t>Работа по практикуму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ru-RU" sz="2400" b="1" i="1" dirty="0" smtClean="0">
                    <a:latin typeface="+mj-lt"/>
                    <a:cs typeface="Arial" pitchFamily="34" charset="0"/>
                  </a:rPr>
                  <a:t>(выполнение и проверка заданий, упражнений) 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ru-RU" b="1" i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Поле 58"/>
              <p:cNvSpPr txBox="1">
                <a:spLocks noChangeArrowheads="1"/>
              </p:cNvSpPr>
              <p:nvPr/>
            </p:nvSpPr>
            <p:spPr bwMode="auto">
              <a:xfrm>
                <a:off x="67398" y="-177"/>
                <a:ext cx="28607" cy="8413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ru-RU" sz="2400" b="1" i="1" dirty="0" smtClean="0">
                    <a:latin typeface="Calibri" panose="020F0502020204030204" pitchFamily="34" charset="0"/>
                    <a:cs typeface="Arial" pitchFamily="34" charset="0"/>
                  </a:rPr>
                  <a:t>Коллоквиумы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ru-RU" sz="2400" b="1" i="1" dirty="0" smtClean="0">
                    <a:latin typeface="Calibri" panose="020F0502020204030204" pitchFamily="34" charset="0"/>
                    <a:cs typeface="Arial" pitchFamily="34" charset="0"/>
                  </a:rPr>
                  <a:t>(беседы по содержанию материалов для </a:t>
                </a:r>
                <a:r>
                  <a:rPr lang="ru-RU" sz="2400" b="1" i="1" dirty="0" err="1" smtClean="0">
                    <a:latin typeface="Calibri" panose="020F0502020204030204" pitchFamily="34" charset="0"/>
                    <a:cs typeface="Arial" pitchFamily="34" charset="0"/>
                  </a:rPr>
                  <a:t>самост</a:t>
                </a:r>
                <a:r>
                  <a:rPr lang="ru-RU" sz="2400" b="1" i="1" dirty="0" smtClean="0">
                    <a:latin typeface="Calibri" panose="020F0502020204030204" pitchFamily="34" charset="0"/>
                    <a:cs typeface="Arial" pitchFamily="34" charset="0"/>
                  </a:rPr>
                  <a:t>. </a:t>
                </a:r>
                <a:r>
                  <a:rPr lang="ru-RU" sz="2400" b="1" i="1" dirty="0">
                    <a:latin typeface="Calibri" panose="020F0502020204030204" pitchFamily="34" charset="0"/>
                    <a:cs typeface="Arial" pitchFamily="34" charset="0"/>
                  </a:rPr>
                  <a:t>и</a:t>
                </a:r>
                <a:r>
                  <a:rPr lang="ru-RU" sz="2400" b="1" i="1" dirty="0" smtClean="0">
                    <a:latin typeface="Calibri" panose="020F0502020204030204" pitchFamily="34" charset="0"/>
                    <a:cs typeface="Arial" pitchFamily="34" charset="0"/>
                  </a:rPr>
                  <a:t>зучения</a:t>
                </a:r>
                <a:r>
                  <a:rPr lang="ru-RU" sz="2000" b="1" i="1" dirty="0" smtClean="0">
                    <a:latin typeface="Cambria" pitchFamily="18" charset="0"/>
                    <a:cs typeface="Arial" pitchFamily="34" charset="0"/>
                  </a:rPr>
                  <a:t>)</a:t>
                </a:r>
                <a:endParaRPr lang="ru-RU" sz="2000" b="1" i="1" dirty="0">
                  <a:latin typeface="Cambria" pitchFamily="18" charset="0"/>
                  <a:cs typeface="Arial" pitchFamily="34" charset="0"/>
                </a:endParaRPr>
              </a:p>
            </p:txBody>
          </p:sp>
        </p:grpSp>
        <p:grpSp>
          <p:nvGrpSpPr>
            <p:cNvPr id="76" name="Группа 76"/>
            <p:cNvGrpSpPr>
              <a:grpSpLocks/>
            </p:cNvGrpSpPr>
            <p:nvPr/>
          </p:nvGrpSpPr>
          <p:grpSpPr bwMode="auto">
            <a:xfrm>
              <a:off x="23629" y="5160"/>
              <a:ext cx="46897" cy="4622"/>
              <a:chOff x="0" y="0"/>
              <a:chExt cx="46896" cy="4621"/>
            </a:xfrm>
          </p:grpSpPr>
          <p:cxnSp>
            <p:nvCxnSpPr>
              <p:cNvPr id="66" name="Прямая со стрелкой 66"/>
              <p:cNvCxnSpPr>
                <a:cxnSpLocks noChangeShapeType="1"/>
              </p:cNvCxnSpPr>
              <p:nvPr/>
            </p:nvCxnSpPr>
            <p:spPr bwMode="auto">
              <a:xfrm>
                <a:off x="21909" y="0"/>
                <a:ext cx="0" cy="4621"/>
              </a:xfrm>
              <a:prstGeom prst="straightConnector1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stealth" w="sm" len="lg"/>
              </a:ln>
            </p:spPr>
          </p:cxnSp>
          <p:cxnSp>
            <p:nvCxnSpPr>
              <p:cNvPr id="67" name="Прямая со стрелкой 67"/>
              <p:cNvCxnSpPr>
                <a:cxnSpLocks noChangeShapeType="1"/>
              </p:cNvCxnSpPr>
              <p:nvPr/>
            </p:nvCxnSpPr>
            <p:spPr bwMode="auto">
              <a:xfrm flipH="1">
                <a:off x="0" y="0"/>
                <a:ext cx="21907" cy="4616"/>
              </a:xfrm>
              <a:prstGeom prst="straightConnector1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stealth" w="sm" len="lg"/>
              </a:ln>
            </p:spPr>
          </p:cxnSp>
          <p:cxnSp>
            <p:nvCxnSpPr>
              <p:cNvPr id="68" name="Прямая со стрелкой 68"/>
              <p:cNvCxnSpPr>
                <a:cxnSpLocks noChangeShapeType="1"/>
              </p:cNvCxnSpPr>
              <p:nvPr/>
            </p:nvCxnSpPr>
            <p:spPr bwMode="auto">
              <a:xfrm>
                <a:off x="21909" y="0"/>
                <a:ext cx="24987" cy="4616"/>
              </a:xfrm>
              <a:prstGeom prst="straightConnector1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stealth" w="sm" len="lg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latin typeface="Cambria" pitchFamily="18" charset="0"/>
              </a:rPr>
              <a:t/>
            </a:r>
            <a:br>
              <a:rPr lang="ru-RU" b="1" dirty="0" smtClean="0">
                <a:latin typeface="Cambria" pitchFamily="18" charset="0"/>
              </a:rPr>
            </a:br>
            <a:r>
              <a:rPr lang="ru-RU" b="1" dirty="0">
                <a:latin typeface="Cambria" pitchFamily="18" charset="0"/>
              </a:rPr>
              <a:t/>
            </a:r>
            <a:br>
              <a:rPr lang="ru-RU" b="1" dirty="0">
                <a:latin typeface="Cambria" pitchFamily="18" charset="0"/>
              </a:rPr>
            </a:br>
            <a:r>
              <a:rPr lang="ru-RU" b="1" dirty="0">
                <a:latin typeface="Cambria" pitchFamily="18" charset="0"/>
              </a:rPr>
              <a:t>СИСТЕМА ОЦЕНИВАНИЯ</a:t>
            </a:r>
            <a:br>
              <a:rPr lang="ru-RU" b="1" dirty="0">
                <a:latin typeface="Cambria" pitchFamily="18" charset="0"/>
              </a:rPr>
            </a:br>
            <a:r>
              <a:rPr lang="ru-RU" b="1" dirty="0" smtClean="0">
                <a:latin typeface="Cambria" pitchFamily="18" charset="0"/>
              </a:rPr>
              <a:t/>
            </a:r>
            <a:br>
              <a:rPr lang="ru-RU" b="1" dirty="0" smtClean="0">
                <a:latin typeface="Cambria" pitchFamily="18" charset="0"/>
              </a:rPr>
            </a:br>
            <a:r>
              <a:rPr lang="ru-RU" sz="3100" b="1" dirty="0" smtClean="0">
                <a:latin typeface="Cambria" pitchFamily="18" charset="0"/>
              </a:rPr>
              <a:t>Работа во 2-ой половина семестра (20 баллов)</a:t>
            </a:r>
            <a:endParaRPr lang="ru-RU" sz="3100" dirty="0">
              <a:latin typeface="Cambria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2564903"/>
            <a:ext cx="8100392" cy="3096345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Устное  выступление с презентацией– 5 баллов.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ru-RU" dirty="0"/>
              <a:t>Рецензия на выступление – 2 балла</a:t>
            </a:r>
          </a:p>
          <a:p>
            <a:pPr marL="514350" indent="-514350">
              <a:buAutoNum type="arabicPeriod"/>
            </a:pPr>
            <a:r>
              <a:rPr lang="ru-RU" dirty="0" smtClean="0"/>
              <a:t>Работа на семинаре и дома ( ответы по теории, выполнение и участие в проверке  заданий и упражнений, участие в обсуждении выступлений коллег) – 5 баллов</a:t>
            </a:r>
            <a:r>
              <a:rPr lang="ru-RU" dirty="0"/>
              <a:t>.</a:t>
            </a:r>
            <a:endParaRPr lang="ru-RU" dirty="0" smtClean="0"/>
          </a:p>
          <a:p>
            <a:pPr marL="514350" indent="-514350">
              <a:buAutoNum type="arabicPeriod" startAt="3"/>
            </a:pPr>
            <a:r>
              <a:rPr lang="ru-RU" dirty="0" err="1" smtClean="0"/>
              <a:t>Самопрезентация</a:t>
            </a:r>
            <a:r>
              <a:rPr lang="ru-RU" dirty="0" smtClean="0"/>
              <a:t> (подготовка к собеседованию)  - 2 балла</a:t>
            </a:r>
          </a:p>
          <a:p>
            <a:pPr marL="514350" indent="-514350">
              <a:buAutoNum type="arabicPeriod" startAt="3"/>
            </a:pPr>
            <a:r>
              <a:rPr lang="ru-RU" dirty="0" smtClean="0"/>
              <a:t>Заявление как документ официально-делового стиля  - </a:t>
            </a:r>
            <a:r>
              <a:rPr lang="ru-RU" dirty="0"/>
              <a:t>2</a:t>
            </a:r>
            <a:r>
              <a:rPr lang="ru-RU" dirty="0" smtClean="0"/>
              <a:t> балл</a:t>
            </a:r>
          </a:p>
          <a:p>
            <a:pPr marL="514350" indent="-514350">
              <a:buAutoNum type="arabicPeriod" startAt="3"/>
            </a:pPr>
            <a:r>
              <a:rPr lang="ru-RU" dirty="0" smtClean="0"/>
              <a:t>Латинизмы – 2 балл.</a:t>
            </a:r>
          </a:p>
          <a:p>
            <a:pPr marL="514350" indent="-514350">
              <a:buAutoNum type="arabicPeriod" startAt="3"/>
            </a:pPr>
            <a:r>
              <a:rPr lang="ru-RU" dirty="0" smtClean="0"/>
              <a:t>Словарь экономиста  - 2 балл.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8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2136</TotalTime>
  <Words>1536</Words>
  <Application>Microsoft Office PowerPoint</Application>
  <PresentationFormat>Экран (4:3)</PresentationFormat>
  <Paragraphs>189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2" baseType="lpstr">
      <vt:lpstr>Arial</vt:lpstr>
      <vt:lpstr>Book Antiqua</vt:lpstr>
      <vt:lpstr>Calibri</vt:lpstr>
      <vt:lpstr>Cambria</vt:lpstr>
      <vt:lpstr>Symbol</vt:lpstr>
      <vt:lpstr>Times New Roman</vt:lpstr>
      <vt:lpstr>Wingdings</vt:lpstr>
      <vt:lpstr>Тема Office</vt:lpstr>
      <vt:lpstr>    ОСНОВЫ ДЕЛОВОЙ И ПУБЛИЧНОЙ КОММУНИКАЦИИ (языковой блок)  </vt:lpstr>
      <vt:lpstr>Презентация PowerPoint</vt:lpstr>
      <vt:lpstr>Презентация PowerPoint</vt:lpstr>
      <vt:lpstr>Презентация PowerPoint</vt:lpstr>
      <vt:lpstr>РАЗВИТИЕ РЕЧЕВЕДЧЕСКОГО БЛОКА ДИСЦИПЛИН НА КАФЕДРЕ РУССКОГО ЯЗЫКА, ДЕПАРТАМЕНТЕ ЯЗЫКОВОЙ ПОДГОТОВКИ (1995–2020 гг.) </vt:lpstr>
      <vt:lpstr>Цели и задачи дисциплины</vt:lpstr>
      <vt:lpstr>Презентация PowerPoint</vt:lpstr>
      <vt:lpstr>Презентация PowerPoint</vt:lpstr>
      <vt:lpstr>  СИСТЕМА ОЦЕНИВАНИЯ  Работа во 2-ой половина семестра (20 баллов)</vt:lpstr>
      <vt:lpstr>ЗАЧЕТ</vt:lpstr>
      <vt:lpstr>Система оценивания в особых условиях</vt:lpstr>
      <vt:lpstr>Система оценивания в особых условиях</vt:lpstr>
      <vt:lpstr>Основная учебная литература по языковому блоку дисциплины</vt:lpstr>
      <vt:lpstr>Критерии оценки выступления с презентацией </vt:lpstr>
      <vt:lpstr>Критерии оценки выступления с презентацией</vt:lpstr>
      <vt:lpstr>Пример образности речи </vt:lpstr>
      <vt:lpstr>Советы при подготовке ПВ</vt:lpstr>
      <vt:lpstr>Советы при подготовке ПВ</vt:lpstr>
      <vt:lpstr>Советы для подготовки ПВ</vt:lpstr>
      <vt:lpstr>За что снижаются баллы или выступление может быть не засчитано </vt:lpstr>
      <vt:lpstr>Темы выступлений</vt:lpstr>
      <vt:lpstr>Темы выступлений (продолжение)</vt:lpstr>
      <vt:lpstr>Темы выступлений (продолжение)</vt:lpstr>
      <vt:lpstr> Спасибо за внимание!</vt:lpstr>
    </vt:vector>
  </TitlesOfParts>
  <Company>Krokoz™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ФОРМИРОВАНИЕ  ОБЩЕКУЛЬТУРНЫХ КОМПЕТЕНЦИЙ  В ПРОЦЕССЕ ПРЕПОДАВАНИЯ ДИСЦИПЛИНЫ «ОСНОВЫ ДЕЛОВОЙ И ПУБЛИЧНОЙ КОММУНИКАЦИИ»</dc:title>
  <dc:creator>Fixed income</dc:creator>
  <cp:lastModifiedBy>uzer</cp:lastModifiedBy>
  <cp:revision>129</cp:revision>
  <dcterms:created xsi:type="dcterms:W3CDTF">2015-03-20T11:08:56Z</dcterms:created>
  <dcterms:modified xsi:type="dcterms:W3CDTF">2020-04-07T13:43:26Z</dcterms:modified>
</cp:coreProperties>
</file>