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307" r:id="rId9"/>
    <p:sldId id="266" r:id="rId10"/>
    <p:sldId id="283" r:id="rId11"/>
    <p:sldId id="330" r:id="rId12"/>
    <p:sldId id="286" r:id="rId13"/>
    <p:sldId id="288" r:id="rId14"/>
    <p:sldId id="290" r:id="rId15"/>
    <p:sldId id="292" r:id="rId16"/>
    <p:sldId id="309" r:id="rId17"/>
    <p:sldId id="310" r:id="rId18"/>
    <p:sldId id="294" r:id="rId19"/>
    <p:sldId id="296" r:id="rId20"/>
    <p:sldId id="299" r:id="rId21"/>
    <p:sldId id="301" r:id="rId22"/>
    <p:sldId id="303" r:id="rId23"/>
    <p:sldId id="327" r:id="rId24"/>
    <p:sldId id="328" r:id="rId25"/>
    <p:sldId id="272" r:id="rId26"/>
    <p:sldId id="271" r:id="rId27"/>
    <p:sldId id="273" r:id="rId28"/>
    <p:sldId id="274" r:id="rId29"/>
    <p:sldId id="329" r:id="rId30"/>
    <p:sldId id="275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6" r:id="rId41"/>
    <p:sldId id="278" r:id="rId42"/>
    <p:sldId id="280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92" y="84"/>
      </p:cViewPr>
      <p:guideLst>
        <p:guide orient="horz" pos="2160"/>
        <p:guide pos="288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B1C2E-CADE-4B85-99F6-8E13AD289E3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FE4D336-4306-41EC-93B2-DC170EAD2849}">
      <dgm:prSet phldrT="[Текст]" custT="1"/>
      <dgm:spPr>
        <a:xfrm>
          <a:off x="1828800" y="0"/>
          <a:ext cx="1828800" cy="106680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sz="1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пафос</a:t>
          </a:r>
          <a:endParaRPr lang="ru-RU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6D2BF42C-CA8B-42FD-B25D-3BC0573E98C3}" type="parTrans" cxnId="{FA7C2A83-DFF9-4CCE-BF89-AF4C03CD35FA}">
      <dgm:prSet/>
      <dgm:spPr/>
      <dgm:t>
        <a:bodyPr/>
        <a:lstStyle/>
        <a:p>
          <a:endParaRPr lang="ru-RU"/>
        </a:p>
      </dgm:t>
    </dgm:pt>
    <dgm:pt modelId="{7538772C-82DF-47FC-AA40-C7F1D918830A}" type="sibTrans" cxnId="{FA7C2A83-DFF9-4CCE-BF89-AF4C03CD35FA}">
      <dgm:prSet/>
      <dgm:spPr/>
      <dgm:t>
        <a:bodyPr/>
        <a:lstStyle/>
        <a:p>
          <a:endParaRPr lang="ru-RU"/>
        </a:p>
      </dgm:t>
    </dgm:pt>
    <dgm:pt modelId="{04C33F48-70E8-4C2E-B807-7FD4762C41F4}">
      <dgm:prSet phldrT="[Текст]" custT="1"/>
      <dgm:spPr>
        <a:xfrm>
          <a:off x="914400" y="1066800"/>
          <a:ext cx="3657600" cy="106680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логос</a:t>
          </a:r>
          <a:endParaRPr lang="ru-RU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96C0ED2-6B2C-4E19-89B5-2071EB9DA634}" type="parTrans" cxnId="{051E376C-EED3-4594-B2AB-A446BF209CA8}">
      <dgm:prSet/>
      <dgm:spPr/>
      <dgm:t>
        <a:bodyPr/>
        <a:lstStyle/>
        <a:p>
          <a:endParaRPr lang="ru-RU"/>
        </a:p>
      </dgm:t>
    </dgm:pt>
    <dgm:pt modelId="{1FDF3F0E-5EAA-4F27-BCC4-F1FA3A826A36}" type="sibTrans" cxnId="{051E376C-EED3-4594-B2AB-A446BF209CA8}">
      <dgm:prSet/>
      <dgm:spPr/>
      <dgm:t>
        <a:bodyPr/>
        <a:lstStyle/>
        <a:p>
          <a:endParaRPr lang="ru-RU"/>
        </a:p>
      </dgm:t>
    </dgm:pt>
    <dgm:pt modelId="{0C3E439B-1FDF-479E-9FB3-979FA39B5DBE}">
      <dgm:prSet phldrT="[Текст]" custT="1"/>
      <dgm:spPr>
        <a:xfrm>
          <a:off x="0" y="2133600"/>
          <a:ext cx="5486400" cy="106680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sz="18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этос</a:t>
          </a:r>
          <a:endParaRPr lang="ru-RU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776E7E88-3AEB-45F0-BFE0-7CD2F6E0ED6A}" type="parTrans" cxnId="{56A6344F-FB88-4B2B-8FF4-8940D9A9A95F}">
      <dgm:prSet/>
      <dgm:spPr/>
      <dgm:t>
        <a:bodyPr/>
        <a:lstStyle/>
        <a:p>
          <a:endParaRPr lang="ru-RU"/>
        </a:p>
      </dgm:t>
    </dgm:pt>
    <dgm:pt modelId="{125A1F74-38BE-4172-917B-CB210B9EE987}" type="sibTrans" cxnId="{56A6344F-FB88-4B2B-8FF4-8940D9A9A95F}">
      <dgm:prSet/>
      <dgm:spPr/>
      <dgm:t>
        <a:bodyPr/>
        <a:lstStyle/>
        <a:p>
          <a:endParaRPr lang="ru-RU"/>
        </a:p>
      </dgm:t>
    </dgm:pt>
    <dgm:pt modelId="{60786B49-35D9-404E-B33C-BB3F6CD6D62C}" type="pres">
      <dgm:prSet presAssocID="{3B1B1C2E-CADE-4B85-99F6-8E13AD289E30}" presName="Name0" presStyleCnt="0">
        <dgm:presLayoutVars>
          <dgm:dir/>
          <dgm:animLvl val="lvl"/>
          <dgm:resizeHandles val="exact"/>
        </dgm:presLayoutVars>
      </dgm:prSet>
      <dgm:spPr/>
    </dgm:pt>
    <dgm:pt modelId="{517EE417-F1A5-453C-8AC2-ABB0FE6291A4}" type="pres">
      <dgm:prSet presAssocID="{EFE4D336-4306-41EC-93B2-DC170EAD2849}" presName="Name8" presStyleCnt="0"/>
      <dgm:spPr/>
    </dgm:pt>
    <dgm:pt modelId="{6E3E48D2-C251-4176-856B-9F34DEFE3D71}" type="pres">
      <dgm:prSet presAssocID="{EFE4D336-4306-41EC-93B2-DC170EAD2849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287FF5-E9A5-4575-BF03-A43D45F21470}" type="pres">
      <dgm:prSet presAssocID="{EFE4D336-4306-41EC-93B2-DC170EAD284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36584E-CC0D-4A1D-97AC-0365F96A6E55}" type="pres">
      <dgm:prSet presAssocID="{04C33F48-70E8-4C2E-B807-7FD4762C41F4}" presName="Name8" presStyleCnt="0"/>
      <dgm:spPr/>
    </dgm:pt>
    <dgm:pt modelId="{373D32DF-014C-4C31-95FF-BB14F60FCF93}" type="pres">
      <dgm:prSet presAssocID="{04C33F48-70E8-4C2E-B807-7FD4762C41F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E1AA5A-17C5-4C02-B6A4-8E27B2D50073}" type="pres">
      <dgm:prSet presAssocID="{04C33F48-70E8-4C2E-B807-7FD4762C41F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F7E4C5-7751-4B85-9C6C-C809C5248ADE}" type="pres">
      <dgm:prSet presAssocID="{0C3E439B-1FDF-479E-9FB3-979FA39B5DBE}" presName="Name8" presStyleCnt="0"/>
      <dgm:spPr/>
    </dgm:pt>
    <dgm:pt modelId="{3100B589-0F0C-4A7D-AF2A-95D4B9417C1F}" type="pres">
      <dgm:prSet presAssocID="{0C3E439B-1FDF-479E-9FB3-979FA39B5DBE}" presName="level" presStyleLbl="node1" presStyleIdx="2" presStyleCnt="3" custLinFactNeighborY="249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7956F0-64DF-433B-BCC3-CF9A3BD721C2}" type="pres">
      <dgm:prSet presAssocID="{0C3E439B-1FDF-479E-9FB3-979FA39B5DB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A7C2A83-DFF9-4CCE-BF89-AF4C03CD35FA}" srcId="{3B1B1C2E-CADE-4B85-99F6-8E13AD289E30}" destId="{EFE4D336-4306-41EC-93B2-DC170EAD2849}" srcOrd="0" destOrd="0" parTransId="{6D2BF42C-CA8B-42FD-B25D-3BC0573E98C3}" sibTransId="{7538772C-82DF-47FC-AA40-C7F1D918830A}"/>
    <dgm:cxn modelId="{20EDAA2C-0EE6-4CF5-B3EB-938785BC4A0A}" type="presOf" srcId="{04C33F48-70E8-4C2E-B807-7FD4762C41F4}" destId="{373D32DF-014C-4C31-95FF-BB14F60FCF93}" srcOrd="0" destOrd="0" presId="urn:microsoft.com/office/officeart/2005/8/layout/pyramid1"/>
    <dgm:cxn modelId="{8341CE0D-F4CC-4DD6-AE78-C5CBE2ED87F3}" type="presOf" srcId="{0C3E439B-1FDF-479E-9FB3-979FA39B5DBE}" destId="{A37956F0-64DF-433B-BCC3-CF9A3BD721C2}" srcOrd="1" destOrd="0" presId="urn:microsoft.com/office/officeart/2005/8/layout/pyramid1"/>
    <dgm:cxn modelId="{2D506C91-4ED6-45D3-BDAF-AB03D25F2F1A}" type="presOf" srcId="{0C3E439B-1FDF-479E-9FB3-979FA39B5DBE}" destId="{3100B589-0F0C-4A7D-AF2A-95D4B9417C1F}" srcOrd="0" destOrd="0" presId="urn:microsoft.com/office/officeart/2005/8/layout/pyramid1"/>
    <dgm:cxn modelId="{A313AC8D-961B-4B62-9011-27EDAA8B9C24}" type="presOf" srcId="{3B1B1C2E-CADE-4B85-99F6-8E13AD289E30}" destId="{60786B49-35D9-404E-B33C-BB3F6CD6D62C}" srcOrd="0" destOrd="0" presId="urn:microsoft.com/office/officeart/2005/8/layout/pyramid1"/>
    <dgm:cxn modelId="{D16E33CC-F97D-49AA-9F48-844E7301A504}" type="presOf" srcId="{EFE4D336-4306-41EC-93B2-DC170EAD2849}" destId="{89287FF5-E9A5-4575-BF03-A43D45F21470}" srcOrd="1" destOrd="0" presId="urn:microsoft.com/office/officeart/2005/8/layout/pyramid1"/>
    <dgm:cxn modelId="{DDF7B0AF-711D-48D0-BC8B-231CCDBEA7B6}" type="presOf" srcId="{04C33F48-70E8-4C2E-B807-7FD4762C41F4}" destId="{8CE1AA5A-17C5-4C02-B6A4-8E27B2D50073}" srcOrd="1" destOrd="0" presId="urn:microsoft.com/office/officeart/2005/8/layout/pyramid1"/>
    <dgm:cxn modelId="{051E376C-EED3-4594-B2AB-A446BF209CA8}" srcId="{3B1B1C2E-CADE-4B85-99F6-8E13AD289E30}" destId="{04C33F48-70E8-4C2E-B807-7FD4762C41F4}" srcOrd="1" destOrd="0" parTransId="{196C0ED2-6B2C-4E19-89B5-2071EB9DA634}" sibTransId="{1FDF3F0E-5EAA-4F27-BCC4-F1FA3A826A36}"/>
    <dgm:cxn modelId="{56A6344F-FB88-4B2B-8FF4-8940D9A9A95F}" srcId="{3B1B1C2E-CADE-4B85-99F6-8E13AD289E30}" destId="{0C3E439B-1FDF-479E-9FB3-979FA39B5DBE}" srcOrd="2" destOrd="0" parTransId="{776E7E88-3AEB-45F0-BFE0-7CD2F6E0ED6A}" sibTransId="{125A1F74-38BE-4172-917B-CB210B9EE987}"/>
    <dgm:cxn modelId="{759AC94B-3B45-4E31-A9D7-BEA25BD213DF}" type="presOf" srcId="{EFE4D336-4306-41EC-93B2-DC170EAD2849}" destId="{6E3E48D2-C251-4176-856B-9F34DEFE3D71}" srcOrd="0" destOrd="0" presId="urn:microsoft.com/office/officeart/2005/8/layout/pyramid1"/>
    <dgm:cxn modelId="{B45DDBA4-1498-40FD-ACFE-294B3814F5A7}" type="presParOf" srcId="{60786B49-35D9-404E-B33C-BB3F6CD6D62C}" destId="{517EE417-F1A5-453C-8AC2-ABB0FE6291A4}" srcOrd="0" destOrd="0" presId="urn:microsoft.com/office/officeart/2005/8/layout/pyramid1"/>
    <dgm:cxn modelId="{A355B45D-27B9-4FCA-8611-BCCC8BBEAED0}" type="presParOf" srcId="{517EE417-F1A5-453C-8AC2-ABB0FE6291A4}" destId="{6E3E48D2-C251-4176-856B-9F34DEFE3D71}" srcOrd="0" destOrd="0" presId="urn:microsoft.com/office/officeart/2005/8/layout/pyramid1"/>
    <dgm:cxn modelId="{42BF5B89-1863-4D46-879B-2A230D1B9035}" type="presParOf" srcId="{517EE417-F1A5-453C-8AC2-ABB0FE6291A4}" destId="{89287FF5-E9A5-4575-BF03-A43D45F21470}" srcOrd="1" destOrd="0" presId="urn:microsoft.com/office/officeart/2005/8/layout/pyramid1"/>
    <dgm:cxn modelId="{31E1F3D2-A283-40C4-A8DA-50BFDDF2BC05}" type="presParOf" srcId="{60786B49-35D9-404E-B33C-BB3F6CD6D62C}" destId="{BA36584E-CC0D-4A1D-97AC-0365F96A6E55}" srcOrd="1" destOrd="0" presId="urn:microsoft.com/office/officeart/2005/8/layout/pyramid1"/>
    <dgm:cxn modelId="{16B88FFE-8DF6-4C70-915A-AE6D5DCA81D1}" type="presParOf" srcId="{BA36584E-CC0D-4A1D-97AC-0365F96A6E55}" destId="{373D32DF-014C-4C31-95FF-BB14F60FCF93}" srcOrd="0" destOrd="0" presId="urn:microsoft.com/office/officeart/2005/8/layout/pyramid1"/>
    <dgm:cxn modelId="{96953E57-ECB2-4A96-8294-49900C8282FE}" type="presParOf" srcId="{BA36584E-CC0D-4A1D-97AC-0365F96A6E55}" destId="{8CE1AA5A-17C5-4C02-B6A4-8E27B2D50073}" srcOrd="1" destOrd="0" presId="urn:microsoft.com/office/officeart/2005/8/layout/pyramid1"/>
    <dgm:cxn modelId="{76694D3C-EB43-4DA1-85B7-84DF961079E4}" type="presParOf" srcId="{60786B49-35D9-404E-B33C-BB3F6CD6D62C}" destId="{3FF7E4C5-7751-4B85-9C6C-C809C5248ADE}" srcOrd="2" destOrd="0" presId="urn:microsoft.com/office/officeart/2005/8/layout/pyramid1"/>
    <dgm:cxn modelId="{E2DA754E-0805-4847-9AE2-DFA8401BA765}" type="presParOf" srcId="{3FF7E4C5-7751-4B85-9C6C-C809C5248ADE}" destId="{3100B589-0F0C-4A7D-AF2A-95D4B9417C1F}" srcOrd="0" destOrd="0" presId="urn:microsoft.com/office/officeart/2005/8/layout/pyramid1"/>
    <dgm:cxn modelId="{9D00F2A9-47D8-4676-8560-78F35D614C7F}" type="presParOf" srcId="{3FF7E4C5-7751-4B85-9C6C-C809C5248ADE}" destId="{A37956F0-64DF-433B-BCC3-CF9A3BD721C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0D79F8-C68A-4B61-901F-F08F5F637C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33D144-2C8E-4AF1-849C-2A9BA51CF532}">
      <dgm:prSet phldrT="[Текст]" custT="1"/>
      <dgm:spPr/>
      <dgm:t>
        <a:bodyPr/>
        <a:lstStyle/>
        <a:p>
          <a:r>
            <a:rPr lang="ru-RU" sz="2400" b="1" dirty="0" smtClean="0"/>
            <a:t>Техника речи</a:t>
          </a:r>
          <a:endParaRPr lang="ru-RU" sz="2400" b="1" dirty="0"/>
        </a:p>
      </dgm:t>
    </dgm:pt>
    <dgm:pt modelId="{107D62CA-2B02-4C3A-9369-5D0E990D951A}" type="parTrans" cxnId="{F2BC88F5-58DA-44F5-9592-9336F3EE7788}">
      <dgm:prSet/>
      <dgm:spPr/>
      <dgm:t>
        <a:bodyPr/>
        <a:lstStyle/>
        <a:p>
          <a:endParaRPr lang="ru-RU"/>
        </a:p>
      </dgm:t>
    </dgm:pt>
    <dgm:pt modelId="{B217A3BF-3469-416E-B7BF-0E6ED0D31B8B}" type="sibTrans" cxnId="{F2BC88F5-58DA-44F5-9592-9336F3EE7788}">
      <dgm:prSet/>
      <dgm:spPr/>
      <dgm:t>
        <a:bodyPr/>
        <a:lstStyle/>
        <a:p>
          <a:endParaRPr lang="ru-RU"/>
        </a:p>
      </dgm:t>
    </dgm:pt>
    <dgm:pt modelId="{03C16C95-D92C-432F-BFFA-2036B7927A7A}">
      <dgm:prSet phldrT="[Текст]" custT="1"/>
      <dgm:spPr/>
      <dgm:t>
        <a:bodyPr/>
        <a:lstStyle/>
        <a:p>
          <a:pPr algn="ctr"/>
          <a:r>
            <a:rPr lang="ru-RU" sz="1600" b="1" dirty="0" smtClean="0"/>
            <a:t>Голос</a:t>
          </a:r>
        </a:p>
        <a:p>
          <a:pPr algn="l"/>
          <a:r>
            <a:rPr lang="ru-RU" sz="1600" dirty="0" smtClean="0"/>
            <a:t>- высота тона</a:t>
          </a:r>
        </a:p>
        <a:p>
          <a:pPr algn="l"/>
          <a:r>
            <a:rPr lang="ru-RU" sz="1600" dirty="0" smtClean="0"/>
            <a:t>- сила звука</a:t>
          </a:r>
        </a:p>
        <a:p>
          <a:pPr algn="l"/>
          <a:r>
            <a:rPr lang="ru-RU" sz="1600" dirty="0" smtClean="0"/>
            <a:t>- тембр</a:t>
          </a:r>
          <a:endParaRPr lang="ru-RU" sz="1600" dirty="0"/>
        </a:p>
      </dgm:t>
    </dgm:pt>
    <dgm:pt modelId="{6D3BD2D4-7CBD-4980-B901-AACCEB84E48C}" type="parTrans" cxnId="{91E68D14-08F1-45F8-9BB2-6599E7ABC90E}">
      <dgm:prSet/>
      <dgm:spPr/>
      <dgm:t>
        <a:bodyPr/>
        <a:lstStyle/>
        <a:p>
          <a:endParaRPr lang="ru-RU"/>
        </a:p>
      </dgm:t>
    </dgm:pt>
    <dgm:pt modelId="{CF911F84-D063-4BE8-A6C8-B13A6080027E}" type="sibTrans" cxnId="{91E68D14-08F1-45F8-9BB2-6599E7ABC90E}">
      <dgm:prSet/>
      <dgm:spPr/>
      <dgm:t>
        <a:bodyPr/>
        <a:lstStyle/>
        <a:p>
          <a:endParaRPr lang="ru-RU"/>
        </a:p>
      </dgm:t>
    </dgm:pt>
    <dgm:pt modelId="{A79775B8-CDFA-43C6-BF37-5F8B3641E7F5}">
      <dgm:prSet phldrT="[Текст]" custT="1"/>
      <dgm:spPr/>
      <dgm:t>
        <a:bodyPr/>
        <a:lstStyle/>
        <a:p>
          <a:pPr algn="ctr"/>
          <a:r>
            <a:rPr lang="ru-RU" sz="1600" b="1" dirty="0" smtClean="0"/>
            <a:t>Интонация</a:t>
          </a:r>
        </a:p>
        <a:p>
          <a:pPr algn="l"/>
          <a:r>
            <a:rPr lang="ru-RU" sz="1600" dirty="0" smtClean="0"/>
            <a:t>- мелодический рисунок</a:t>
          </a:r>
        </a:p>
        <a:p>
          <a:pPr algn="l"/>
          <a:r>
            <a:rPr lang="ru-RU" sz="1600" dirty="0" smtClean="0"/>
            <a:t>- логическое ударение</a:t>
          </a:r>
        </a:p>
        <a:p>
          <a:pPr algn="l"/>
          <a:r>
            <a:rPr lang="ru-RU" sz="1600" dirty="0" smtClean="0"/>
            <a:t>-паузы</a:t>
          </a:r>
        </a:p>
      </dgm:t>
    </dgm:pt>
    <dgm:pt modelId="{2B819373-7ACB-44C3-A734-9632BB544B88}" type="parTrans" cxnId="{E136729C-B219-457F-A7E3-EE38D0828F7C}">
      <dgm:prSet/>
      <dgm:spPr/>
      <dgm:t>
        <a:bodyPr/>
        <a:lstStyle/>
        <a:p>
          <a:endParaRPr lang="ru-RU"/>
        </a:p>
      </dgm:t>
    </dgm:pt>
    <dgm:pt modelId="{76A537FF-DAAD-4151-BF13-F98FC8F5F3F1}" type="sibTrans" cxnId="{E136729C-B219-457F-A7E3-EE38D0828F7C}">
      <dgm:prSet/>
      <dgm:spPr/>
      <dgm:t>
        <a:bodyPr/>
        <a:lstStyle/>
        <a:p>
          <a:endParaRPr lang="ru-RU"/>
        </a:p>
      </dgm:t>
    </dgm:pt>
    <dgm:pt modelId="{D6462885-70DA-4351-9BB8-DBD1FB4F09FF}">
      <dgm:prSet phldrT="[Текст]" custT="1"/>
      <dgm:spPr/>
      <dgm:t>
        <a:bodyPr/>
        <a:lstStyle/>
        <a:p>
          <a:r>
            <a:rPr lang="ru-RU" sz="1600" b="1" dirty="0" smtClean="0"/>
            <a:t>Дикция</a:t>
          </a:r>
          <a:endParaRPr lang="ru-RU" sz="1600" b="1" dirty="0"/>
        </a:p>
      </dgm:t>
    </dgm:pt>
    <dgm:pt modelId="{86DB9161-385C-43CA-88D5-EA8CBD2E398F}" type="parTrans" cxnId="{C7C415C9-D659-47C6-823D-C22CDC323420}">
      <dgm:prSet/>
      <dgm:spPr/>
      <dgm:t>
        <a:bodyPr/>
        <a:lstStyle/>
        <a:p>
          <a:endParaRPr lang="ru-RU"/>
        </a:p>
      </dgm:t>
    </dgm:pt>
    <dgm:pt modelId="{E221FF3D-2061-4CC5-92B1-4A2F4A3A82B4}" type="sibTrans" cxnId="{C7C415C9-D659-47C6-823D-C22CDC323420}">
      <dgm:prSet/>
      <dgm:spPr/>
      <dgm:t>
        <a:bodyPr/>
        <a:lstStyle/>
        <a:p>
          <a:endParaRPr lang="ru-RU"/>
        </a:p>
      </dgm:t>
    </dgm:pt>
    <dgm:pt modelId="{EFDF5A02-C6A4-4E93-AF74-37DF21E1ED38}">
      <dgm:prSet custT="1"/>
      <dgm:spPr/>
      <dgm:t>
        <a:bodyPr/>
        <a:lstStyle/>
        <a:p>
          <a:r>
            <a:rPr lang="ru-RU" sz="1600" b="1" dirty="0" smtClean="0"/>
            <a:t>Темп</a:t>
          </a:r>
          <a:endParaRPr lang="ru-RU" sz="1600" b="1" dirty="0"/>
        </a:p>
      </dgm:t>
    </dgm:pt>
    <dgm:pt modelId="{6B7D2494-FD5C-454F-A00D-8708B18CB514}" type="parTrans" cxnId="{67E63257-A941-4371-8C76-C64C3DB4B255}">
      <dgm:prSet/>
      <dgm:spPr/>
      <dgm:t>
        <a:bodyPr/>
        <a:lstStyle/>
        <a:p>
          <a:endParaRPr lang="ru-RU"/>
        </a:p>
      </dgm:t>
    </dgm:pt>
    <dgm:pt modelId="{A220CDCE-FB3E-4164-91EE-F2AADF5CC69C}" type="sibTrans" cxnId="{67E63257-A941-4371-8C76-C64C3DB4B255}">
      <dgm:prSet/>
      <dgm:spPr/>
      <dgm:t>
        <a:bodyPr/>
        <a:lstStyle/>
        <a:p>
          <a:endParaRPr lang="ru-RU"/>
        </a:p>
      </dgm:t>
    </dgm:pt>
    <dgm:pt modelId="{4EBEEDA4-4DBD-4CD9-A750-47E57EAB1269}" type="pres">
      <dgm:prSet presAssocID="{B60D79F8-C68A-4B61-901F-F08F5F637C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6BF5575-2A7D-440C-BFE4-B3709E259D82}" type="pres">
      <dgm:prSet presAssocID="{4E33D144-2C8E-4AF1-849C-2A9BA51CF532}" presName="hierRoot1" presStyleCnt="0">
        <dgm:presLayoutVars>
          <dgm:hierBranch val="init"/>
        </dgm:presLayoutVars>
      </dgm:prSet>
      <dgm:spPr/>
    </dgm:pt>
    <dgm:pt modelId="{2BDE8926-00EE-419B-9D1F-06051A8AE042}" type="pres">
      <dgm:prSet presAssocID="{4E33D144-2C8E-4AF1-849C-2A9BA51CF532}" presName="rootComposite1" presStyleCnt="0"/>
      <dgm:spPr/>
    </dgm:pt>
    <dgm:pt modelId="{1029C455-5226-45F9-9260-874F210A10E8}" type="pres">
      <dgm:prSet presAssocID="{4E33D144-2C8E-4AF1-849C-2A9BA51CF53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4F128F8-AFD0-47BF-81E5-EC3D174BDE20}" type="pres">
      <dgm:prSet presAssocID="{4E33D144-2C8E-4AF1-849C-2A9BA51CF532}" presName="rootConnector1" presStyleLbl="node1" presStyleIdx="0" presStyleCnt="0"/>
      <dgm:spPr/>
      <dgm:t>
        <a:bodyPr/>
        <a:lstStyle/>
        <a:p>
          <a:endParaRPr lang="ru-RU"/>
        </a:p>
      </dgm:t>
    </dgm:pt>
    <dgm:pt modelId="{9880E00E-6397-41C7-9EEA-546C45F55580}" type="pres">
      <dgm:prSet presAssocID="{4E33D144-2C8E-4AF1-849C-2A9BA51CF532}" presName="hierChild2" presStyleCnt="0"/>
      <dgm:spPr/>
    </dgm:pt>
    <dgm:pt modelId="{426BA7F5-5818-4844-B422-E56538D4D9B6}" type="pres">
      <dgm:prSet presAssocID="{6D3BD2D4-7CBD-4980-B901-AACCEB84E48C}" presName="Name37" presStyleLbl="parChTrans1D2" presStyleIdx="0" presStyleCnt="4"/>
      <dgm:spPr/>
      <dgm:t>
        <a:bodyPr/>
        <a:lstStyle/>
        <a:p>
          <a:endParaRPr lang="ru-RU"/>
        </a:p>
      </dgm:t>
    </dgm:pt>
    <dgm:pt modelId="{21FAA556-C4B3-4B7D-BAEC-BDE01B99F750}" type="pres">
      <dgm:prSet presAssocID="{03C16C95-D92C-432F-BFFA-2036B7927A7A}" presName="hierRoot2" presStyleCnt="0">
        <dgm:presLayoutVars>
          <dgm:hierBranch val="init"/>
        </dgm:presLayoutVars>
      </dgm:prSet>
      <dgm:spPr/>
    </dgm:pt>
    <dgm:pt modelId="{060BF40E-5CE8-493E-812A-1F792EEEFD0B}" type="pres">
      <dgm:prSet presAssocID="{03C16C95-D92C-432F-BFFA-2036B7927A7A}" presName="rootComposite" presStyleCnt="0"/>
      <dgm:spPr/>
    </dgm:pt>
    <dgm:pt modelId="{DB30588E-16A0-4A59-8BEE-887F80FD7095}" type="pres">
      <dgm:prSet presAssocID="{03C16C95-D92C-432F-BFFA-2036B7927A7A}" presName="rootText" presStyleLbl="node2" presStyleIdx="0" presStyleCnt="4" custScaleY="14856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095A4C2-4907-46AB-8831-91B91E0A621B}" type="pres">
      <dgm:prSet presAssocID="{03C16C95-D92C-432F-BFFA-2036B7927A7A}" presName="rootConnector" presStyleLbl="node2" presStyleIdx="0" presStyleCnt="4"/>
      <dgm:spPr/>
      <dgm:t>
        <a:bodyPr/>
        <a:lstStyle/>
        <a:p>
          <a:endParaRPr lang="ru-RU"/>
        </a:p>
      </dgm:t>
    </dgm:pt>
    <dgm:pt modelId="{6AAFDD40-3C39-4CBF-A74D-08116E159738}" type="pres">
      <dgm:prSet presAssocID="{03C16C95-D92C-432F-BFFA-2036B7927A7A}" presName="hierChild4" presStyleCnt="0"/>
      <dgm:spPr/>
    </dgm:pt>
    <dgm:pt modelId="{F9008C4F-50ED-45AF-948A-8787DE110A20}" type="pres">
      <dgm:prSet presAssocID="{03C16C95-D92C-432F-BFFA-2036B7927A7A}" presName="hierChild5" presStyleCnt="0"/>
      <dgm:spPr/>
    </dgm:pt>
    <dgm:pt modelId="{B474FAE9-8AD0-4001-8E86-BBB2FE993BED}" type="pres">
      <dgm:prSet presAssocID="{2B819373-7ACB-44C3-A734-9632BB544B88}" presName="Name37" presStyleLbl="parChTrans1D2" presStyleIdx="1" presStyleCnt="4"/>
      <dgm:spPr/>
      <dgm:t>
        <a:bodyPr/>
        <a:lstStyle/>
        <a:p>
          <a:endParaRPr lang="ru-RU"/>
        </a:p>
      </dgm:t>
    </dgm:pt>
    <dgm:pt modelId="{41969F73-C577-4B68-BD82-177B72F179D5}" type="pres">
      <dgm:prSet presAssocID="{A79775B8-CDFA-43C6-BF37-5F8B3641E7F5}" presName="hierRoot2" presStyleCnt="0">
        <dgm:presLayoutVars>
          <dgm:hierBranch val="init"/>
        </dgm:presLayoutVars>
      </dgm:prSet>
      <dgm:spPr/>
    </dgm:pt>
    <dgm:pt modelId="{3490F0E3-4E44-4DB6-93E6-3117A56A5B05}" type="pres">
      <dgm:prSet presAssocID="{A79775B8-CDFA-43C6-BF37-5F8B3641E7F5}" presName="rootComposite" presStyleCnt="0"/>
      <dgm:spPr/>
    </dgm:pt>
    <dgm:pt modelId="{0FA32318-3344-4340-AAF7-9350EB924A27}" type="pres">
      <dgm:prSet presAssocID="{A79775B8-CDFA-43C6-BF37-5F8B3641E7F5}" presName="rootText" presStyleLbl="node2" presStyleIdx="1" presStyleCnt="4" custScaleY="21334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95E8F32-DC2E-4422-ACCD-ED4069BE52ED}" type="pres">
      <dgm:prSet presAssocID="{A79775B8-CDFA-43C6-BF37-5F8B3641E7F5}" presName="rootConnector" presStyleLbl="node2" presStyleIdx="1" presStyleCnt="4"/>
      <dgm:spPr/>
      <dgm:t>
        <a:bodyPr/>
        <a:lstStyle/>
        <a:p>
          <a:endParaRPr lang="ru-RU"/>
        </a:p>
      </dgm:t>
    </dgm:pt>
    <dgm:pt modelId="{7436EEF4-EA33-41C9-8873-D5CB58533325}" type="pres">
      <dgm:prSet presAssocID="{A79775B8-CDFA-43C6-BF37-5F8B3641E7F5}" presName="hierChild4" presStyleCnt="0"/>
      <dgm:spPr/>
    </dgm:pt>
    <dgm:pt modelId="{072EEE19-AA18-46CD-9AB1-55E93C812D27}" type="pres">
      <dgm:prSet presAssocID="{A79775B8-CDFA-43C6-BF37-5F8B3641E7F5}" presName="hierChild5" presStyleCnt="0"/>
      <dgm:spPr/>
    </dgm:pt>
    <dgm:pt modelId="{79778F45-379B-4C47-99E2-2EA8ECDC639C}" type="pres">
      <dgm:prSet presAssocID="{6B7D2494-FD5C-454F-A00D-8708B18CB514}" presName="Name37" presStyleLbl="parChTrans1D2" presStyleIdx="2" presStyleCnt="4"/>
      <dgm:spPr/>
      <dgm:t>
        <a:bodyPr/>
        <a:lstStyle/>
        <a:p>
          <a:endParaRPr lang="ru-RU"/>
        </a:p>
      </dgm:t>
    </dgm:pt>
    <dgm:pt modelId="{FFD943A0-EC55-4D1F-A8CE-FEC08947E1FD}" type="pres">
      <dgm:prSet presAssocID="{EFDF5A02-C6A4-4E93-AF74-37DF21E1ED38}" presName="hierRoot2" presStyleCnt="0">
        <dgm:presLayoutVars>
          <dgm:hierBranch val="init"/>
        </dgm:presLayoutVars>
      </dgm:prSet>
      <dgm:spPr/>
    </dgm:pt>
    <dgm:pt modelId="{6CDDFC09-533F-4A86-BE45-4A0DF982D576}" type="pres">
      <dgm:prSet presAssocID="{EFDF5A02-C6A4-4E93-AF74-37DF21E1ED38}" presName="rootComposite" presStyleCnt="0"/>
      <dgm:spPr/>
    </dgm:pt>
    <dgm:pt modelId="{833798F3-0C23-448D-8DEC-1D579FFD8497}" type="pres">
      <dgm:prSet presAssocID="{EFDF5A02-C6A4-4E93-AF74-37DF21E1ED3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453BC6-8EB0-4F10-A643-AEDE2F325B8D}" type="pres">
      <dgm:prSet presAssocID="{EFDF5A02-C6A4-4E93-AF74-37DF21E1ED38}" presName="rootConnector" presStyleLbl="node2" presStyleIdx="2" presStyleCnt="4"/>
      <dgm:spPr/>
      <dgm:t>
        <a:bodyPr/>
        <a:lstStyle/>
        <a:p>
          <a:endParaRPr lang="ru-RU"/>
        </a:p>
      </dgm:t>
    </dgm:pt>
    <dgm:pt modelId="{5B0FF957-4429-4EAE-9069-C9AA8159EF23}" type="pres">
      <dgm:prSet presAssocID="{EFDF5A02-C6A4-4E93-AF74-37DF21E1ED38}" presName="hierChild4" presStyleCnt="0"/>
      <dgm:spPr/>
    </dgm:pt>
    <dgm:pt modelId="{035A8811-2F57-42E1-81EB-0D8306842DBC}" type="pres">
      <dgm:prSet presAssocID="{EFDF5A02-C6A4-4E93-AF74-37DF21E1ED38}" presName="hierChild5" presStyleCnt="0"/>
      <dgm:spPr/>
    </dgm:pt>
    <dgm:pt modelId="{71B963C6-A2AE-4946-9EF5-762B27DA2142}" type="pres">
      <dgm:prSet presAssocID="{86DB9161-385C-43CA-88D5-EA8CBD2E398F}" presName="Name37" presStyleLbl="parChTrans1D2" presStyleIdx="3" presStyleCnt="4"/>
      <dgm:spPr/>
      <dgm:t>
        <a:bodyPr/>
        <a:lstStyle/>
        <a:p>
          <a:endParaRPr lang="ru-RU"/>
        </a:p>
      </dgm:t>
    </dgm:pt>
    <dgm:pt modelId="{17D1D4BF-FAE3-47BA-AC70-2B6BFD607084}" type="pres">
      <dgm:prSet presAssocID="{D6462885-70DA-4351-9BB8-DBD1FB4F09FF}" presName="hierRoot2" presStyleCnt="0">
        <dgm:presLayoutVars>
          <dgm:hierBranch val="init"/>
        </dgm:presLayoutVars>
      </dgm:prSet>
      <dgm:spPr/>
    </dgm:pt>
    <dgm:pt modelId="{6F7F1656-DD4A-45A3-9570-36EB5B8DE350}" type="pres">
      <dgm:prSet presAssocID="{D6462885-70DA-4351-9BB8-DBD1FB4F09FF}" presName="rootComposite" presStyleCnt="0"/>
      <dgm:spPr/>
    </dgm:pt>
    <dgm:pt modelId="{9CB52B31-2C73-492C-849E-5C4522185D49}" type="pres">
      <dgm:prSet presAssocID="{D6462885-70DA-4351-9BB8-DBD1FB4F09F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3D017B-3DF2-4852-B334-423BD32AE105}" type="pres">
      <dgm:prSet presAssocID="{D6462885-70DA-4351-9BB8-DBD1FB4F09FF}" presName="rootConnector" presStyleLbl="node2" presStyleIdx="3" presStyleCnt="4"/>
      <dgm:spPr/>
      <dgm:t>
        <a:bodyPr/>
        <a:lstStyle/>
        <a:p>
          <a:endParaRPr lang="ru-RU"/>
        </a:p>
      </dgm:t>
    </dgm:pt>
    <dgm:pt modelId="{9D0F9485-3E10-4D37-8DB3-9961E0606FF4}" type="pres">
      <dgm:prSet presAssocID="{D6462885-70DA-4351-9BB8-DBD1FB4F09FF}" presName="hierChild4" presStyleCnt="0"/>
      <dgm:spPr/>
    </dgm:pt>
    <dgm:pt modelId="{6681877B-49DD-43EE-86B7-6A4473B5D187}" type="pres">
      <dgm:prSet presAssocID="{D6462885-70DA-4351-9BB8-DBD1FB4F09FF}" presName="hierChild5" presStyleCnt="0"/>
      <dgm:spPr/>
    </dgm:pt>
    <dgm:pt modelId="{2E4372D7-4039-4A5E-8DA9-DCA7481B429E}" type="pres">
      <dgm:prSet presAssocID="{4E33D144-2C8E-4AF1-849C-2A9BA51CF532}" presName="hierChild3" presStyleCnt="0"/>
      <dgm:spPr/>
    </dgm:pt>
  </dgm:ptLst>
  <dgm:cxnLst>
    <dgm:cxn modelId="{D5D33CCA-0C9F-4CD4-A1B0-1B0DDD5C00FD}" type="presOf" srcId="{86DB9161-385C-43CA-88D5-EA8CBD2E398F}" destId="{71B963C6-A2AE-4946-9EF5-762B27DA2142}" srcOrd="0" destOrd="0" presId="urn:microsoft.com/office/officeart/2005/8/layout/orgChart1"/>
    <dgm:cxn modelId="{71069334-4045-420F-9B91-3648AFBA269C}" type="presOf" srcId="{03C16C95-D92C-432F-BFFA-2036B7927A7A}" destId="{DB30588E-16A0-4A59-8BEE-887F80FD7095}" srcOrd="0" destOrd="0" presId="urn:microsoft.com/office/officeart/2005/8/layout/orgChart1"/>
    <dgm:cxn modelId="{E136729C-B219-457F-A7E3-EE38D0828F7C}" srcId="{4E33D144-2C8E-4AF1-849C-2A9BA51CF532}" destId="{A79775B8-CDFA-43C6-BF37-5F8B3641E7F5}" srcOrd="1" destOrd="0" parTransId="{2B819373-7ACB-44C3-A734-9632BB544B88}" sibTransId="{76A537FF-DAAD-4151-BF13-F98FC8F5F3F1}"/>
    <dgm:cxn modelId="{67E63257-A941-4371-8C76-C64C3DB4B255}" srcId="{4E33D144-2C8E-4AF1-849C-2A9BA51CF532}" destId="{EFDF5A02-C6A4-4E93-AF74-37DF21E1ED38}" srcOrd="2" destOrd="0" parTransId="{6B7D2494-FD5C-454F-A00D-8708B18CB514}" sibTransId="{A220CDCE-FB3E-4164-91EE-F2AADF5CC69C}"/>
    <dgm:cxn modelId="{EF308A26-7476-4D9C-8B09-CE3E780F6DFC}" type="presOf" srcId="{A79775B8-CDFA-43C6-BF37-5F8B3641E7F5}" destId="{0FA32318-3344-4340-AAF7-9350EB924A27}" srcOrd="0" destOrd="0" presId="urn:microsoft.com/office/officeart/2005/8/layout/orgChart1"/>
    <dgm:cxn modelId="{C7C415C9-D659-47C6-823D-C22CDC323420}" srcId="{4E33D144-2C8E-4AF1-849C-2A9BA51CF532}" destId="{D6462885-70DA-4351-9BB8-DBD1FB4F09FF}" srcOrd="3" destOrd="0" parTransId="{86DB9161-385C-43CA-88D5-EA8CBD2E398F}" sibTransId="{E221FF3D-2061-4CC5-92B1-4A2F4A3A82B4}"/>
    <dgm:cxn modelId="{BAEDECFA-C4FC-4A21-939D-DB6E1A5C1E87}" type="presOf" srcId="{4E33D144-2C8E-4AF1-849C-2A9BA51CF532}" destId="{1029C455-5226-45F9-9260-874F210A10E8}" srcOrd="0" destOrd="0" presId="urn:microsoft.com/office/officeart/2005/8/layout/orgChart1"/>
    <dgm:cxn modelId="{F2BC88F5-58DA-44F5-9592-9336F3EE7788}" srcId="{B60D79F8-C68A-4B61-901F-F08F5F637CB3}" destId="{4E33D144-2C8E-4AF1-849C-2A9BA51CF532}" srcOrd="0" destOrd="0" parTransId="{107D62CA-2B02-4C3A-9369-5D0E990D951A}" sibTransId="{B217A3BF-3469-416E-B7BF-0E6ED0D31B8B}"/>
    <dgm:cxn modelId="{5385875C-B730-4A84-89C3-78D2E17F7D86}" type="presOf" srcId="{2B819373-7ACB-44C3-A734-9632BB544B88}" destId="{B474FAE9-8AD0-4001-8E86-BBB2FE993BED}" srcOrd="0" destOrd="0" presId="urn:microsoft.com/office/officeart/2005/8/layout/orgChart1"/>
    <dgm:cxn modelId="{7C9833CF-9987-43AF-8C9B-88C55620EEA4}" type="presOf" srcId="{EFDF5A02-C6A4-4E93-AF74-37DF21E1ED38}" destId="{833798F3-0C23-448D-8DEC-1D579FFD8497}" srcOrd="0" destOrd="0" presId="urn:microsoft.com/office/officeart/2005/8/layout/orgChart1"/>
    <dgm:cxn modelId="{40C5926C-342B-454B-BC6A-9A153B4B5E08}" type="presOf" srcId="{4E33D144-2C8E-4AF1-849C-2A9BA51CF532}" destId="{84F128F8-AFD0-47BF-81E5-EC3D174BDE20}" srcOrd="1" destOrd="0" presId="urn:microsoft.com/office/officeart/2005/8/layout/orgChart1"/>
    <dgm:cxn modelId="{B618B1BE-2331-41F6-8883-B559C5EEF93F}" type="presOf" srcId="{B60D79F8-C68A-4B61-901F-F08F5F637CB3}" destId="{4EBEEDA4-4DBD-4CD9-A750-47E57EAB1269}" srcOrd="0" destOrd="0" presId="urn:microsoft.com/office/officeart/2005/8/layout/orgChart1"/>
    <dgm:cxn modelId="{4441EBDC-29F7-4626-8AAD-865EA249B009}" type="presOf" srcId="{A79775B8-CDFA-43C6-BF37-5F8B3641E7F5}" destId="{495E8F32-DC2E-4422-ACCD-ED4069BE52ED}" srcOrd="1" destOrd="0" presId="urn:microsoft.com/office/officeart/2005/8/layout/orgChart1"/>
    <dgm:cxn modelId="{ACEDC42A-C322-4961-B2FF-A488D9EEB2C3}" type="presOf" srcId="{EFDF5A02-C6A4-4E93-AF74-37DF21E1ED38}" destId="{24453BC6-8EB0-4F10-A643-AEDE2F325B8D}" srcOrd="1" destOrd="0" presId="urn:microsoft.com/office/officeart/2005/8/layout/orgChart1"/>
    <dgm:cxn modelId="{11641F89-7DC8-47F6-912C-8D34E803A4F2}" type="presOf" srcId="{6B7D2494-FD5C-454F-A00D-8708B18CB514}" destId="{79778F45-379B-4C47-99E2-2EA8ECDC639C}" srcOrd="0" destOrd="0" presId="urn:microsoft.com/office/officeart/2005/8/layout/orgChart1"/>
    <dgm:cxn modelId="{0A2482AB-EA1D-4CCD-8E3D-49065D10722A}" type="presOf" srcId="{6D3BD2D4-7CBD-4980-B901-AACCEB84E48C}" destId="{426BA7F5-5818-4844-B422-E56538D4D9B6}" srcOrd="0" destOrd="0" presId="urn:microsoft.com/office/officeart/2005/8/layout/orgChart1"/>
    <dgm:cxn modelId="{91E68D14-08F1-45F8-9BB2-6599E7ABC90E}" srcId="{4E33D144-2C8E-4AF1-849C-2A9BA51CF532}" destId="{03C16C95-D92C-432F-BFFA-2036B7927A7A}" srcOrd="0" destOrd="0" parTransId="{6D3BD2D4-7CBD-4980-B901-AACCEB84E48C}" sibTransId="{CF911F84-D063-4BE8-A6C8-B13A6080027E}"/>
    <dgm:cxn modelId="{D029763C-3342-4E12-A299-65C782368467}" type="presOf" srcId="{D6462885-70DA-4351-9BB8-DBD1FB4F09FF}" destId="{9CB52B31-2C73-492C-849E-5C4522185D49}" srcOrd="0" destOrd="0" presId="urn:microsoft.com/office/officeart/2005/8/layout/orgChart1"/>
    <dgm:cxn modelId="{293A9272-0BE6-4483-A21F-BE4306A78C37}" type="presOf" srcId="{D6462885-70DA-4351-9BB8-DBD1FB4F09FF}" destId="{E83D017B-3DF2-4852-B334-423BD32AE105}" srcOrd="1" destOrd="0" presId="urn:microsoft.com/office/officeart/2005/8/layout/orgChart1"/>
    <dgm:cxn modelId="{3FA9ACE4-4B5E-4D9B-82FC-1E394B6D3DC9}" type="presOf" srcId="{03C16C95-D92C-432F-BFFA-2036B7927A7A}" destId="{8095A4C2-4907-46AB-8831-91B91E0A621B}" srcOrd="1" destOrd="0" presId="urn:microsoft.com/office/officeart/2005/8/layout/orgChart1"/>
    <dgm:cxn modelId="{726BCC00-416C-464D-BD23-8DC5CC7DE972}" type="presParOf" srcId="{4EBEEDA4-4DBD-4CD9-A750-47E57EAB1269}" destId="{36BF5575-2A7D-440C-BFE4-B3709E259D82}" srcOrd="0" destOrd="0" presId="urn:microsoft.com/office/officeart/2005/8/layout/orgChart1"/>
    <dgm:cxn modelId="{3B4A10F2-AE59-43CD-88B1-3362C4F2F211}" type="presParOf" srcId="{36BF5575-2A7D-440C-BFE4-B3709E259D82}" destId="{2BDE8926-00EE-419B-9D1F-06051A8AE042}" srcOrd="0" destOrd="0" presId="urn:microsoft.com/office/officeart/2005/8/layout/orgChart1"/>
    <dgm:cxn modelId="{AD0CAA86-A2B0-41FD-A49E-637E92DF7C54}" type="presParOf" srcId="{2BDE8926-00EE-419B-9D1F-06051A8AE042}" destId="{1029C455-5226-45F9-9260-874F210A10E8}" srcOrd="0" destOrd="0" presId="urn:microsoft.com/office/officeart/2005/8/layout/orgChart1"/>
    <dgm:cxn modelId="{7D2C3B21-F07B-42ED-B0C8-B8CA8AD8AC17}" type="presParOf" srcId="{2BDE8926-00EE-419B-9D1F-06051A8AE042}" destId="{84F128F8-AFD0-47BF-81E5-EC3D174BDE20}" srcOrd="1" destOrd="0" presId="urn:microsoft.com/office/officeart/2005/8/layout/orgChart1"/>
    <dgm:cxn modelId="{5921027E-D102-4563-9CBC-A9D243D63BCB}" type="presParOf" srcId="{36BF5575-2A7D-440C-BFE4-B3709E259D82}" destId="{9880E00E-6397-41C7-9EEA-546C45F55580}" srcOrd="1" destOrd="0" presId="urn:microsoft.com/office/officeart/2005/8/layout/orgChart1"/>
    <dgm:cxn modelId="{805FFB88-16E2-4AF5-90F9-152F4CD8AED0}" type="presParOf" srcId="{9880E00E-6397-41C7-9EEA-546C45F55580}" destId="{426BA7F5-5818-4844-B422-E56538D4D9B6}" srcOrd="0" destOrd="0" presId="urn:microsoft.com/office/officeart/2005/8/layout/orgChart1"/>
    <dgm:cxn modelId="{3D086367-B324-4EE7-8385-53AFC303BF2B}" type="presParOf" srcId="{9880E00E-6397-41C7-9EEA-546C45F55580}" destId="{21FAA556-C4B3-4B7D-BAEC-BDE01B99F750}" srcOrd="1" destOrd="0" presId="urn:microsoft.com/office/officeart/2005/8/layout/orgChart1"/>
    <dgm:cxn modelId="{21DE33B5-A72C-45C8-8416-3BF6AE396B58}" type="presParOf" srcId="{21FAA556-C4B3-4B7D-BAEC-BDE01B99F750}" destId="{060BF40E-5CE8-493E-812A-1F792EEEFD0B}" srcOrd="0" destOrd="0" presId="urn:microsoft.com/office/officeart/2005/8/layout/orgChart1"/>
    <dgm:cxn modelId="{33E2B778-97B5-4F4E-8B36-3ED6F9A0A9E6}" type="presParOf" srcId="{060BF40E-5CE8-493E-812A-1F792EEEFD0B}" destId="{DB30588E-16A0-4A59-8BEE-887F80FD7095}" srcOrd="0" destOrd="0" presId="urn:microsoft.com/office/officeart/2005/8/layout/orgChart1"/>
    <dgm:cxn modelId="{006666C2-52D0-4543-B7DC-ACB4AB70768D}" type="presParOf" srcId="{060BF40E-5CE8-493E-812A-1F792EEEFD0B}" destId="{8095A4C2-4907-46AB-8831-91B91E0A621B}" srcOrd="1" destOrd="0" presId="urn:microsoft.com/office/officeart/2005/8/layout/orgChart1"/>
    <dgm:cxn modelId="{E85B94A6-2B3E-4954-B0B0-0D2F8940E24B}" type="presParOf" srcId="{21FAA556-C4B3-4B7D-BAEC-BDE01B99F750}" destId="{6AAFDD40-3C39-4CBF-A74D-08116E159738}" srcOrd="1" destOrd="0" presId="urn:microsoft.com/office/officeart/2005/8/layout/orgChart1"/>
    <dgm:cxn modelId="{80523BB0-C882-49F3-B221-79972431D7C8}" type="presParOf" srcId="{21FAA556-C4B3-4B7D-BAEC-BDE01B99F750}" destId="{F9008C4F-50ED-45AF-948A-8787DE110A20}" srcOrd="2" destOrd="0" presId="urn:microsoft.com/office/officeart/2005/8/layout/orgChart1"/>
    <dgm:cxn modelId="{BBB82307-835A-4B70-A9F3-6790C974552C}" type="presParOf" srcId="{9880E00E-6397-41C7-9EEA-546C45F55580}" destId="{B474FAE9-8AD0-4001-8E86-BBB2FE993BED}" srcOrd="2" destOrd="0" presId="urn:microsoft.com/office/officeart/2005/8/layout/orgChart1"/>
    <dgm:cxn modelId="{C0F5F916-A2D3-4DF1-9F2B-38026CC3F3D5}" type="presParOf" srcId="{9880E00E-6397-41C7-9EEA-546C45F55580}" destId="{41969F73-C577-4B68-BD82-177B72F179D5}" srcOrd="3" destOrd="0" presId="urn:microsoft.com/office/officeart/2005/8/layout/orgChart1"/>
    <dgm:cxn modelId="{8C652B2E-9029-4604-AACD-F5A7003A5F20}" type="presParOf" srcId="{41969F73-C577-4B68-BD82-177B72F179D5}" destId="{3490F0E3-4E44-4DB6-93E6-3117A56A5B05}" srcOrd="0" destOrd="0" presId="urn:microsoft.com/office/officeart/2005/8/layout/orgChart1"/>
    <dgm:cxn modelId="{D9AA9819-EF0F-40A8-866E-FC6AC9DBA7FC}" type="presParOf" srcId="{3490F0E3-4E44-4DB6-93E6-3117A56A5B05}" destId="{0FA32318-3344-4340-AAF7-9350EB924A27}" srcOrd="0" destOrd="0" presId="urn:microsoft.com/office/officeart/2005/8/layout/orgChart1"/>
    <dgm:cxn modelId="{3067F893-5616-47FA-A52E-B8F09DC123F2}" type="presParOf" srcId="{3490F0E3-4E44-4DB6-93E6-3117A56A5B05}" destId="{495E8F32-DC2E-4422-ACCD-ED4069BE52ED}" srcOrd="1" destOrd="0" presId="urn:microsoft.com/office/officeart/2005/8/layout/orgChart1"/>
    <dgm:cxn modelId="{79302958-0C46-40A7-AB3B-354F715EC670}" type="presParOf" srcId="{41969F73-C577-4B68-BD82-177B72F179D5}" destId="{7436EEF4-EA33-41C9-8873-D5CB58533325}" srcOrd="1" destOrd="0" presId="urn:microsoft.com/office/officeart/2005/8/layout/orgChart1"/>
    <dgm:cxn modelId="{E2D7092C-9DD2-496A-85C3-779CC5404966}" type="presParOf" srcId="{41969F73-C577-4B68-BD82-177B72F179D5}" destId="{072EEE19-AA18-46CD-9AB1-55E93C812D27}" srcOrd="2" destOrd="0" presId="urn:microsoft.com/office/officeart/2005/8/layout/orgChart1"/>
    <dgm:cxn modelId="{222067B0-6376-4867-87E8-447FF47FAEEB}" type="presParOf" srcId="{9880E00E-6397-41C7-9EEA-546C45F55580}" destId="{79778F45-379B-4C47-99E2-2EA8ECDC639C}" srcOrd="4" destOrd="0" presId="urn:microsoft.com/office/officeart/2005/8/layout/orgChart1"/>
    <dgm:cxn modelId="{8C9889A7-7443-4426-B4B2-47F4CB4C8AF8}" type="presParOf" srcId="{9880E00E-6397-41C7-9EEA-546C45F55580}" destId="{FFD943A0-EC55-4D1F-A8CE-FEC08947E1FD}" srcOrd="5" destOrd="0" presId="urn:microsoft.com/office/officeart/2005/8/layout/orgChart1"/>
    <dgm:cxn modelId="{E55AFBEA-349C-4ECA-B206-320CE5D83330}" type="presParOf" srcId="{FFD943A0-EC55-4D1F-A8CE-FEC08947E1FD}" destId="{6CDDFC09-533F-4A86-BE45-4A0DF982D576}" srcOrd="0" destOrd="0" presId="urn:microsoft.com/office/officeart/2005/8/layout/orgChart1"/>
    <dgm:cxn modelId="{94AF299C-4453-4E8D-B6AD-8BEABD972B13}" type="presParOf" srcId="{6CDDFC09-533F-4A86-BE45-4A0DF982D576}" destId="{833798F3-0C23-448D-8DEC-1D579FFD8497}" srcOrd="0" destOrd="0" presId="urn:microsoft.com/office/officeart/2005/8/layout/orgChart1"/>
    <dgm:cxn modelId="{9E284BFF-5337-456E-863E-1DAEA8F8D306}" type="presParOf" srcId="{6CDDFC09-533F-4A86-BE45-4A0DF982D576}" destId="{24453BC6-8EB0-4F10-A643-AEDE2F325B8D}" srcOrd="1" destOrd="0" presId="urn:microsoft.com/office/officeart/2005/8/layout/orgChart1"/>
    <dgm:cxn modelId="{4BBDF95F-E0A8-4E05-8337-43C5A1DBB8D1}" type="presParOf" srcId="{FFD943A0-EC55-4D1F-A8CE-FEC08947E1FD}" destId="{5B0FF957-4429-4EAE-9069-C9AA8159EF23}" srcOrd="1" destOrd="0" presId="urn:microsoft.com/office/officeart/2005/8/layout/orgChart1"/>
    <dgm:cxn modelId="{35C6AE9B-77F3-4D7A-80D6-EA6A57BE4907}" type="presParOf" srcId="{FFD943A0-EC55-4D1F-A8CE-FEC08947E1FD}" destId="{035A8811-2F57-42E1-81EB-0D8306842DBC}" srcOrd="2" destOrd="0" presId="urn:microsoft.com/office/officeart/2005/8/layout/orgChart1"/>
    <dgm:cxn modelId="{992D8221-6840-41C3-AE1F-15358CDB5AD5}" type="presParOf" srcId="{9880E00E-6397-41C7-9EEA-546C45F55580}" destId="{71B963C6-A2AE-4946-9EF5-762B27DA2142}" srcOrd="6" destOrd="0" presId="urn:microsoft.com/office/officeart/2005/8/layout/orgChart1"/>
    <dgm:cxn modelId="{8DCC3F23-5A31-41AD-972B-C09EACFF9C60}" type="presParOf" srcId="{9880E00E-6397-41C7-9EEA-546C45F55580}" destId="{17D1D4BF-FAE3-47BA-AC70-2B6BFD607084}" srcOrd="7" destOrd="0" presId="urn:microsoft.com/office/officeart/2005/8/layout/orgChart1"/>
    <dgm:cxn modelId="{6EA750EA-BA9E-491A-8775-BD532FDFA90C}" type="presParOf" srcId="{17D1D4BF-FAE3-47BA-AC70-2B6BFD607084}" destId="{6F7F1656-DD4A-45A3-9570-36EB5B8DE350}" srcOrd="0" destOrd="0" presId="urn:microsoft.com/office/officeart/2005/8/layout/orgChart1"/>
    <dgm:cxn modelId="{522CF9DC-4478-4641-9BCE-CB7DF22C3841}" type="presParOf" srcId="{6F7F1656-DD4A-45A3-9570-36EB5B8DE350}" destId="{9CB52B31-2C73-492C-849E-5C4522185D49}" srcOrd="0" destOrd="0" presId="urn:microsoft.com/office/officeart/2005/8/layout/orgChart1"/>
    <dgm:cxn modelId="{A8873229-DF41-4B07-B995-00D8BCBBBE68}" type="presParOf" srcId="{6F7F1656-DD4A-45A3-9570-36EB5B8DE350}" destId="{E83D017B-3DF2-4852-B334-423BD32AE105}" srcOrd="1" destOrd="0" presId="urn:microsoft.com/office/officeart/2005/8/layout/orgChart1"/>
    <dgm:cxn modelId="{93F8EFAA-5DE0-463E-AFD5-7F38F5199029}" type="presParOf" srcId="{17D1D4BF-FAE3-47BA-AC70-2B6BFD607084}" destId="{9D0F9485-3E10-4D37-8DB3-9961E0606FF4}" srcOrd="1" destOrd="0" presId="urn:microsoft.com/office/officeart/2005/8/layout/orgChart1"/>
    <dgm:cxn modelId="{D9EBE589-1DDF-4396-8127-F15ED89ED8CE}" type="presParOf" srcId="{17D1D4BF-FAE3-47BA-AC70-2B6BFD607084}" destId="{6681877B-49DD-43EE-86B7-6A4473B5D187}" srcOrd="2" destOrd="0" presId="urn:microsoft.com/office/officeart/2005/8/layout/orgChart1"/>
    <dgm:cxn modelId="{2C584D74-5E5A-4EC1-9690-6914C0F306D3}" type="presParOf" srcId="{36BF5575-2A7D-440C-BFE4-B3709E259D82}" destId="{2E4372D7-4039-4A5E-8DA9-DCA7481B42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E48D2-C251-4176-856B-9F34DEFE3D71}">
      <dsp:nvSpPr>
        <dsp:cNvPr id="0" name=""/>
        <dsp:cNvSpPr/>
      </dsp:nvSpPr>
      <dsp:spPr>
        <a:xfrm>
          <a:off x="1200133" y="0"/>
          <a:ext cx="1200133" cy="802770"/>
        </a:xfrm>
        <a:prstGeom prst="trapezoid">
          <a:avLst>
            <a:gd name="adj" fmla="val 74749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пафос</a:t>
          </a:r>
          <a:endParaRPr lang="ru-RU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200133" y="0"/>
        <a:ext cx="1200133" cy="802770"/>
      </dsp:txXfrm>
    </dsp:sp>
    <dsp:sp modelId="{373D32DF-014C-4C31-95FF-BB14F60FCF93}">
      <dsp:nvSpPr>
        <dsp:cNvPr id="0" name=""/>
        <dsp:cNvSpPr/>
      </dsp:nvSpPr>
      <dsp:spPr>
        <a:xfrm>
          <a:off x="600066" y="802770"/>
          <a:ext cx="2400266" cy="802770"/>
        </a:xfrm>
        <a:prstGeom prst="trapezoid">
          <a:avLst>
            <a:gd name="adj" fmla="val 74749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логос</a:t>
          </a:r>
          <a:endParaRPr lang="ru-RU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020113" y="802770"/>
        <a:ext cx="1560173" cy="802770"/>
      </dsp:txXfrm>
    </dsp:sp>
    <dsp:sp modelId="{3100B589-0F0C-4A7D-AF2A-95D4B9417C1F}">
      <dsp:nvSpPr>
        <dsp:cNvPr id="0" name=""/>
        <dsp:cNvSpPr/>
      </dsp:nvSpPr>
      <dsp:spPr>
        <a:xfrm>
          <a:off x="0" y="1605541"/>
          <a:ext cx="3600400" cy="802770"/>
        </a:xfrm>
        <a:prstGeom prst="trapezoid">
          <a:avLst>
            <a:gd name="adj" fmla="val 74749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этос</a:t>
          </a:r>
          <a:endParaRPr lang="ru-RU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630069" y="1605541"/>
        <a:ext cx="2340260" cy="802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963C6-A2AE-4946-9EF5-762B27DA2142}">
      <dsp:nvSpPr>
        <dsp:cNvPr id="0" name=""/>
        <dsp:cNvSpPr/>
      </dsp:nvSpPr>
      <dsp:spPr>
        <a:xfrm>
          <a:off x="4114800" y="1497186"/>
          <a:ext cx="3222736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3222736" y="186439"/>
              </a:lnTo>
              <a:lnTo>
                <a:pt x="3222736" y="372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78F45-379B-4C47-99E2-2EA8ECDC639C}">
      <dsp:nvSpPr>
        <dsp:cNvPr id="0" name=""/>
        <dsp:cNvSpPr/>
      </dsp:nvSpPr>
      <dsp:spPr>
        <a:xfrm>
          <a:off x="4114800" y="1497186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1074245" y="186439"/>
              </a:lnTo>
              <a:lnTo>
                <a:pt x="1074245" y="372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4FAE9-8AD0-4001-8E86-BBB2FE993BED}">
      <dsp:nvSpPr>
        <dsp:cNvPr id="0" name=""/>
        <dsp:cNvSpPr/>
      </dsp:nvSpPr>
      <dsp:spPr>
        <a:xfrm>
          <a:off x="3040554" y="1497186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BA7F5-5818-4844-B422-E56538D4D9B6}">
      <dsp:nvSpPr>
        <dsp:cNvPr id="0" name=""/>
        <dsp:cNvSpPr/>
      </dsp:nvSpPr>
      <dsp:spPr>
        <a:xfrm>
          <a:off x="892063" y="1497186"/>
          <a:ext cx="3222736" cy="372878"/>
        </a:xfrm>
        <a:custGeom>
          <a:avLst/>
          <a:gdLst/>
          <a:ahLst/>
          <a:cxnLst/>
          <a:rect l="0" t="0" r="0" b="0"/>
          <a:pathLst>
            <a:path>
              <a:moveTo>
                <a:pt x="3222736" y="0"/>
              </a:moveTo>
              <a:lnTo>
                <a:pt x="3222736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9C455-5226-45F9-9260-874F210A10E8}">
      <dsp:nvSpPr>
        <dsp:cNvPr id="0" name=""/>
        <dsp:cNvSpPr/>
      </dsp:nvSpPr>
      <dsp:spPr>
        <a:xfrm>
          <a:off x="3226993" y="609380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Техника речи</a:t>
          </a:r>
          <a:endParaRPr lang="ru-RU" sz="2400" b="1" kern="1200" dirty="0"/>
        </a:p>
      </dsp:txBody>
      <dsp:txXfrm>
        <a:off x="3226993" y="609380"/>
        <a:ext cx="1775612" cy="887806"/>
      </dsp:txXfrm>
    </dsp:sp>
    <dsp:sp modelId="{DB30588E-16A0-4A59-8BEE-887F80FD7095}">
      <dsp:nvSpPr>
        <dsp:cNvPr id="0" name=""/>
        <dsp:cNvSpPr/>
      </dsp:nvSpPr>
      <dsp:spPr>
        <a:xfrm>
          <a:off x="4256" y="1870065"/>
          <a:ext cx="1775612" cy="1318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Голос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- высота тона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- сила звука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- тембр</a:t>
          </a:r>
          <a:endParaRPr lang="ru-RU" sz="1600" kern="1200" dirty="0"/>
        </a:p>
      </dsp:txBody>
      <dsp:txXfrm>
        <a:off x="4256" y="1870065"/>
        <a:ext cx="1775612" cy="1318951"/>
      </dsp:txXfrm>
    </dsp:sp>
    <dsp:sp modelId="{0FA32318-3344-4340-AAF7-9350EB924A27}">
      <dsp:nvSpPr>
        <dsp:cNvPr id="0" name=""/>
        <dsp:cNvSpPr/>
      </dsp:nvSpPr>
      <dsp:spPr>
        <a:xfrm>
          <a:off x="2152748" y="1870065"/>
          <a:ext cx="1775612" cy="1894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Интонация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- мелодический рисунок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- логическое ударение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-паузы</a:t>
          </a:r>
        </a:p>
      </dsp:txBody>
      <dsp:txXfrm>
        <a:off x="2152748" y="1870065"/>
        <a:ext cx="1775612" cy="1894116"/>
      </dsp:txXfrm>
    </dsp:sp>
    <dsp:sp modelId="{833798F3-0C23-448D-8DEC-1D579FFD8497}">
      <dsp:nvSpPr>
        <dsp:cNvPr id="0" name=""/>
        <dsp:cNvSpPr/>
      </dsp:nvSpPr>
      <dsp:spPr>
        <a:xfrm>
          <a:off x="4301239" y="1870065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Темп</a:t>
          </a:r>
          <a:endParaRPr lang="ru-RU" sz="1600" b="1" kern="1200" dirty="0"/>
        </a:p>
      </dsp:txBody>
      <dsp:txXfrm>
        <a:off x="4301239" y="1870065"/>
        <a:ext cx="1775612" cy="887806"/>
      </dsp:txXfrm>
    </dsp:sp>
    <dsp:sp modelId="{9CB52B31-2C73-492C-849E-5C4522185D49}">
      <dsp:nvSpPr>
        <dsp:cNvPr id="0" name=""/>
        <dsp:cNvSpPr/>
      </dsp:nvSpPr>
      <dsp:spPr>
        <a:xfrm>
          <a:off x="6449730" y="1870065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Дикция</a:t>
          </a:r>
          <a:endParaRPr lang="ru-RU" sz="1600" b="1" kern="1200" dirty="0"/>
        </a:p>
      </dsp:txBody>
      <dsp:txXfrm>
        <a:off x="6449730" y="1870065"/>
        <a:ext cx="1775612" cy="88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E98-B1E2-48F4-82EA-451D3205C003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69A902-B829-4ABA-92E6-8906382A5F0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E98-B1E2-48F4-82EA-451D3205C003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A902-B829-4ABA-92E6-8906382A5F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E98-B1E2-48F4-82EA-451D3205C003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A902-B829-4ABA-92E6-8906382A5F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E98-B1E2-48F4-82EA-451D3205C003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A902-B829-4ABA-92E6-8906382A5F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E98-B1E2-48F4-82EA-451D3205C003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A902-B829-4ABA-92E6-8906382A5F0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E98-B1E2-48F4-82EA-451D3205C003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A902-B829-4ABA-92E6-8906382A5F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E98-B1E2-48F4-82EA-451D3205C003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A902-B829-4ABA-92E6-8906382A5F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E98-B1E2-48F4-82EA-451D3205C003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A902-B829-4ABA-92E6-8906382A5F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E98-B1E2-48F4-82EA-451D3205C003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A902-B829-4ABA-92E6-8906382A5F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E98-B1E2-48F4-82EA-451D3205C003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A902-B829-4ABA-92E6-8906382A5F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E98-B1E2-48F4-82EA-451D3205C003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A902-B829-4ABA-92E6-8906382A5F0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3CFE98-B1E2-48F4-82EA-451D3205C003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A69A902-B829-4ABA-92E6-8906382A5F0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ОСНОВЫ ОРАТОРСКОГО ИСКУССТВА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764704"/>
            <a:ext cx="10191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Построение  выступления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ru-RU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«Продвижение адресата» (аудитории)</a:t>
            </a:r>
          </a:p>
          <a:p>
            <a:pPr marL="114300" indent="0">
              <a:buNone/>
            </a:pPr>
            <a:endParaRPr lang="ru-RU" sz="3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14300" indent="0">
              <a:buNone/>
            </a:pPr>
            <a:endParaRPr lang="ru-RU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ru-RU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14300" indent="0">
              <a:buNone/>
            </a:pP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</a:t>
            </a:r>
          </a:p>
          <a:p>
            <a:pPr marL="114300" indent="0">
              <a:buNone/>
            </a:pP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14300" indent="0">
              <a:buNone/>
            </a:pP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14300" indent="0">
              <a:buNone/>
            </a:pPr>
            <a:endParaRPr lang="ru-RU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14300" indent="0">
              <a:buNone/>
            </a:pP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14300" indent="0">
              <a:buNone/>
            </a:pPr>
            <a:endParaRPr lang="ru-RU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14300" indent="0">
              <a:buNone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Задача начала речи – создать эмоциональную атмосферу.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38902" y="5326360"/>
            <a:ext cx="21133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1.Приветствие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95594" y="4781811"/>
            <a:ext cx="2376264" cy="5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Представление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75856" y="4339952"/>
            <a:ext cx="230425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Комплимент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55976" y="3882752"/>
            <a:ext cx="230425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Интрига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618840" y="3408946"/>
            <a:ext cx="19054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5.Тема(план+</a:t>
            </a:r>
          </a:p>
          <a:p>
            <a:pPr algn="ctr"/>
            <a:r>
              <a:rPr lang="ru-RU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</a:t>
            </a:r>
            <a:r>
              <a:rPr lang="ru-RU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ктуальность)</a:t>
            </a:r>
            <a:endParaRPr lang="ru-RU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629550" y="2920386"/>
            <a:ext cx="15428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6.</a:t>
            </a:r>
            <a:r>
              <a:rPr lang="ru-RU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Основная</a:t>
            </a:r>
          </a:p>
          <a:p>
            <a:pPr algn="ctr"/>
            <a:r>
              <a:rPr lang="ru-RU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часть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360476" y="2463186"/>
            <a:ext cx="16760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7.Заключение</a:t>
            </a:r>
            <a:endParaRPr lang="ru-RU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19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ВСТУПЛЕНИЕ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dirty="0"/>
              <a:t>Типичные речевые приемы для вступления:</a:t>
            </a:r>
          </a:p>
          <a:p>
            <a:pPr lvl="0"/>
            <a:r>
              <a:rPr lang="ru-RU" dirty="0"/>
              <a:t>изложение плана предстоящей речи;</a:t>
            </a:r>
          </a:p>
          <a:p>
            <a:pPr lvl="0"/>
            <a:r>
              <a:rPr lang="ru-RU" dirty="0"/>
              <a:t>актуальность темы;</a:t>
            </a:r>
          </a:p>
          <a:p>
            <a:pPr lvl="0"/>
            <a:r>
              <a:rPr lang="ru-RU" dirty="0"/>
              <a:t>история вопроса.</a:t>
            </a:r>
          </a:p>
          <a:p>
            <a:endParaRPr lang="ru-RU" dirty="0"/>
          </a:p>
          <a:p>
            <a:pPr marL="114300" indent="0">
              <a:buNone/>
            </a:pPr>
            <a:r>
              <a:rPr lang="ru-RU" b="1" dirty="0"/>
              <a:t>Ошибки начинающего оратора:</a:t>
            </a:r>
            <a:endParaRPr lang="ru-RU" dirty="0"/>
          </a:p>
          <a:p>
            <a:pPr lvl="0"/>
            <a:r>
              <a:rPr lang="ru-RU" dirty="0"/>
              <a:t>Начинать речь с извинений («Я, конечно, не совсем готов…»)</a:t>
            </a:r>
          </a:p>
          <a:p>
            <a:pPr lvl="0"/>
            <a:r>
              <a:rPr lang="ru-RU" dirty="0"/>
              <a:t>Рассказать анекдот («Приезжает муж из </a:t>
            </a:r>
            <a:r>
              <a:rPr lang="ru-RU" dirty="0" smtClean="0"/>
              <a:t>командировки…»)</a:t>
            </a:r>
          </a:p>
          <a:p>
            <a:pPr lvl="0"/>
            <a:r>
              <a:rPr lang="ru-RU" dirty="0" smtClean="0"/>
              <a:t>Начать без паузы и установления зрительного контакта с аудиторией.</a:t>
            </a: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1916832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4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Пример начала выступления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«Здравствуйте, уважаемые студенты!</a:t>
            </a:r>
          </a:p>
          <a:p>
            <a:pPr marL="114300" indent="0">
              <a:buNone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Уважаемая Анна Петровна! (обращение к преподавателю)»</a:t>
            </a:r>
          </a:p>
          <a:p>
            <a:pPr marL="114300" indent="0">
              <a:buNone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«Меня зовут Иванова Анастасия. Я студентка группы МЕН1-1»</a:t>
            </a:r>
          </a:p>
          <a:p>
            <a:pPr marL="114300" indent="0">
              <a:buNone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«Я рада возможности выступить перед такой замечательной публикой!..» («Я рада видеть улыбки на ваших лицах!»)</a:t>
            </a:r>
          </a:p>
          <a:p>
            <a:pPr marL="114300" indent="0">
              <a:buNone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«Знаете ли вы, что…?»</a:t>
            </a:r>
          </a:p>
          <a:p>
            <a:pPr marL="114300" indent="0">
              <a:buNone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«Что же такое смартфоны нового поколения?»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60672" cy="1039427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822" y="1772816"/>
            <a:ext cx="8229600" cy="4373563"/>
          </a:xfrm>
        </p:spPr>
        <p:txBody>
          <a:bodyPr/>
          <a:lstStyle/>
          <a:p>
            <a:pPr marL="114300" indent="0">
              <a:buNone/>
            </a:pPr>
            <a:endParaRPr lang="ru-RU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14300" indent="0">
              <a:buNone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5. «Итак, тема моего выступления…»</a:t>
            </a:r>
          </a:p>
          <a:p>
            <a:pPr marL="114300" indent="0">
              <a:buNone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«Несколько слов о том, почему я выбрала именно эту тему…»</a:t>
            </a:r>
          </a:p>
          <a:p>
            <a:pPr marL="114300" indent="0">
              <a:buNone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6. «Сегодня мы узнаем…» (план)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Вступление </a:t>
            </a:r>
            <a:r>
              <a:rPr lang="ru-RU" dirty="0"/>
              <a:t>оратора должно захватывать слушателей с пер­вых же слов. Нередко это достигается искусным построением</a:t>
            </a:r>
            <a:r>
              <a:rPr lang="ru-RU" b="1" dirty="0"/>
              <a:t> </a:t>
            </a:r>
            <a:r>
              <a:rPr lang="ru-RU" dirty="0"/>
              <a:t>за­чина — самого начала речи. </a:t>
            </a:r>
          </a:p>
          <a:p>
            <a:pPr marL="114300" indent="0">
              <a:buNone/>
            </a:pPr>
            <a:endParaRPr lang="ru-RU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14300" indent="0" algn="ctr">
              <a:buNone/>
            </a:pPr>
            <a:endParaRPr lang="ru-RU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14300" indent="0" algn="ctr">
              <a:buNone/>
            </a:pPr>
            <a:endParaRPr lang="ru-RU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24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ПРИЕМЫ ДЛЯ ИНТРИГИ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457200">
              <a:buAutoNum type="arabicPeriod"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Интересный факт </a:t>
            </a:r>
            <a:r>
              <a:rPr lang="ru-RU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«Знаете ли вы, что …»</a:t>
            </a:r>
            <a:r>
              <a:rPr lang="ru-RU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или «</a:t>
            </a:r>
            <a:r>
              <a:rPr lang="ru-RU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Задумывались ли вы когда-нибудь над тем, что…».</a:t>
            </a:r>
          </a:p>
          <a:p>
            <a:pPr marL="114300" indent="0">
              <a:buNone/>
            </a:pPr>
            <a:r>
              <a:rPr lang="ru-RU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Впечатляющее своими размерами число, в совокупности с приемами сравнения </a:t>
            </a:r>
            <a:r>
              <a:rPr lang="ru-RU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«Стадион «Лужники» вмещает сто тысяч зрителей. Сегодня компания МТС обслуживает десять миллионов абонентов. Это сто стадионов «Лужники».</a:t>
            </a:r>
          </a:p>
          <a:p>
            <a:pPr marL="114300" indent="0">
              <a:buNone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</a:t>
            </a:r>
            <a:r>
              <a:rPr lang="ru-RU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Риторический вопрос </a:t>
            </a:r>
            <a:r>
              <a:rPr lang="ru-RU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«Что такое велосипед?»</a:t>
            </a:r>
          </a:p>
          <a:p>
            <a:pPr marL="114300" indent="0">
              <a:buNone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</a:t>
            </a:r>
            <a:r>
              <a:rPr lang="ru-RU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Прием «Когда я ехал(а) к вам сюда…» (</a:t>
            </a:r>
            <a:r>
              <a:rPr lang="ru-RU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докладчик стал свидетелем случая или разговора, происшедшего непосредственно перед его выходом на сцену).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1909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ПРИЕМЫ ДЛЯ ИНТРИГИ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5. </a:t>
            </a:r>
            <a:r>
              <a:rPr lang="ru-RU" b="1" dirty="0" smtClean="0"/>
              <a:t>Презентация презентации. </a:t>
            </a:r>
            <a:r>
              <a:rPr lang="ru-RU" i="1" dirty="0" smtClean="0"/>
              <a:t>«У меня есть 20 минут, чтобы рассказать вам о… Если в ходе моего выступления у вас появятся вопросы, пожалуйста, запишите их, чтобы задать после презентации».</a:t>
            </a:r>
          </a:p>
          <a:p>
            <a:pPr marL="114300" indent="0">
              <a:buNone/>
            </a:pPr>
            <a:r>
              <a:rPr lang="ru-RU" i="1" dirty="0" smtClean="0"/>
              <a:t>6. </a:t>
            </a:r>
            <a:r>
              <a:rPr lang="ru-RU" b="1" dirty="0" smtClean="0"/>
              <a:t>Игра на эмоциях </a:t>
            </a:r>
            <a:r>
              <a:rPr lang="ru-RU" dirty="0" smtClean="0"/>
              <a:t>(рассказ о том, какие эмоции у вас вызывает событие) </a:t>
            </a:r>
            <a:r>
              <a:rPr lang="ru-RU" i="1" dirty="0" smtClean="0"/>
              <a:t>«Когда я думаю о весне, я испытываю необыкновенные чувства…»</a:t>
            </a:r>
            <a:endParaRPr lang="ru-RU" i="1" dirty="0"/>
          </a:p>
          <a:p>
            <a:pPr marL="114300" indent="0">
              <a:buNone/>
            </a:pPr>
            <a:r>
              <a:rPr lang="ru-RU" i="1" dirty="0" smtClean="0"/>
              <a:t>7. </a:t>
            </a:r>
            <a:r>
              <a:rPr lang="ru-RU" b="1" dirty="0" smtClean="0"/>
              <a:t>Ведение. </a:t>
            </a:r>
            <a:r>
              <a:rPr lang="ru-RU" i="1" dirty="0" smtClean="0"/>
              <a:t>«Когда меня попросили выступить…, я задумалась: а что же выбрать?/Я долго думал, как же мне начать свое выступление… Сначала я…"</a:t>
            </a:r>
          </a:p>
          <a:p>
            <a:pPr marL="11430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5789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Интрига («крючок») по </a:t>
            </a:r>
            <a:r>
              <a:rPr lang="ru-RU" b="1" cap="none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А.Ф.Кони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dirty="0" smtClean="0"/>
          </a:p>
          <a:p>
            <a:endParaRPr lang="ru-RU" b="1" dirty="0"/>
          </a:p>
          <a:p>
            <a:r>
              <a:rPr lang="ru-RU" b="1" dirty="0" smtClean="0"/>
              <a:t>Анатолий Федорович Кони </a:t>
            </a:r>
            <a:r>
              <a:rPr lang="ru-RU" b="1" dirty="0"/>
              <a:t>(1844-1927)</a:t>
            </a:r>
            <a:r>
              <a:rPr lang="ru-RU" dirty="0"/>
              <a:t> – </a:t>
            </a:r>
            <a:endParaRPr lang="ru-RU" dirty="0" smtClean="0"/>
          </a:p>
          <a:p>
            <a:endParaRPr lang="ru-RU" dirty="0"/>
          </a:p>
          <a:p>
            <a:pPr marL="114300" indent="0">
              <a:buNone/>
            </a:pPr>
            <a:r>
              <a:rPr lang="ru-RU" dirty="0" smtClean="0"/>
              <a:t>судебный </a:t>
            </a:r>
            <a:r>
              <a:rPr lang="ru-RU" dirty="0"/>
              <a:t>оратор</a:t>
            </a:r>
            <a:r>
              <a:rPr lang="ru-RU" dirty="0" smtClean="0"/>
              <a:t>, судья</a:t>
            </a:r>
            <a:r>
              <a:rPr lang="ru-RU" dirty="0"/>
              <a:t>, доктор уголовного права, государственный и общественный деятель, литератор, почетный академик Санкт-Петербургской академии по изящной словесности.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76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484" y="685351"/>
            <a:ext cx="8260672" cy="1039427"/>
          </a:xfrm>
        </p:spPr>
        <p:txBody>
          <a:bodyPr>
            <a:normAutofit fontScale="90000"/>
          </a:bodyPr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Начало речи А.Ф. Кони о римском императоре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«</a:t>
            </a:r>
            <a:r>
              <a:rPr lang="ru-RU" dirty="0"/>
              <a:t>В детстве я любил читать сказки. Из всех ска­зок на меня особенно сильно влияла одна </a:t>
            </a:r>
            <a:r>
              <a:rPr lang="ru-RU" b="1" dirty="0"/>
              <a:t>(пауза)</a:t>
            </a:r>
            <a:r>
              <a:rPr lang="ru-RU" dirty="0"/>
              <a:t> сказка о людоеде, пожирателе детей. Мне, маленькому, было крайне жалко тех ребят, которых великан-людоед резал, как поросят, огромным ножом и бросал в большой дымящийся котел. Я боялся этого людоеда и, когда темнело в комнате, думал, как бы не попасться к нему на обед. Когда же я вырос и кое-что узнал, то...» Далее следуют пере­ходные слова (очень важные) к Калигуле и затем речь по существу. «Скажут: причем тут людоед? А при том, что людоед в сказке и Калигула — в жизни — братья по жестокости»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36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Уровень концентрации внимания</a:t>
            </a:r>
          </a:p>
          <a:p>
            <a:pPr marL="114300" indent="0">
              <a:buNone/>
            </a:pP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14300" indent="0">
              <a:buNone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«Эффект края»: </a:t>
            </a:r>
            <a:r>
              <a:rPr lang="ru-RU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лучше всего аудитория</a:t>
            </a:r>
          </a:p>
          <a:p>
            <a:pPr marL="114300" indent="0">
              <a:buNone/>
            </a:pPr>
            <a:r>
              <a:rPr lang="ru-RU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Запоминает то, что было в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начале, </a:t>
            </a:r>
            <a:r>
              <a:rPr lang="ru-RU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 то, что было в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конце.</a:t>
            </a:r>
          </a:p>
          <a:p>
            <a:pPr marL="114300" indent="0" algn="just">
              <a:buNone/>
            </a:pPr>
            <a:r>
              <a:rPr lang="ru-RU" dirty="0" smtClean="0"/>
              <a:t>                       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Этапы завершения речи</a:t>
            </a:r>
          </a:p>
          <a:p>
            <a:pPr marL="114300" indent="0" algn="just">
              <a:buNone/>
            </a:pPr>
            <a:r>
              <a:rPr lang="ru-RU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</a:p>
          <a:p>
            <a:pPr marL="114300" indent="0" algn="just">
              <a:buNone/>
            </a:pP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14300" indent="0" algn="just">
              <a:buNone/>
            </a:pP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обобщение           ответы на вопросы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628800"/>
            <a:ext cx="1428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4676775" y="4271367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4006999" y="4271367"/>
            <a:ext cx="66977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4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ПЕРЕЙТИ К ОБОЩЕНИЮ (ЗАКЛЮЧЕНИЮ)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Правильные варианты заключения</a:t>
            </a:r>
          </a:p>
          <a:p>
            <a:pPr marL="571500" indent="-457200">
              <a:buAutoNum type="arabicPeriod"/>
            </a:pPr>
            <a:r>
              <a:rPr lang="ru-RU" sz="2000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«Подводя итог всему сказанному…»</a:t>
            </a:r>
          </a:p>
          <a:p>
            <a:pPr marL="571500" indent="-457200">
              <a:buAutoNum type="arabicPeriod"/>
            </a:pPr>
            <a:r>
              <a:rPr lang="ru-RU" sz="2000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«Итак, мы с вами рассмотрели …»</a:t>
            </a:r>
          </a:p>
          <a:p>
            <a:pPr marL="571500" indent="-457200">
              <a:buAutoNum type="arabicPeriod"/>
            </a:pPr>
            <a:r>
              <a:rPr lang="ru-RU" sz="2000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«Еще раз подчеркнем…»</a:t>
            </a:r>
          </a:p>
          <a:p>
            <a:pPr marL="571500" indent="-457200">
              <a:buAutoNum type="arabicPeriod"/>
            </a:pPr>
            <a:r>
              <a:rPr lang="ru-RU" sz="2000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«Резюмируя сказанное, отметим…»</a:t>
            </a:r>
          </a:p>
          <a:p>
            <a:pPr marL="571500" indent="-457200">
              <a:buAutoNum type="arabicPeriod"/>
            </a:pPr>
            <a:r>
              <a:rPr lang="ru-RU" sz="2000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«В результате сказанного можно сделать </a:t>
            </a:r>
          </a:p>
          <a:p>
            <a:pPr marL="114300" indent="0">
              <a:buNone/>
            </a:pPr>
            <a:r>
              <a:rPr lang="ru-RU" sz="2000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следующие выводы…»</a:t>
            </a:r>
          </a:p>
          <a:p>
            <a:pPr marL="114300" indent="0">
              <a:buNone/>
            </a:pPr>
            <a:r>
              <a:rPr lang="ru-RU" sz="20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Ошибки ораторов:</a:t>
            </a:r>
          </a:p>
          <a:p>
            <a:pPr marL="571500" indent="-457200">
              <a:buAutoNum type="arabicPeriod"/>
            </a:pPr>
            <a:r>
              <a:rPr lang="ru-RU" sz="2000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Оратор не уложился в регламент, и он прерывает свою речь;</a:t>
            </a:r>
          </a:p>
          <a:p>
            <a:pPr marL="571500" indent="-457200">
              <a:buAutoNum type="arabicPeriod"/>
            </a:pPr>
            <a:r>
              <a:rPr lang="ru-RU" i="1" dirty="0" smtClean="0"/>
              <a:t>«У меня все», «Я закончил».</a:t>
            </a:r>
          </a:p>
          <a:p>
            <a:pPr marL="571500" indent="-457200">
              <a:buAutoNum type="arabicPeriod"/>
            </a:pPr>
            <a:r>
              <a:rPr lang="ru-RU" dirty="0"/>
              <a:t>о</a:t>
            </a:r>
            <a:r>
              <a:rPr lang="ru-RU" dirty="0" smtClean="0"/>
              <a:t>ратор смотрит в потолок, в окно и молчит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84785"/>
            <a:ext cx="244184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4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hidden">
          <a:xfrm>
            <a:off x="706809" y="1844824"/>
            <a:ext cx="8229600" cy="4373563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sz="2800" dirty="0" smtClean="0"/>
              <a:t>1. Понятие </a:t>
            </a:r>
            <a:r>
              <a:rPr lang="ru-RU" sz="2800" dirty="0" smtClean="0"/>
              <a:t>об ораторском искусстве</a:t>
            </a:r>
            <a:r>
              <a:rPr lang="ru-RU" sz="2800" dirty="0" smtClean="0"/>
              <a:t>.</a:t>
            </a:r>
          </a:p>
          <a:p>
            <a:pPr marL="114300" indent="0">
              <a:buNone/>
            </a:pPr>
            <a:r>
              <a:rPr lang="ru-RU" sz="2800" dirty="0" smtClean="0"/>
              <a:t>2. Риторический идеал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/>
              <a:t>3</a:t>
            </a:r>
            <a:r>
              <a:rPr lang="ru-RU" sz="2800" dirty="0" smtClean="0"/>
              <a:t>. </a:t>
            </a:r>
            <a:r>
              <a:rPr lang="ru-RU" sz="2800" dirty="0" smtClean="0"/>
              <a:t>Законы риторики.</a:t>
            </a:r>
          </a:p>
          <a:p>
            <a:pPr marL="114300" indent="0">
              <a:buNone/>
            </a:pPr>
            <a:r>
              <a:rPr lang="ru-RU" sz="2800" dirty="0"/>
              <a:t>4</a:t>
            </a:r>
            <a:r>
              <a:rPr lang="ru-RU" sz="2800" dirty="0" smtClean="0"/>
              <a:t>. </a:t>
            </a:r>
            <a:r>
              <a:rPr lang="ru-RU" sz="2800" dirty="0" smtClean="0"/>
              <a:t>Структура ораторской </a:t>
            </a:r>
            <a:r>
              <a:rPr lang="ru-RU" sz="2800" dirty="0" smtClean="0"/>
              <a:t> </a:t>
            </a:r>
            <a:r>
              <a:rPr lang="ru-RU" sz="2800" dirty="0" smtClean="0"/>
              <a:t>речи.  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5. Понятие об интриге</a:t>
            </a:r>
          </a:p>
          <a:p>
            <a:pPr marL="114300" indent="0">
              <a:buNone/>
            </a:pPr>
            <a:r>
              <a:rPr lang="ru-RU" sz="2800" dirty="0" smtClean="0"/>
              <a:t>6. Правила завершения речи</a:t>
            </a:r>
          </a:p>
          <a:p>
            <a:pPr marL="114300" indent="0">
              <a:buNone/>
            </a:pPr>
            <a:r>
              <a:rPr lang="ru-RU" sz="2800" dirty="0" smtClean="0"/>
              <a:t>7. Ответы на вопросы слушателей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/>
              <a:t>8</a:t>
            </a:r>
            <a:r>
              <a:rPr lang="ru-RU" sz="2800" dirty="0" smtClean="0"/>
              <a:t>. </a:t>
            </a:r>
            <a:r>
              <a:rPr lang="ru-RU" sz="2800" dirty="0" smtClean="0"/>
              <a:t>Три уровня ораторского искусства («что говорит», «как говорит», «кто говорит</a:t>
            </a:r>
            <a:r>
              <a:rPr lang="ru-RU" sz="2800" dirty="0" smtClean="0"/>
              <a:t>».</a:t>
            </a:r>
          </a:p>
          <a:p>
            <a:pPr marL="114300" indent="0">
              <a:buNone/>
            </a:pPr>
            <a:r>
              <a:rPr lang="ru-RU" sz="2800" dirty="0" smtClean="0"/>
              <a:t> 9. Связанность </a:t>
            </a:r>
            <a:r>
              <a:rPr lang="ru-RU" sz="2800" dirty="0" smtClean="0"/>
              <a:t>и контактность речи оратора.</a:t>
            </a:r>
          </a:p>
          <a:p>
            <a:pPr marL="114300" indent="0">
              <a:buNone/>
            </a:pPr>
            <a:r>
              <a:rPr lang="ru-RU" sz="2800" dirty="0" smtClean="0"/>
              <a:t>10. </a:t>
            </a:r>
            <a:r>
              <a:rPr lang="ru-RU" sz="2800" dirty="0" smtClean="0"/>
              <a:t>Этикет ораторской речи.</a:t>
            </a:r>
          </a:p>
          <a:p>
            <a:pPr marL="114300" indent="0">
              <a:buNone/>
            </a:pPr>
            <a:endParaRPr lang="ru-RU" dirty="0" smtClean="0"/>
          </a:p>
          <a:p>
            <a:pPr marL="57150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ПЛАН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86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ПРАВИЛА ЗАВЕРШЕНИЯ РЕЧИ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Старайтесь, чтобы завершение вашей речи было:</a:t>
            </a:r>
          </a:p>
          <a:p>
            <a:pPr marL="114300" indent="0">
              <a:buNone/>
            </a:pPr>
            <a:endParaRPr lang="ru-RU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14300" indent="0">
              <a:buNone/>
            </a:pPr>
            <a:r>
              <a:rPr lang="ru-RU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кратким и четким,</a:t>
            </a:r>
          </a:p>
          <a:p>
            <a:pPr marL="114300" indent="0">
              <a:buNone/>
            </a:pPr>
            <a:r>
              <a:rPr lang="ru-RU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понятным,</a:t>
            </a:r>
          </a:p>
          <a:p>
            <a:pPr marL="114300" indent="0">
              <a:buNone/>
            </a:pPr>
            <a:r>
              <a:rPr lang="ru-RU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энергичным,</a:t>
            </a:r>
          </a:p>
          <a:p>
            <a:pPr marL="114300" indent="0">
              <a:buNone/>
            </a:pPr>
            <a:r>
              <a:rPr lang="ru-RU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оптимистичным, позитивным.</a:t>
            </a:r>
          </a:p>
          <a:p>
            <a:pPr marL="114300" indent="0">
              <a:buNone/>
            </a:pPr>
            <a:endParaRPr lang="ru-RU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14300" indent="0">
              <a:buNone/>
            </a:pPr>
            <a:endParaRPr lang="ru-RU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14300" indent="0">
              <a:buNone/>
            </a:pPr>
            <a:r>
              <a:rPr lang="ru-RU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 НЕ ЗАБЫВАЙТЕ ПОБЛАГОДАРИТЬ </a:t>
            </a:r>
          </a:p>
          <a:p>
            <a:pPr marL="114300" indent="0">
              <a:buNone/>
            </a:pPr>
            <a:r>
              <a:rPr lang="ru-RU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АУДИТОРИЮ ЗА ВНИМАНИЕ!</a:t>
            </a: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3120579" cy="395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0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ОТВЕТЫ НА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i="1" dirty="0" smtClean="0"/>
              <a:t>«А теперь я с удовольствием отвечу на вопросы…»</a:t>
            </a:r>
          </a:p>
          <a:p>
            <a:pPr marL="114300" indent="0" algn="just">
              <a:buNone/>
            </a:pPr>
            <a:r>
              <a:rPr lang="ru-RU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Правила:</a:t>
            </a:r>
          </a:p>
          <a:p>
            <a:pPr marL="571500" indent="-457200" algn="just">
              <a:buAutoNum type="arabicPeriod"/>
            </a:pPr>
            <a:r>
              <a:rPr lang="ru-RU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Никогда не говорите, что не хотите отвечать на вопросы.</a:t>
            </a:r>
          </a:p>
          <a:p>
            <a:pPr marL="571500" indent="-457200" algn="just">
              <a:buAutoNum type="arabicPeriod"/>
            </a:pPr>
            <a:r>
              <a:rPr lang="ru-RU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Начните с фразы:</a:t>
            </a:r>
            <a:r>
              <a:rPr lang="ru-RU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«Спасибо за интересный вопрос» (</a:t>
            </a:r>
            <a:r>
              <a:rPr lang="ru-RU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тонкий комплимент интеллектуалу).</a:t>
            </a:r>
          </a:p>
          <a:p>
            <a:pPr marL="571500" indent="-457200" algn="just">
              <a:buAutoNum type="arabicPeriod"/>
            </a:pPr>
            <a:r>
              <a:rPr lang="ru-RU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Побуждайте задавать вопросы: «Итак, еще вопрос! Пожалуйста! Рад(а) буду ответить на вопросы, особенно каверзные!» (взаимодействие с залом).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3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ОТВЕТЫ НА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4. Маловразумительный вопрос. Попросите повторить </a:t>
            </a:r>
            <a:r>
              <a:rPr lang="ru-RU" i="1" dirty="0" smtClean="0"/>
              <a:t>(«Итак, Ваш вопрос»).</a:t>
            </a:r>
            <a:r>
              <a:rPr lang="ru-RU" dirty="0" smtClean="0"/>
              <a:t> Повторите сами.</a:t>
            </a:r>
          </a:p>
          <a:p>
            <a:pPr marL="114300" indent="0">
              <a:buNone/>
            </a:pPr>
            <a:r>
              <a:rPr lang="ru-RU" dirty="0" smtClean="0"/>
              <a:t>5. Вопросов нет – помогите аудитории.</a:t>
            </a:r>
          </a:p>
          <a:p>
            <a:pPr marL="114300" indent="0">
              <a:buNone/>
            </a:pPr>
            <a:r>
              <a:rPr lang="ru-RU" dirty="0" smtClean="0"/>
              <a:t>Примените прием: «</a:t>
            </a:r>
            <a:r>
              <a:rPr lang="ru-RU" i="1" dirty="0" smtClean="0"/>
              <a:t>Меня часто спрашивают»</a:t>
            </a:r>
            <a:r>
              <a:rPr lang="ru-RU" dirty="0" smtClean="0"/>
              <a:t> или «</a:t>
            </a:r>
            <a:r>
              <a:rPr lang="ru-RU" i="1" dirty="0" smtClean="0"/>
              <a:t>Перед началом выступления мне задали вот такой вопрос» (</a:t>
            </a:r>
            <a:r>
              <a:rPr lang="ru-RU" dirty="0" smtClean="0"/>
              <a:t>иллюзия ответов на заданные вопросы).</a:t>
            </a:r>
          </a:p>
          <a:p>
            <a:pPr marL="114300" indent="0">
              <a:buNone/>
            </a:pPr>
            <a:r>
              <a:rPr lang="ru-RU" dirty="0" smtClean="0"/>
              <a:t>6. Заранее договоритесь с кем-нибудь из группы задать Вам вопрос (умный оратор).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301208"/>
            <a:ext cx="2088232" cy="121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5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УРОВНИ ОРАТОРСКОГО ИСКУССТВА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547664" y="3861048"/>
          <a:ext cx="607758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9020"/>
                <a:gridCol w="3758565"/>
              </a:tblGrid>
              <a:tr h="1800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Уровень 1.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Владение материалом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(«что говорить»)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>
                          <a:effectLst/>
                        </a:rPr>
                        <a:t>Грамотная речь (соблюдение лексических, грамматических, орфоэпических норм)</a:t>
                      </a:r>
                      <a:endParaRPr lang="ru-RU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>
                          <a:effectLst/>
                        </a:rPr>
                        <a:t>Словарный запас</a:t>
                      </a:r>
                      <a:endParaRPr lang="ru-RU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>
                          <a:effectLst/>
                        </a:rPr>
                        <a:t>Композиция (вступление, основная часть, заключение)</a:t>
                      </a:r>
                      <a:endParaRPr lang="ru-RU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>
                          <a:effectLst/>
                        </a:rPr>
                        <a:t>Содержание речи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2138073"/>
            <a:ext cx="793677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Выделяют 3 уровня ораторского искусства: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«Что говорить»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II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« Как говорить»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III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«Кто говорит»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Владение собой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539553" y="2636913"/>
          <a:ext cx="8064896" cy="1080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7317"/>
                <a:gridCol w="4987579"/>
              </a:tblGrid>
              <a:tr h="1080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Уровень 2.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Владение собой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(«</a:t>
                      </a:r>
                      <a:r>
                        <a:rPr lang="ru-RU" sz="1600" b="1" dirty="0">
                          <a:effectLst/>
                        </a:rPr>
                        <a:t>как</a:t>
                      </a:r>
                      <a:r>
                        <a:rPr lang="ru-RU" sz="1600" dirty="0">
                          <a:effectLst/>
                        </a:rPr>
                        <a:t> говорить»)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600" dirty="0">
                          <a:effectLst/>
                        </a:rPr>
                        <a:t>Естественность поведения оратора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600" dirty="0">
                          <a:effectLst/>
                        </a:rPr>
                        <a:t>Техника речи (голос, дикция, интонация)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600" dirty="0">
                          <a:effectLst/>
                        </a:rPr>
                        <a:t>Контакт с аудиторией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77072"/>
            <a:ext cx="3784848" cy="251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3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Техника речи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72885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778" y="1621193"/>
            <a:ext cx="2495686" cy="166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Естественность поведения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95646"/>
              </p:ext>
            </p:extLst>
          </p:nvPr>
        </p:nvGraphicFramePr>
        <p:xfrm>
          <a:off x="1547664" y="1628800"/>
          <a:ext cx="6077585" cy="490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805"/>
                <a:gridCol w="2070735"/>
                <a:gridCol w="213804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 dirty="0">
                          <a:effectLst/>
                        </a:rPr>
                        <a:t>Признаки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Естественность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Неестественность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Осанка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Прямая спина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Сутулая спина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Выражение лица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 dirty="0">
                          <a:effectLst/>
                        </a:rPr>
                        <a:t>Уверенное (спокойное</a:t>
                      </a:r>
                      <a:r>
                        <a:rPr lang="ru-RU" sz="1400" dirty="0" smtClean="0">
                          <a:effectLst/>
                        </a:rPr>
                        <a:t>),  </a:t>
                      </a:r>
                      <a:r>
                        <a:rPr lang="ru-RU" sz="1400" dirty="0">
                          <a:effectLst/>
                        </a:rPr>
                        <a:t>улыбка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Недовольное, агрессивное, угрюмое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Взгляд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Спокойный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Бегающий или тенденция прятать взгляд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Жесты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Органичные, раскованные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 dirty="0">
                          <a:effectLst/>
                        </a:rPr>
                        <a:t>Отсутствие жестов либо лишние движения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Движение по сцене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Произвольное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 dirty="0">
                          <a:effectLst/>
                        </a:rPr>
                        <a:t>Отсутствие движения («истукан»)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Стиль чтения лекции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Разговорный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 dirty="0">
                          <a:effectLst/>
                        </a:rPr>
                        <a:t>Официальный, заученный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Настрой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Доброжелательный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 dirty="0">
                          <a:effectLst/>
                        </a:rPr>
                        <a:t>Полностью безразличный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Использование текста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Опора на текст, умение оторваться от текста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 dirty="0" smtClean="0">
                          <a:effectLst/>
                        </a:rPr>
                        <a:t>Чтение </a:t>
                      </a:r>
                      <a:r>
                        <a:rPr lang="ru-RU" sz="1400" dirty="0">
                          <a:effectLst/>
                        </a:rPr>
                        <a:t>«не поднимая глаз»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9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Составляющие техники речи и критерии </a:t>
            </a:r>
            <a:r>
              <a:rPr lang="ru-RU" b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</a:t>
            </a:r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ценки речи оратора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6612" y="2467197"/>
          <a:ext cx="7470775" cy="3680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2245"/>
                <a:gridCol w="2722245"/>
                <a:gridCol w="2026285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Составляющие техники речи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Критерии оцени речи оратора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Положительные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Отрицательные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Дикция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Четкая артикуляция звуков и слов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Невнятная артикуляция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Темп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1) Нормальный: 120 слов в минуту; 2) умение менять (замедлять или убыстрять) темп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Слишком быстрый или слишком медленный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Интонация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Интонационное разнообразие речи; необходимые логические акценты и паузы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Интонационной многообразие; затянутые паузы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Голос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Достаточно громкий (уверенный) голос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 dirty="0">
                          <a:effectLst/>
                        </a:rPr>
                        <a:t>Монотонный, тихий, неуверенный, затухающий голос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Работа над дикцией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Практика. Скороговорки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 smtClean="0"/>
              <a:t>Все бобры добры для своих бобрят.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Из-под топота копыт пыль по полю летит.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Не жалела мама мыла, мама мыла Милу мылом.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497307" y="1700808"/>
            <a:ext cx="196608" cy="4572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7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Образ оратора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403648" y="1700808"/>
          <a:ext cx="6077585" cy="1226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9020"/>
                <a:gridCol w="375856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Уровень 3.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Образ оратора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(«кто говорит»)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>
                          <a:effectLst/>
                        </a:rPr>
                        <a:t>Одежда</a:t>
                      </a:r>
                      <a:endParaRPr lang="ru-RU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>
                          <a:effectLst/>
                        </a:rPr>
                        <a:t>Поза</a:t>
                      </a:r>
                      <a:endParaRPr lang="ru-RU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>
                          <a:effectLst/>
                        </a:rPr>
                        <a:t>Ходьба по аудитории</a:t>
                      </a:r>
                      <a:endParaRPr lang="ru-RU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>
                          <a:effectLst/>
                        </a:rPr>
                        <a:t>Выражение лица (мимика и жесты, улыбка)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403648" y="2329981"/>
            <a:ext cx="6048672" cy="309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76275" algn="l"/>
              </a:tabLst>
            </a:pPr>
            <a:endParaRPr lang="ru-RU" b="1" dirty="0" smtClean="0"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76275" algn="l"/>
              </a:tabLst>
            </a:pPr>
            <a:endParaRPr lang="ru-RU" b="1" dirty="0"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76275" algn="l"/>
              </a:tabLst>
            </a:pPr>
            <a:r>
              <a:rPr lang="ru-RU" b="1" dirty="0" smtClean="0">
                <a:solidFill>
                  <a:schemeClr val="tx2"/>
                </a:solidFill>
                <a:ea typeface="Calibri"/>
                <a:cs typeface="Times New Roman"/>
              </a:rPr>
              <a:t>Психологический </a:t>
            </a:r>
            <a:r>
              <a:rPr lang="ru-RU" b="1" dirty="0">
                <a:solidFill>
                  <a:schemeClr val="tx2"/>
                </a:solidFill>
                <a:ea typeface="Calibri"/>
                <a:cs typeface="Times New Roman"/>
              </a:rPr>
              <a:t>парадокс!</a:t>
            </a:r>
            <a:endParaRPr lang="ru-RU" sz="1400" dirty="0">
              <a:solidFill>
                <a:schemeClr val="tx2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76275" algn="l"/>
              </a:tabLst>
            </a:pPr>
            <a:r>
              <a:rPr lang="ru-RU" b="1" dirty="0">
                <a:solidFill>
                  <a:schemeClr val="tx2"/>
                </a:solidFill>
                <a:ea typeface="Calibri"/>
                <a:cs typeface="Times New Roman"/>
              </a:rPr>
              <a:t>Распределение внимания слушателей:</a:t>
            </a:r>
            <a:endParaRPr lang="ru-RU" sz="1400" dirty="0">
              <a:solidFill>
                <a:schemeClr val="tx2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76275" algn="l"/>
              </a:tabLst>
            </a:pPr>
            <a:r>
              <a:rPr lang="ru-RU" dirty="0">
                <a:solidFill>
                  <a:schemeClr val="tx2"/>
                </a:solidFill>
                <a:ea typeface="Calibri"/>
                <a:cs typeface="Times New Roman"/>
              </a:rPr>
              <a:t>60% -</a:t>
            </a:r>
            <a:r>
              <a:rPr lang="ru-RU" b="1" dirty="0">
                <a:solidFill>
                  <a:schemeClr val="tx2"/>
                </a:solidFill>
                <a:ea typeface="Calibri"/>
                <a:cs typeface="Times New Roman"/>
              </a:rPr>
              <a:t> кто </a:t>
            </a:r>
            <a:r>
              <a:rPr lang="ru-RU" dirty="0">
                <a:solidFill>
                  <a:schemeClr val="tx2"/>
                </a:solidFill>
                <a:ea typeface="Calibri"/>
                <a:cs typeface="Times New Roman"/>
              </a:rPr>
              <a:t>говорит</a:t>
            </a:r>
            <a:endParaRPr lang="ru-RU" sz="1400" dirty="0">
              <a:solidFill>
                <a:schemeClr val="tx2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76275" algn="l"/>
              </a:tabLst>
            </a:pPr>
            <a:r>
              <a:rPr lang="ru-RU" dirty="0">
                <a:solidFill>
                  <a:schemeClr val="tx2"/>
                </a:solidFill>
                <a:ea typeface="Calibri"/>
                <a:cs typeface="Times New Roman"/>
              </a:rPr>
              <a:t>30% - </a:t>
            </a:r>
            <a:r>
              <a:rPr lang="ru-RU" b="1" dirty="0">
                <a:solidFill>
                  <a:schemeClr val="tx2"/>
                </a:solidFill>
                <a:ea typeface="Calibri"/>
                <a:cs typeface="Times New Roman"/>
              </a:rPr>
              <a:t>как</a:t>
            </a:r>
            <a:r>
              <a:rPr lang="ru-RU" dirty="0">
                <a:solidFill>
                  <a:schemeClr val="tx2"/>
                </a:solidFill>
                <a:ea typeface="Calibri"/>
                <a:cs typeface="Times New Roman"/>
              </a:rPr>
              <a:t> говорит</a:t>
            </a:r>
            <a:endParaRPr lang="ru-RU" sz="1400" dirty="0">
              <a:solidFill>
                <a:schemeClr val="tx2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76275" algn="l"/>
              </a:tabLst>
            </a:pPr>
            <a:r>
              <a:rPr lang="ru-RU" dirty="0">
                <a:solidFill>
                  <a:schemeClr val="tx2"/>
                </a:solidFill>
                <a:ea typeface="Calibri"/>
                <a:cs typeface="Times New Roman"/>
              </a:rPr>
              <a:t>10% - </a:t>
            </a:r>
            <a:r>
              <a:rPr lang="ru-RU" b="1" dirty="0">
                <a:solidFill>
                  <a:schemeClr val="tx2"/>
                </a:solidFill>
                <a:ea typeface="Calibri"/>
                <a:cs typeface="Times New Roman"/>
              </a:rPr>
              <a:t>что</a:t>
            </a:r>
            <a:r>
              <a:rPr lang="ru-RU" dirty="0">
                <a:solidFill>
                  <a:schemeClr val="tx2"/>
                </a:solidFill>
                <a:ea typeface="Calibri"/>
                <a:cs typeface="Times New Roman"/>
              </a:rPr>
              <a:t> говорит</a:t>
            </a:r>
            <a:endParaRPr lang="ru-RU" sz="1400" dirty="0">
              <a:solidFill>
                <a:schemeClr val="tx2"/>
              </a:solidFill>
              <a:effectLst/>
              <a:ea typeface="Calibri"/>
              <a:cs typeface="Times New Roman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71454"/>
            <a:ext cx="2448272" cy="258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ПОНЯТИЕ ОБ ОРАТОРСКОМ ИСКУССТВЕ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Риторика – одна из самых древних наук на земле, и «царица всех наук»</a:t>
            </a:r>
          </a:p>
          <a:p>
            <a:r>
              <a:rPr lang="ru-RU" dirty="0" smtClean="0"/>
              <a:t>Время возникновения – </a:t>
            </a:r>
            <a:r>
              <a:rPr lang="en-US" dirty="0" smtClean="0"/>
              <a:t>V</a:t>
            </a:r>
            <a:r>
              <a:rPr lang="ru-RU" dirty="0" smtClean="0"/>
              <a:t> – </a:t>
            </a:r>
            <a:r>
              <a:rPr lang="en-US" dirty="0" smtClean="0"/>
              <a:t>IV</a:t>
            </a:r>
            <a:r>
              <a:rPr lang="ru-RU" dirty="0" smtClean="0"/>
              <a:t> вв. до н.э.</a:t>
            </a:r>
          </a:p>
          <a:p>
            <a:r>
              <a:rPr lang="ru-RU" dirty="0" smtClean="0"/>
              <a:t>Родина – Древняя Греция</a:t>
            </a:r>
          </a:p>
          <a:p>
            <a:r>
              <a:rPr lang="ru-RU" dirty="0" smtClean="0"/>
              <a:t>Происхождение слова «риторика» – от греч.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rheo</a:t>
            </a:r>
            <a:r>
              <a:rPr lang="en-US" dirty="0" smtClean="0"/>
              <a:t> – </a:t>
            </a:r>
            <a:r>
              <a:rPr lang="ru-RU" dirty="0" smtClean="0"/>
              <a:t>«говорю»</a:t>
            </a:r>
          </a:p>
          <a:p>
            <a:pPr marL="114300" indent="0">
              <a:buNone/>
            </a:pPr>
            <a:r>
              <a:rPr lang="ru-RU" dirty="0" smtClean="0"/>
              <a:t>                 </a:t>
            </a:r>
            <a:r>
              <a:rPr lang="en-US" dirty="0" err="1" smtClean="0"/>
              <a:t>rhetor</a:t>
            </a:r>
            <a:r>
              <a:rPr lang="en-US" dirty="0" smtClean="0"/>
              <a:t> – </a:t>
            </a:r>
            <a:r>
              <a:rPr lang="ru-RU" dirty="0" smtClean="0"/>
              <a:t>«оратор»</a:t>
            </a:r>
          </a:p>
          <a:p>
            <a:pPr marL="114300" indent="0"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rhetorike</a:t>
            </a:r>
            <a:r>
              <a:rPr lang="en-US" dirty="0" smtClean="0"/>
              <a:t> – </a:t>
            </a:r>
            <a:r>
              <a:rPr lang="ru-RU" dirty="0" smtClean="0"/>
              <a:t>«мастерство ораторской речи»</a:t>
            </a:r>
          </a:p>
          <a:p>
            <a:r>
              <a:rPr lang="ru-RU" dirty="0" smtClean="0"/>
              <a:t>Синонимы: 1</a:t>
            </a:r>
            <a:r>
              <a:rPr lang="en-US" dirty="0" smtClean="0"/>
              <a:t>)</a:t>
            </a:r>
            <a:r>
              <a:rPr lang="ru-RU" dirty="0" smtClean="0"/>
              <a:t> «ораторское искусство» (лат.)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2</a:t>
            </a:r>
            <a:r>
              <a:rPr lang="en-US" dirty="0" smtClean="0"/>
              <a:t>)</a:t>
            </a:r>
            <a:r>
              <a:rPr lang="ru-RU" dirty="0" smtClean="0"/>
              <a:t> «красноречие» (рус.)</a:t>
            </a:r>
            <a:endParaRPr lang="ru-RU" dirty="0"/>
          </a:p>
        </p:txBody>
      </p:sp>
      <p:pic>
        <p:nvPicPr>
          <p:cNvPr id="2051" name="Picture 3" descr="C:\Users\Nastia\Desktop\изоб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45035"/>
            <a:ext cx="1228098" cy="1644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4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3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Контакт с аудиторией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Ораторские приемы контакта:</a:t>
            </a:r>
          </a:p>
          <a:p>
            <a:r>
              <a:rPr lang="ru-RU" b="1" dirty="0" smtClean="0"/>
              <a:t>Зрительный контакт </a:t>
            </a:r>
            <a:r>
              <a:rPr lang="ru-RU" dirty="0" smtClean="0"/>
              <a:t>(большую часть времени смотреть на аудиторию, не читать «с листа»!).</a:t>
            </a:r>
          </a:p>
          <a:p>
            <a:r>
              <a:rPr lang="ru-RU" b="1" dirty="0" smtClean="0"/>
              <a:t>Речевой контакт</a:t>
            </a:r>
            <a:r>
              <a:rPr lang="ru-RU" dirty="0" smtClean="0"/>
              <a:t>: Вопросы к аудитории.</a:t>
            </a:r>
          </a:p>
          <a:p>
            <a:r>
              <a:rPr lang="ru-RU" dirty="0" smtClean="0"/>
              <a:t>Интрига, разного рода «крючки» («Об этом я расскажу чуть позже», «Сейчас я расскажу удивительный факт»).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27" y="4325963"/>
            <a:ext cx="269819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2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Связанность ораторской речи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обеспечивается</a:t>
            </a:r>
            <a:r>
              <a:rPr lang="ru-RU" b="1" dirty="0"/>
              <a:t> </a:t>
            </a:r>
            <a:r>
              <a:rPr lang="ru-RU" b="1" i="1" dirty="0" err="1"/>
              <a:t>когезией</a:t>
            </a:r>
            <a:r>
              <a:rPr lang="ru-RU" b="1" i="1" dirty="0"/>
              <a:t>, ретроспекцией и </a:t>
            </a:r>
            <a:r>
              <a:rPr lang="ru-RU" b="1" i="1" dirty="0" err="1"/>
              <a:t>проспекцией</a:t>
            </a:r>
            <a:r>
              <a:rPr lang="ru-RU" b="1" i="1" dirty="0" smtClean="0"/>
              <a:t>.</a:t>
            </a:r>
          </a:p>
          <a:p>
            <a:r>
              <a:rPr lang="ru-RU" b="1" dirty="0" smtClean="0"/>
              <a:t>КОГЕЗИЯ— </a:t>
            </a:r>
            <a:r>
              <a:rPr lang="ru-RU" dirty="0"/>
              <a:t>это особые виды сцепления, связи, обеспечиваю­щие последовательность и взаимозависимость отдельных частей ораторской речи, которые позволяют глубже проникнуть в ее содержание, понять и запомнить отдельные ее фрагменты, рас­положенные на некотором (и даже значительном) расстоянии друг от друга, но в той или иной степени связанные между собой. </a:t>
            </a:r>
          </a:p>
        </p:txBody>
      </p:sp>
    </p:spTree>
    <p:extLst>
      <p:ext uri="{BB962C8B-B14F-4D97-AF65-F5344CB8AC3E}">
        <p14:creationId xmlns:p14="http://schemas.microsoft.com/office/powerpoint/2010/main" val="232625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Связанность </a:t>
            </a:r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ораторской речи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 </a:t>
            </a:r>
            <a:r>
              <a:rPr lang="ru-RU" i="1" dirty="0"/>
              <a:t>Этот тип связи может выражаться различными повторами, словами, обо­значающими временные, пространственные и причинно-следствен­ные отношения: </a:t>
            </a:r>
            <a:endParaRPr lang="ru-RU" i="1" dirty="0" smtClean="0"/>
          </a:p>
          <a:p>
            <a:r>
              <a:rPr lang="ru-RU" b="1" i="1" dirty="0" smtClean="0"/>
              <a:t>таким </a:t>
            </a:r>
            <a:r>
              <a:rPr lang="ru-RU" b="1" i="1" dirty="0"/>
              <a:t>образом, итак, во-первых, во-вторых, следующий вопрос, совершенно очевидно, посмотрим далее, перейдем к следующему</a:t>
            </a:r>
            <a:endParaRPr lang="ru-RU" b="1" dirty="0"/>
          </a:p>
          <a:p>
            <a:r>
              <a:rPr lang="ru-RU" i="1" dirty="0"/>
              <a:t>Связующую роль выпол­няют и такие слова и словосочетания: </a:t>
            </a:r>
            <a:r>
              <a:rPr lang="ru-RU" b="1" i="1" dirty="0"/>
              <a:t>принимая во внимание, с од­ной стороны, с другой стороны, между тем, несмотря на это, как оказывается, по всей вероятности, как оказалось впоследствии</a:t>
            </a:r>
            <a:r>
              <a:rPr lang="ru-RU" i="1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966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Связанность ораторской речи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РЕТРОСПЕКЦИЯ</a:t>
            </a:r>
            <a:r>
              <a:rPr lang="ru-RU" dirty="0" smtClean="0"/>
              <a:t> </a:t>
            </a:r>
            <a:r>
              <a:rPr lang="ru-RU" dirty="0"/>
              <a:t>— это форма речевого выражения, отсылаю­щая слушателей к предшествующей содержательной информа­ции. </a:t>
            </a:r>
            <a:endParaRPr lang="ru-RU" dirty="0" smtClean="0"/>
          </a:p>
          <a:p>
            <a:pPr marL="114300" indent="0">
              <a:buNone/>
            </a:pPr>
            <a:r>
              <a:rPr lang="ru-RU" dirty="0"/>
              <a:t>Ретроспекция может выражаться словами и словосочетания­ми различного типа: </a:t>
            </a:r>
            <a:r>
              <a:rPr lang="ru-RU" b="1" dirty="0"/>
              <a:t>как мы знаем, как мы понимаем, как было сказано ранее, как я говорил об этом, это заставляет нас вспомнить, ранее мы уже говорили об этом, вспомним, вы слышали, вы видели, известно, мы имели случай сказать об этом, в прошлый раз я уже говорил об этом.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0422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Связанность ораторской речи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ПРОСПЕКЦИЯ— </a:t>
            </a:r>
            <a:r>
              <a:rPr lang="ru-RU" b="1" dirty="0"/>
              <a:t>это один из элементов речи, отно­сящих содержательную информацию к тому, о чем будет гово­риться в последующих частях выступления</a:t>
            </a:r>
            <a:r>
              <a:rPr lang="ru-RU" dirty="0"/>
              <a:t>. </a:t>
            </a:r>
            <a:endParaRPr lang="ru-RU" dirty="0" smtClean="0"/>
          </a:p>
          <a:p>
            <a:pPr marL="114300" indent="0">
              <a:buNone/>
            </a:pPr>
            <a:r>
              <a:rPr lang="ru-RU" dirty="0" err="1"/>
              <a:t>Проспекция</a:t>
            </a:r>
            <a:r>
              <a:rPr lang="ru-RU" dirty="0"/>
              <a:t> дает воз­можность слушателю яснее представить себе связь и </a:t>
            </a:r>
            <a:r>
              <a:rPr lang="ru-RU" dirty="0" smtClean="0"/>
              <a:t>взаимообусловленность </a:t>
            </a:r>
            <a:r>
              <a:rPr lang="ru-RU" dirty="0"/>
              <a:t>мыслей и идей, изложенных в речи. Вначале оратор может обещать слушателям дать некоторую информацию в данном выступлении, а также говорить и о своих будущих выступлениях или о выступлениях других ораторов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8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Речевые средства для контакта с аудиторией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«мы совместное»: </a:t>
            </a:r>
          </a:p>
          <a:p>
            <a:r>
              <a:rPr lang="ru-RU" b="1" dirty="0"/>
              <a:t>мы с вами, мы вместе, мы все, мы все слушатели, мы все вместе с вами, вместе с вами мы... </a:t>
            </a:r>
            <a:endParaRPr lang="ru-RU" b="1" dirty="0" smtClean="0"/>
          </a:p>
          <a:p>
            <a:r>
              <a:rPr lang="ru-RU" dirty="0" smtClean="0"/>
              <a:t>Например</a:t>
            </a:r>
            <a:r>
              <a:rPr lang="ru-RU" dirty="0"/>
              <a:t>:</a:t>
            </a:r>
            <a:r>
              <a:rPr lang="ru-RU" b="1" dirty="0"/>
              <a:t> Мы все вместе (вместе с вами мы) должны подумать над той проблемой, о кото­рой сегодня у нас с вами пойдет речь; Мы с вами хорошо знаем, как легко совершить ошибку, мы постоянно допускаем какие-то промахи и терпеливо их исправляем </a:t>
            </a:r>
            <a:r>
              <a:rPr lang="ru-RU" dirty="0"/>
              <a:t>(из речи). </a:t>
            </a:r>
          </a:p>
        </p:txBody>
      </p:sp>
    </p:spTree>
    <p:extLst>
      <p:ext uri="{BB962C8B-B14F-4D97-AF65-F5344CB8AC3E}">
        <p14:creationId xmlns:p14="http://schemas.microsoft.com/office/powerpoint/2010/main" val="4049386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Речевые средства для контакта с аудиторией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2. глагольные формы:</a:t>
            </a:r>
          </a:p>
          <a:p>
            <a:r>
              <a:rPr lang="ru-RU" b="1" dirty="0"/>
              <a:t>проясним, оговоримся, конкретизируем, поясним, будем от­кровенны, попробуем понять, скажем прямо, отметим и т. п. </a:t>
            </a:r>
            <a:endParaRPr lang="ru-RU" b="1" dirty="0" smtClean="0"/>
          </a:p>
          <a:p>
            <a:r>
              <a:rPr lang="ru-RU" dirty="0" smtClean="0"/>
              <a:t>3. </a:t>
            </a:r>
            <a:r>
              <a:rPr lang="ru-RU" dirty="0"/>
              <a:t>вводные </a:t>
            </a:r>
            <a:r>
              <a:rPr lang="ru-RU" dirty="0" smtClean="0"/>
              <a:t>конструкции, </a:t>
            </a:r>
            <a:r>
              <a:rPr lang="ru-RU" dirty="0"/>
              <a:t>содержащие обращения к слушателям</a:t>
            </a:r>
            <a:r>
              <a:rPr lang="ru-RU" dirty="0" smtClean="0"/>
              <a:t>:</a:t>
            </a:r>
          </a:p>
          <a:p>
            <a:r>
              <a:rPr lang="ru-RU" b="1" dirty="0" smtClean="0"/>
              <a:t>как </a:t>
            </a:r>
            <a:r>
              <a:rPr lang="ru-RU" b="1" dirty="0"/>
              <a:t>вы понимаете, как вы догадываетесь, как види­те, как вы знаете, как мы знаем, как вы убедились и </a:t>
            </a:r>
            <a:r>
              <a:rPr lang="ru-RU" b="1" dirty="0" smtClean="0"/>
              <a:t>др.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20980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Речевые средства для контакта с аудиторией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73563"/>
          </a:xfrm>
        </p:spPr>
        <p:txBody>
          <a:bodyPr/>
          <a:lstStyle/>
          <a:p>
            <a:r>
              <a:rPr lang="ru-RU" dirty="0" smtClean="0"/>
              <a:t>4. побудительные предложения:</a:t>
            </a:r>
          </a:p>
          <a:p>
            <a:r>
              <a:rPr lang="ru-RU" dirty="0" smtClean="0"/>
              <a:t> </a:t>
            </a:r>
            <a:r>
              <a:rPr lang="ru-RU" b="1" dirty="0"/>
              <a:t>согласитесь, прочитайте, подумай­те, возьмите, считайте, отметьте, запомните, проанализируйте, воз­разите, решайте. </a:t>
            </a:r>
            <a:endParaRPr lang="ru-RU" b="1" dirty="0" smtClean="0"/>
          </a:p>
          <a:p>
            <a:r>
              <a:rPr lang="ru-RU" dirty="0" smtClean="0"/>
              <a:t>5. </a:t>
            </a:r>
            <a:r>
              <a:rPr lang="ru-RU" dirty="0"/>
              <a:t>конструкции с изъяснительны­ми </a:t>
            </a:r>
            <a:r>
              <a:rPr lang="ru-RU" dirty="0" smtClean="0"/>
              <a:t>придаточными, имеющие </a:t>
            </a:r>
            <a:r>
              <a:rPr lang="ru-RU" dirty="0"/>
              <a:t>добавоч­ные оценочные оттенки.</a:t>
            </a:r>
          </a:p>
          <a:p>
            <a:r>
              <a:rPr lang="ru-RU" dirty="0" smtClean="0"/>
              <a:t> </a:t>
            </a:r>
            <a:r>
              <a:rPr lang="ru-RU" b="1" dirty="0" smtClean="0"/>
              <a:t>ясно</a:t>
            </a:r>
            <a:r>
              <a:rPr lang="ru-RU" b="1" dirty="0"/>
              <a:t>, что... известно, что... понятно, </a:t>
            </a:r>
            <a:r>
              <a:rPr lang="ru-RU" b="1" dirty="0" smtClean="0"/>
              <a:t>что</a:t>
            </a:r>
            <a:endParaRPr lang="ru-RU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35260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Этикет ораторской речи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специфические устойчивые единицы общения, принятые в ораторской практике и необходимые для установления контакта с аудиторией, поддержания общения в избранной тональности, передачи другой информации. 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Оратор обращается к формулам </a:t>
            </a:r>
            <a:r>
              <a:rPr lang="ru-RU" dirty="0" smtClean="0"/>
              <a:t>речевого этикета, </a:t>
            </a:r>
            <a:r>
              <a:rPr lang="ru-RU" dirty="0"/>
              <a:t>учитывая ситуацию </a:t>
            </a:r>
            <a:r>
              <a:rPr lang="ru-RU" dirty="0" smtClean="0"/>
              <a:t>выступления</a:t>
            </a:r>
            <a:r>
              <a:rPr lang="ru-RU" dirty="0"/>
              <a:t>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6073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Этикетные формулы речи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Этикетные формулы могут быть:</a:t>
            </a:r>
          </a:p>
          <a:p>
            <a:r>
              <a:rPr lang="ru-RU" b="1" dirty="0" smtClean="0"/>
              <a:t>офи­циальные</a:t>
            </a:r>
            <a:r>
              <a:rPr lang="ru-RU" dirty="0" smtClean="0"/>
              <a:t> </a:t>
            </a:r>
            <a:r>
              <a:rPr lang="ru-RU" dirty="0"/>
              <a:t>(товарищи, товарищи судьи, граждане, дамы и господа, господа, коллеги) и </a:t>
            </a:r>
            <a:r>
              <a:rPr lang="ru-RU" dirty="0" smtClean="0"/>
              <a:t>неофициальные</a:t>
            </a:r>
          </a:p>
          <a:p>
            <a:r>
              <a:rPr lang="ru-RU" dirty="0" smtClean="0"/>
              <a:t> </a:t>
            </a:r>
            <a:r>
              <a:rPr lang="ru-RU" b="1" dirty="0"/>
              <a:t>нейтральные, констатирующие </a:t>
            </a:r>
            <a:endParaRPr lang="ru-RU" b="1" dirty="0" smtClean="0"/>
          </a:p>
          <a:p>
            <a:r>
              <a:rPr lang="ru-RU" dirty="0"/>
              <a:t>(разрешите на сегодня закончить, этим я заканчиваю свое при­ветствие вам, позвольте обратить ваше внимание, я позволю себе начать, позволю себе утверждать, позвольте сейчас же ответить на ваши вопросы</a:t>
            </a:r>
            <a:r>
              <a:rPr lang="ru-RU" dirty="0" smtClean="0"/>
              <a:t>)</a:t>
            </a:r>
          </a:p>
          <a:p>
            <a:r>
              <a:rPr lang="ru-RU" b="1" dirty="0"/>
              <a:t>эмоциональные</a:t>
            </a:r>
            <a:r>
              <a:rPr lang="ru-RU" dirty="0"/>
              <a:t> (друзья, дорогие друзья, мне было очень приятно выступить перед вами, я хочу поблагода­рить вас за внимание, благодарю вас).</a:t>
            </a:r>
          </a:p>
          <a:p>
            <a:r>
              <a:rPr lang="ru-RU" dirty="0" smtClean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9752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ИСТОРИЯ ТЕРМИНА РИТОРИКА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4133" y="1916832"/>
            <a:ext cx="8229600" cy="4373563"/>
          </a:xfrm>
        </p:spPr>
        <p:txBody>
          <a:bodyPr/>
          <a:lstStyle/>
          <a:p>
            <a:r>
              <a:rPr lang="ru-RU" dirty="0" smtClean="0"/>
              <a:t>Древние греки – «искусство убеждать»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          (</a:t>
            </a:r>
            <a:r>
              <a:rPr lang="en-US" dirty="0" smtClean="0"/>
              <a:t>IV</a:t>
            </a:r>
            <a:r>
              <a:rPr lang="ru-RU" dirty="0" smtClean="0"/>
              <a:t> – </a:t>
            </a:r>
            <a:r>
              <a:rPr lang="en-US" dirty="0" smtClean="0"/>
              <a:t>V</a:t>
            </a:r>
            <a:r>
              <a:rPr lang="ru-RU" dirty="0" smtClean="0"/>
              <a:t>в. </a:t>
            </a:r>
            <a:r>
              <a:rPr lang="ru-RU" dirty="0"/>
              <a:t>д</a:t>
            </a:r>
            <a:r>
              <a:rPr lang="ru-RU" dirty="0" smtClean="0"/>
              <a:t>о н.э.)</a:t>
            </a:r>
          </a:p>
          <a:p>
            <a:r>
              <a:rPr lang="ru-RU" dirty="0" smtClean="0"/>
              <a:t>Древние римляне – «искусство говорить хорошо»</a:t>
            </a:r>
          </a:p>
          <a:p>
            <a:pPr marL="114300" indent="0">
              <a:buNone/>
            </a:pPr>
            <a:r>
              <a:rPr lang="ru-RU" dirty="0" smtClean="0"/>
              <a:t>            (</a:t>
            </a:r>
            <a:r>
              <a:rPr lang="en-US" dirty="0" smtClean="0"/>
              <a:t>I</a:t>
            </a:r>
            <a:r>
              <a:rPr lang="ru-RU" dirty="0" smtClean="0"/>
              <a:t> - </a:t>
            </a:r>
            <a:r>
              <a:rPr lang="en-US" dirty="0" smtClean="0"/>
              <a:t>II</a:t>
            </a:r>
            <a:r>
              <a:rPr lang="ru-RU" dirty="0" smtClean="0"/>
              <a:t> в. до н.э.)</a:t>
            </a:r>
          </a:p>
          <a:p>
            <a:r>
              <a:rPr lang="ru-RU" dirty="0" smtClean="0"/>
              <a:t>Эпоха Средневековья – «искусств</a:t>
            </a:r>
            <a:r>
              <a:rPr lang="ru-RU" dirty="0"/>
              <a:t>о</a:t>
            </a:r>
            <a:r>
              <a:rPr lang="ru-RU" dirty="0" smtClean="0"/>
              <a:t> украшения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(</a:t>
            </a:r>
            <a:r>
              <a:rPr lang="en-US" dirty="0" smtClean="0"/>
              <a:t>V – XII </a:t>
            </a:r>
            <a:r>
              <a:rPr lang="ru-RU" dirty="0" smtClean="0"/>
              <a:t>вв. н.э.)                                           речи»  </a:t>
            </a:r>
          </a:p>
          <a:p>
            <a:pPr marL="114300" indent="0">
              <a:buNone/>
            </a:pPr>
            <a:r>
              <a:rPr lang="ru-RU" dirty="0" smtClean="0"/>
              <a:t>                                                                  </a:t>
            </a:r>
            <a:endParaRPr lang="ru-RU" dirty="0"/>
          </a:p>
        </p:txBody>
      </p:sp>
      <p:pic>
        <p:nvPicPr>
          <p:cNvPr id="1026" name="Picture 2" descr="C:\Users\Nastia\Desktop\i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34" y="4869160"/>
            <a:ext cx="2763441" cy="1728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040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Ошибки оратора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i="1" dirty="0" smtClean="0"/>
              <a:t>Высокомерие</a:t>
            </a:r>
            <a:r>
              <a:rPr lang="ru-RU" i="1" dirty="0" smtClean="0"/>
              <a:t>: </a:t>
            </a:r>
            <a:r>
              <a:rPr lang="ru-RU" dirty="0" smtClean="0"/>
              <a:t>менторский тон, презрение, выказывание превосходства («О-о! Вы этого не знаете? А я думала, здесь грамотные люди собрались!..»).</a:t>
            </a:r>
          </a:p>
          <a:p>
            <a:r>
              <a:rPr lang="ru-RU" b="1" i="1" dirty="0" smtClean="0"/>
              <a:t>Спор со слушателями</a:t>
            </a:r>
            <a:r>
              <a:rPr lang="ru-RU" i="1" dirty="0" smtClean="0"/>
              <a:t>.</a:t>
            </a:r>
          </a:p>
          <a:p>
            <a:r>
              <a:rPr lang="ru-RU" b="1" i="1" dirty="0" smtClean="0"/>
              <a:t>Публичные замечания</a:t>
            </a:r>
            <a:r>
              <a:rPr lang="ru-RU" i="1" dirty="0" smtClean="0"/>
              <a:t>.</a:t>
            </a:r>
          </a:p>
          <a:p>
            <a:r>
              <a:rPr lang="ru-RU" b="1" i="1" dirty="0" smtClean="0"/>
              <a:t>Выражение вслух своих предпочтений или антипатий </a:t>
            </a:r>
            <a:r>
              <a:rPr lang="ru-RU" dirty="0" smtClean="0"/>
              <a:t>(по вопросам религии, политики, национальностей и т.д.).</a:t>
            </a:r>
          </a:p>
          <a:p>
            <a:r>
              <a:rPr lang="ru-RU" b="1" i="1" dirty="0" smtClean="0"/>
              <a:t>Враждебные выпады в адрес кого-либо</a:t>
            </a:r>
            <a:r>
              <a:rPr lang="ru-RU" i="1" dirty="0" smtClean="0"/>
              <a:t>.</a:t>
            </a:r>
          </a:p>
          <a:p>
            <a:r>
              <a:rPr lang="ru-RU" b="1" i="1" dirty="0" smtClean="0"/>
              <a:t>Демонстрация усталости </a:t>
            </a:r>
            <a:r>
              <a:rPr lang="ru-RU" dirty="0" smtClean="0"/>
              <a:t>(вздохи).</a:t>
            </a:r>
            <a:endParaRPr lang="ru-RU" i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629" y="2780928"/>
            <a:ext cx="1728192" cy="129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0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выводы</a:t>
            </a:r>
            <a:endParaRPr lang="ru-RU" sz="5400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Мы рассмотрели основы </a:t>
            </a:r>
            <a:r>
              <a:rPr lang="ru-RU" dirty="0" smtClean="0"/>
              <a:t>красноречия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dirty="0" smtClean="0"/>
              <a:t> </a:t>
            </a:r>
            <a:r>
              <a:rPr lang="ru-RU" dirty="0" smtClean="0"/>
              <a:t>отметили ошибки </a:t>
            </a:r>
            <a:r>
              <a:rPr lang="ru-RU" smtClean="0"/>
              <a:t>начинающих ораторов.</a:t>
            </a:r>
            <a:endParaRPr lang="ru-RU" dirty="0" smtClean="0"/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Чтобы стать настоящим оратором, надо много работать над собой, своей речью.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Ораторскому искусству можно научиться.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Знания об ораторском мастерстве важны любому человеку (в профессии и в личной жизни).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Главный залог успеха – практика.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9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Спасибо за внимание!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794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СОВРЕМЕННОЕ ТОЛКОВАНИЕ ТЕРМИНА РИТОРИКА (</a:t>
            </a:r>
            <a:r>
              <a:rPr lang="en-US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XXI </a:t>
            </a:r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в.)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«КРАСНОРЕЧИЕ» –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1) способность, умение говорить</a:t>
            </a:r>
          </a:p>
          <a:p>
            <a:pPr marL="114300" indent="0">
              <a:buNone/>
            </a:pPr>
            <a:r>
              <a:rPr lang="ru-RU" dirty="0" smtClean="0"/>
              <a:t> красиво, убедительно; ораторский</a:t>
            </a:r>
          </a:p>
          <a:p>
            <a:pPr marL="114300" indent="0">
              <a:buNone/>
            </a:pPr>
            <a:r>
              <a:rPr lang="ru-RU" dirty="0" smtClean="0"/>
              <a:t> талант</a:t>
            </a:r>
            <a:r>
              <a:rPr lang="ru-RU" dirty="0"/>
              <a:t>; искусное</a:t>
            </a:r>
          </a:p>
          <a:p>
            <a:pPr marL="114300" indent="0">
              <a:buNone/>
            </a:pPr>
            <a:r>
              <a:rPr lang="ru-RU" dirty="0"/>
              <a:t>владение живым словом.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2) искусная речь, построенная на</a:t>
            </a:r>
          </a:p>
          <a:p>
            <a:pPr marL="114300" indent="0">
              <a:buNone/>
            </a:pPr>
            <a:r>
              <a:rPr lang="ru-RU" dirty="0" smtClean="0"/>
              <a:t> ораторских приемах;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2050" name="Picture 2" descr="C:\Users\Nastia\Desktop\КАРТИНК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72816"/>
            <a:ext cx="273630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2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ПОНЯТИЕ «РИТОРИЧЕСКИЙ ИДЕАЛ»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/>
              <a:t>«Риторический идеал» - образ хорошей речи, существующий в голове оратора.</a:t>
            </a:r>
          </a:p>
          <a:p>
            <a:pPr marL="114300" indent="0">
              <a:buNone/>
            </a:pPr>
            <a:r>
              <a:rPr lang="ru-RU" dirty="0"/>
              <a:t>Составляющие идеала в античности</a:t>
            </a:r>
            <a:r>
              <a:rPr lang="ru-RU" dirty="0" smtClean="0"/>
              <a:t>:</a:t>
            </a:r>
          </a:p>
          <a:p>
            <a:r>
              <a:rPr lang="ru-RU" b="1" dirty="0" smtClean="0"/>
              <a:t>1 </a:t>
            </a:r>
            <a:r>
              <a:rPr lang="ru-RU" b="1" dirty="0" err="1"/>
              <a:t>этос</a:t>
            </a:r>
            <a:r>
              <a:rPr lang="ru-RU" b="1" dirty="0"/>
              <a:t> </a:t>
            </a:r>
            <a:r>
              <a:rPr lang="ru-RU" dirty="0"/>
              <a:t>– нравственное начало речи: </a:t>
            </a:r>
            <a:r>
              <a:rPr lang="ru-RU" dirty="0" smtClean="0"/>
              <a:t>          доброта</a:t>
            </a:r>
            <a:r>
              <a:rPr lang="ru-RU" dirty="0"/>
              <a:t>, хорошие мысли («Если у </a:t>
            </a:r>
            <a:r>
              <a:rPr lang="ru-RU" dirty="0" smtClean="0"/>
              <a:t>                     тебя </a:t>
            </a:r>
            <a:r>
              <a:rPr lang="ru-RU" dirty="0"/>
              <a:t>нет нравственного начала в </a:t>
            </a:r>
            <a:r>
              <a:rPr lang="ru-RU" dirty="0" smtClean="0"/>
              <a:t>                     душе</a:t>
            </a:r>
            <a:r>
              <a:rPr lang="ru-RU" dirty="0"/>
              <a:t>, не говори</a:t>
            </a:r>
            <a:r>
              <a:rPr lang="ru-RU" dirty="0" smtClean="0"/>
              <a:t>!..»)</a:t>
            </a:r>
            <a:endParaRPr lang="ru-RU" dirty="0"/>
          </a:p>
          <a:p>
            <a:r>
              <a:rPr lang="ru-RU" b="1" dirty="0"/>
              <a:t>2 логос </a:t>
            </a:r>
            <a:r>
              <a:rPr lang="ru-RU" dirty="0"/>
              <a:t>– мысль и ее </a:t>
            </a:r>
            <a:r>
              <a:rPr lang="ru-RU" dirty="0" smtClean="0"/>
              <a:t>                                логическое </a:t>
            </a:r>
            <a:r>
              <a:rPr lang="ru-RU" dirty="0"/>
              <a:t>оформление </a:t>
            </a:r>
            <a:r>
              <a:rPr lang="ru-RU" dirty="0" smtClean="0"/>
              <a:t>с                         </a:t>
            </a:r>
            <a:r>
              <a:rPr lang="ru-RU" dirty="0"/>
              <a:t>помощью </a:t>
            </a:r>
            <a:r>
              <a:rPr lang="ru-RU" dirty="0" smtClean="0"/>
              <a:t>слов</a:t>
            </a:r>
            <a:endParaRPr lang="ru-RU" dirty="0"/>
          </a:p>
          <a:p>
            <a:r>
              <a:rPr lang="ru-RU" b="1" dirty="0"/>
              <a:t>3 пафос </a:t>
            </a:r>
            <a:r>
              <a:rPr lang="ru-RU" dirty="0"/>
              <a:t>– украшение </a:t>
            </a:r>
            <a:r>
              <a:rPr lang="ru-RU" dirty="0" smtClean="0"/>
              <a:t>речи</a:t>
            </a: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089031157"/>
              </p:ext>
            </p:extLst>
          </p:nvPr>
        </p:nvGraphicFramePr>
        <p:xfrm>
          <a:off x="5220072" y="3068960"/>
          <a:ext cx="3600400" cy="24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3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Риторический идеал современности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Т</a:t>
            </a:r>
            <a:r>
              <a:rPr lang="ru-RU" dirty="0" smtClean="0"/>
              <a:t>ребования </a:t>
            </a:r>
            <a:r>
              <a:rPr lang="ru-RU" dirty="0"/>
              <a:t>к речи и </a:t>
            </a:r>
            <a:r>
              <a:rPr lang="ru-RU" dirty="0" smtClean="0"/>
              <a:t>поведению:</a:t>
            </a:r>
            <a:endParaRPr lang="ru-RU" dirty="0"/>
          </a:p>
          <a:p>
            <a:pPr lvl="0"/>
            <a:r>
              <a:rPr lang="ru-RU" dirty="0"/>
              <a:t>говорить четко, логично и ясно;</a:t>
            </a:r>
          </a:p>
          <a:p>
            <a:pPr lvl="0"/>
            <a:r>
              <a:rPr lang="ru-RU" dirty="0"/>
              <a:t>понимать потребности аудитории и доставлять слушателям удовольствие своей речью;</a:t>
            </a:r>
          </a:p>
          <a:p>
            <a:pPr lvl="0"/>
            <a:r>
              <a:rPr lang="ru-RU" dirty="0"/>
              <a:t>уверенно чувствовать себя при общении, владеть культурой </a:t>
            </a:r>
            <a:r>
              <a:rPr lang="ru-RU" dirty="0" smtClean="0"/>
              <a:t>речи;</a:t>
            </a:r>
            <a:endParaRPr lang="ru-RU" dirty="0"/>
          </a:p>
          <a:p>
            <a:pPr lvl="0"/>
            <a:r>
              <a:rPr lang="ru-RU" dirty="0"/>
              <a:t>владеть голосом, управлять своими эмоциями, вызывать нужные эмоции у аудитории, отвечать на вопросы, слушать;</a:t>
            </a:r>
          </a:p>
          <a:p>
            <a:pPr lvl="0"/>
            <a:r>
              <a:rPr lang="ru-RU" dirty="0" smtClean="0"/>
              <a:t>использовать </a:t>
            </a:r>
            <a:r>
              <a:rPr lang="ru-RU" dirty="0"/>
              <a:t>язык для решения благородных целей и задач.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6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4 закона риторики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ru-RU" b="1" dirty="0" smtClean="0"/>
              <a:t>Закон гармонизирующего диалога</a:t>
            </a:r>
            <a:r>
              <a:rPr lang="ru-RU" dirty="0" smtClean="0"/>
              <a:t>: </a:t>
            </a:r>
            <a:r>
              <a:rPr lang="ru-RU" sz="2000" dirty="0" smtClean="0"/>
              <a:t>внимание к адресату, близость содержания речи к интересам и жизни слушателей, конкретность (примеры, образность речи).</a:t>
            </a:r>
          </a:p>
          <a:p>
            <a:r>
              <a:rPr lang="ru-RU" dirty="0" smtClean="0"/>
              <a:t>2. </a:t>
            </a:r>
            <a:r>
              <a:rPr lang="ru-RU" b="1" dirty="0" smtClean="0"/>
              <a:t>Закон продвижения и ориентации адресата:</a:t>
            </a:r>
          </a:p>
          <a:p>
            <a:r>
              <a:rPr lang="ru-RU" sz="2000" b="1" dirty="0"/>
              <a:t> </a:t>
            </a:r>
            <a:r>
              <a:rPr lang="ru-RU" sz="2000" b="1" dirty="0" smtClean="0"/>
              <a:t>    </a:t>
            </a:r>
            <a:r>
              <a:rPr lang="ru-RU" sz="2000" dirty="0" smtClean="0"/>
              <a:t>слушатель  должен чувствовать, что вместе с говорящим продвигается к цели.</a:t>
            </a:r>
          </a:p>
          <a:p>
            <a:r>
              <a:rPr lang="ru-RU" dirty="0" smtClean="0"/>
              <a:t>3.  </a:t>
            </a:r>
            <a:r>
              <a:rPr lang="ru-RU" b="1" dirty="0" smtClean="0"/>
              <a:t>Закон эмоциональности</a:t>
            </a:r>
            <a:r>
              <a:rPr lang="ru-RU" dirty="0" smtClean="0"/>
              <a:t>:  </a:t>
            </a:r>
            <a:r>
              <a:rPr lang="ru-RU" sz="2000" dirty="0" smtClean="0"/>
              <a:t>нужно чувствовать и переживать эмоционально сообщаемое.</a:t>
            </a:r>
          </a:p>
          <a:p>
            <a:r>
              <a:rPr lang="ru-RU" b="1" dirty="0" smtClean="0"/>
              <a:t>4.   Закон удовольствия</a:t>
            </a:r>
            <a:r>
              <a:rPr lang="ru-RU" sz="2000" dirty="0" smtClean="0"/>
              <a:t>: «загадки», которые вместе с говорящим разгадывает слушатель.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9293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Структура  речи</a:t>
            </a:r>
            <a:endParaRPr lang="ru-RU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025312"/>
              </p:ext>
            </p:extLst>
          </p:nvPr>
        </p:nvGraphicFramePr>
        <p:xfrm>
          <a:off x="1907704" y="2420888"/>
          <a:ext cx="5199380" cy="1962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9270"/>
                <a:gridCol w="342011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 dirty="0">
                          <a:effectLst/>
                        </a:rPr>
                        <a:t>Части речи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Назначение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 dirty="0">
                          <a:effectLst/>
                        </a:rPr>
                        <a:t>Вступление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 dirty="0">
                          <a:effectLst/>
                        </a:rPr>
                        <a:t>Привлечь внимание слушателей, подготовить аудиторию к восприятию основной части; завоевать доверие, вызвать интерес.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>
                          <a:effectLst/>
                        </a:rPr>
                        <a:t>Основная часть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 dirty="0">
                          <a:effectLst/>
                        </a:rPr>
                        <a:t>Сообщить информацию.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 dirty="0">
                          <a:effectLst/>
                        </a:rPr>
                        <a:t>Заключение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ru-RU" sz="1400" dirty="0">
                          <a:effectLst/>
                        </a:rPr>
                        <a:t>Суммировать сказанное; сделать выводы.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9" y="1417113"/>
            <a:ext cx="856895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6275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Речь состоит из 3 частей: 1.Вступление. 2.Основная часть. 3. Заключение.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6275" algn="l"/>
              </a:tabLst>
            </a:pPr>
            <a:endParaRPr lang="ru-RU" sz="2400" dirty="0">
              <a:solidFill>
                <a:schemeClr val="tx2"/>
              </a:solidFill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6275" algn="l"/>
              </a:tabLst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6275" algn="l"/>
              </a:tabLst>
            </a:pPr>
            <a:endParaRPr lang="ru-RU" sz="2400" dirty="0">
              <a:solidFill>
                <a:schemeClr val="tx2"/>
              </a:solidFill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6275" algn="l"/>
              </a:tabLst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6275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6275" algn="l"/>
              </a:tabLst>
            </a:pP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6275" algn="l"/>
              </a:tabLst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Вступление + заключение должны составлять не более 1/3 всего выступления!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148551"/>
            <a:ext cx="2016224" cy="1572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4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469</TotalTime>
  <Words>2552</Words>
  <Application>Microsoft Office PowerPoint</Application>
  <PresentationFormat>Экран (4:3)</PresentationFormat>
  <Paragraphs>354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Book Antiqua</vt:lpstr>
      <vt:lpstr>Calibri</vt:lpstr>
      <vt:lpstr>Century Gothic</vt:lpstr>
      <vt:lpstr>Times New Roman</vt:lpstr>
      <vt:lpstr>Аптека</vt:lpstr>
      <vt:lpstr>ОСНОВЫ ОРАТОРСКОГО ИСКУССТВА</vt:lpstr>
      <vt:lpstr>ПЛАН</vt:lpstr>
      <vt:lpstr>ПОНЯТИЕ ОБ ОРАТОРСКОМ ИСКУССТВЕ</vt:lpstr>
      <vt:lpstr>ИСТОРИЯ ТЕРМИНА РИТОРИКА</vt:lpstr>
      <vt:lpstr>СОВРЕМЕННОЕ ТОЛКОВАНИЕ ТЕРМИНА РИТОРИКА (XXI в.)</vt:lpstr>
      <vt:lpstr>ПОНЯТИЕ «РИТОРИЧЕСКИЙ ИДЕАЛ»</vt:lpstr>
      <vt:lpstr>Риторический идеал современности</vt:lpstr>
      <vt:lpstr> 4 закона риторики</vt:lpstr>
      <vt:lpstr>Структура  речи</vt:lpstr>
      <vt:lpstr>Построение  выступления</vt:lpstr>
      <vt:lpstr>ВСТУПЛЕНИЕ</vt:lpstr>
      <vt:lpstr>Пример начала выступления</vt:lpstr>
      <vt:lpstr>Презентация PowerPoint</vt:lpstr>
      <vt:lpstr>ПРИЕМЫ ДЛЯ ИНТРИГИ</vt:lpstr>
      <vt:lpstr>ПРИЕМЫ ДЛЯ ИНТРИГИ</vt:lpstr>
      <vt:lpstr>Интрига («крючок») по А.Ф.Кони</vt:lpstr>
      <vt:lpstr> Начало речи А.Ф. Кони о римском императоре  </vt:lpstr>
      <vt:lpstr>ЗАКЛЮЧЕНИЕ</vt:lpstr>
      <vt:lpstr>КАК ПЕРЕЙТИ К ОБОЩЕНИЮ (ЗАКЛЮЧЕНИЮ)</vt:lpstr>
      <vt:lpstr>ПРАВИЛА ЗАВЕРШЕНИЯ РЕЧИ</vt:lpstr>
      <vt:lpstr>ОТВЕТЫ НА ВОПРОСЫ</vt:lpstr>
      <vt:lpstr>ОТВЕТЫ НА ВОПРОСЫ</vt:lpstr>
      <vt:lpstr>УРОВНИ ОРАТОРСКОГО ИСКУССТВА</vt:lpstr>
      <vt:lpstr>Владение собой</vt:lpstr>
      <vt:lpstr>Техника речи</vt:lpstr>
      <vt:lpstr>Естественность поведения</vt:lpstr>
      <vt:lpstr>Составляющие техники речи и критерии оценки речи оратора</vt:lpstr>
      <vt:lpstr>Работа над дикцией</vt:lpstr>
      <vt:lpstr>Образ оратора</vt:lpstr>
      <vt:lpstr>Контакт с аудиторией</vt:lpstr>
      <vt:lpstr>Связанность ораторской речи</vt:lpstr>
      <vt:lpstr>Связанность ораторской речи</vt:lpstr>
      <vt:lpstr>Связанность ораторской речи</vt:lpstr>
      <vt:lpstr>Связанность ораторской речи</vt:lpstr>
      <vt:lpstr>Речевые средства для контакта с аудиторией</vt:lpstr>
      <vt:lpstr>Речевые средства для контакта с аудиторией</vt:lpstr>
      <vt:lpstr>Речевые средства для контакта с аудиторией</vt:lpstr>
      <vt:lpstr>Этикет ораторской речи</vt:lpstr>
      <vt:lpstr>Этикетные формулы речи</vt:lpstr>
      <vt:lpstr>Ошибки оратора</vt:lpstr>
      <vt:lpstr>выводы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ОРАТОРСКОГО ИСКУССТВА</dc:title>
  <dc:creator>Nastia</dc:creator>
  <cp:lastModifiedBy>uzer</cp:lastModifiedBy>
  <cp:revision>71</cp:revision>
  <dcterms:created xsi:type="dcterms:W3CDTF">2015-01-24T10:16:50Z</dcterms:created>
  <dcterms:modified xsi:type="dcterms:W3CDTF">2020-03-07T14:47:36Z</dcterms:modified>
</cp:coreProperties>
</file>