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1" r:id="rId8"/>
    <p:sldId id="270" r:id="rId9"/>
    <p:sldId id="272" r:id="rId10"/>
    <p:sldId id="269" r:id="rId11"/>
    <p:sldId id="273" r:id="rId12"/>
    <p:sldId id="267" r:id="rId13"/>
    <p:sldId id="268" r:id="rId14"/>
    <p:sldId id="263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i="1" dirty="0"/>
              <a:t>Лекция 2.</a:t>
            </a: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</a:rPr>
              <a:t> Политические условия экономической деятельности. Секционная и несекционная концепции власти.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5013176"/>
            <a:ext cx="5648672" cy="62562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8121633" cy="608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1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31770" cy="624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1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851717" cy="58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4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23"/>
            <a:ext cx="9003845" cy="675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91264" cy="405759"/>
          </a:xfrm>
        </p:spPr>
        <p:txBody>
          <a:bodyPr>
            <a:noAutofit/>
          </a:bodyPr>
          <a:lstStyle/>
          <a:p>
            <a:r>
              <a:rPr lang="ru-RU" sz="2400" b="1" dirty="0"/>
              <a:t>Сравнительный анализ национальных моделей экономики.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111478"/>
              </p:ext>
            </p:extLst>
          </p:nvPr>
        </p:nvGraphicFramePr>
        <p:xfrm>
          <a:off x="683569" y="836712"/>
          <a:ext cx="8208912" cy="5544616"/>
        </p:xfrm>
        <a:graphic>
          <a:graphicData uri="http://schemas.openxmlformats.org/drawingml/2006/table">
            <a:tbl>
              <a:tblPr firstRow="1" firstCol="1" bandRow="1"/>
              <a:tblGrid>
                <a:gridCol w="2024463"/>
                <a:gridCol w="1911817"/>
                <a:gridCol w="2023670"/>
                <a:gridCol w="2248962"/>
              </a:tblGrid>
              <a:tr h="64597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Российская модель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Американская модель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Шведская модель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Японская модель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84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Многообразие форм собственности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Преобладание частного сектора экономики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Развитый государственный сектор экономики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Особая форма организации бизнеса - группирования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2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Значительное вмешательство государства в экономику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Минимальное вмешательство государства в экономику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Значительное вмешательство государства в экономику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Высокая степень вмешательства государства в экономику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13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Активная поддержка малого и среднего бизнеса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Активная поддержка малого и среднего бизнеса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Активная государственная политика занятости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Мощная поддержка государством бизнеса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50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Сильная дифференциация доходов населения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Сильная дифференциация доходов населения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Выравнивание доходов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Равномерность распределения доходов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96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Обеспечение социальной поддержки населения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Обеспечение приемлемого уровня жизни малообеспеченных групп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Огосударствление социального обеспечения и страхования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Активная социальная политика</a:t>
                      </a:r>
                      <a:b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</a:br>
                      <a: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4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</a:b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775" marR="104775" marT="47625" marB="47625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27781" cy="632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8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228732" cy="617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Для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немарксистского направления в целом характерно выделение в классовой структуре просто «высших» и «низших» классов. Традиционное деление придерживается четырехчленной структуры: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1</a:t>
            </a:r>
            <a:r>
              <a:rPr lang="ru-RU" b="1" dirty="0"/>
              <a:t>) высший класс (</a:t>
            </a:r>
            <a:r>
              <a:rPr lang="ru-RU" b="1" dirty="0" err="1"/>
              <a:t>Upper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b="1" dirty="0"/>
              <a:t>), </a:t>
            </a:r>
            <a:r>
              <a:rPr lang="ru-RU" dirty="0"/>
              <a:t>отличающийся наиболее высокими размерами благосостояния и власти;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2</a:t>
            </a:r>
            <a:r>
              <a:rPr lang="ru-RU" b="1" dirty="0"/>
              <a:t>) средний класс (</a:t>
            </a:r>
            <a:r>
              <a:rPr lang="ru-RU" b="1" dirty="0" err="1"/>
              <a:t>Middle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b="1" dirty="0"/>
              <a:t>), </a:t>
            </a:r>
            <a:r>
              <a:rPr lang="ru-RU" dirty="0"/>
              <a:t>который образуется весьма пестрым конгломератом социальных групп – от предпринимателей средней руки до среднеоплачиваемых инженеров и клерков;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3</a:t>
            </a:r>
            <a:r>
              <a:rPr lang="ru-RU" b="1" dirty="0"/>
              <a:t>) рабочий класс (</a:t>
            </a:r>
            <a:r>
              <a:rPr lang="ru-RU" b="1" dirty="0" err="1"/>
              <a:t>Working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b="1" dirty="0"/>
              <a:t>), </a:t>
            </a:r>
            <a:r>
              <a:rPr lang="ru-RU" dirty="0"/>
              <a:t>объединяющий работников физического труда;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4</a:t>
            </a:r>
            <a:r>
              <a:rPr lang="ru-RU" b="1" dirty="0"/>
              <a:t>) низший класс (</a:t>
            </a:r>
            <a:r>
              <a:rPr lang="ru-RU" b="1" dirty="0" err="1"/>
              <a:t>Underclass</a:t>
            </a:r>
            <a:r>
              <a:rPr lang="ru-RU" dirty="0"/>
              <a:t>), включающий в себя, как правило, представителей этнических меньшинств, а также индивидов, занятых на самых низкооплачиваемых, наименее безопасных и наименее привлекательных рабочих местах.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496944" cy="6048672"/>
          </a:xfrm>
        </p:spPr>
        <p:txBody>
          <a:bodyPr>
            <a:noAutofit/>
          </a:bodyPr>
          <a:lstStyle/>
          <a:p>
            <a:r>
              <a:rPr lang="ru-RU" sz="1800" b="1" dirty="0"/>
              <a:t>Отечественный социолог Н. М. </a:t>
            </a:r>
            <a:r>
              <a:rPr lang="ru-RU" sz="1800" b="1" dirty="0" err="1"/>
              <a:t>Римашевская</a:t>
            </a:r>
            <a:r>
              <a:rPr lang="ru-RU" sz="1800" b="1" dirty="0"/>
              <a:t> выделяет в социальной структуре российского общества следующие элементы:</a:t>
            </a:r>
          </a:p>
          <a:p>
            <a:r>
              <a:rPr lang="ru-RU" sz="1600" b="1" dirty="0"/>
              <a:t>1) «общероссийские элитные группы», </a:t>
            </a:r>
            <a:r>
              <a:rPr lang="ru-RU" sz="1600" dirty="0"/>
              <a:t>соединяющие обладание собственностью в размерах, сопоставимых с западными крупнейшими состояниями, и средствами властного влияния на общероссийском уровне;</a:t>
            </a:r>
          </a:p>
          <a:p>
            <a:r>
              <a:rPr lang="ru-RU" sz="1600" b="1" dirty="0"/>
              <a:t>2) «региональные и корпоративные элиты», </a:t>
            </a:r>
            <a:r>
              <a:rPr lang="ru-RU" sz="1600" dirty="0"/>
              <a:t>обладающие значительным по российским масштабам состоянием, а также влиянием на уровне регионов и секторов экономики;</a:t>
            </a:r>
          </a:p>
          <a:p>
            <a:r>
              <a:rPr lang="ru-RU" sz="1600" b="1" dirty="0"/>
              <a:t>3) российский «верхний средний класс», </a:t>
            </a:r>
            <a:r>
              <a:rPr lang="ru-RU" sz="1600" dirty="0"/>
              <a:t>имеющий собственность и доходы, которые обеспечивают ему западные стандарты потребления, притязающий на повышение своего социального статуса и ориентирующийся на сложившуюся практику и этические нормы хозяйственных взаимоотношений;</a:t>
            </a:r>
          </a:p>
          <a:p>
            <a:r>
              <a:rPr lang="ru-RU" sz="1600" b="1" dirty="0"/>
              <a:t>4) российский «динамический средний класс», </a:t>
            </a:r>
            <a:r>
              <a:rPr lang="ru-RU" sz="1600" dirty="0"/>
              <a:t>обладающий доходами, обеспечивающими удовлетворение среднероссийских и более высоких стандартов потребления, относительно высокой потенциальной </a:t>
            </a:r>
            <a:r>
              <a:rPr lang="ru-RU" sz="1600" dirty="0" err="1"/>
              <a:t>адаптированностью</a:t>
            </a:r>
            <a:r>
              <a:rPr lang="ru-RU" sz="1600" dirty="0"/>
              <a:t>, значительными социальными притязаниями и мотивациями, социальной активностью и ориентацией на легальные способы ее проявления;</a:t>
            </a:r>
          </a:p>
          <a:p>
            <a:r>
              <a:rPr lang="ru-RU" sz="1600" b="1" dirty="0"/>
              <a:t>5) «аутсайдеры», </a:t>
            </a:r>
            <a:r>
              <a:rPr lang="ru-RU" sz="1600" dirty="0"/>
              <a:t>характеризующие низкой адаптацией и социальной активностью, невысокими доходами и ориентацией на легальные способы их приобретения;</a:t>
            </a:r>
          </a:p>
          <a:p>
            <a:r>
              <a:rPr lang="ru-RU" sz="1600" b="1" dirty="0"/>
              <a:t>6) «маргиналы», </a:t>
            </a:r>
            <a:r>
              <a:rPr lang="ru-RU" sz="1600" dirty="0"/>
              <a:t>характеризующиеся низкой адаптацией и антисоциальными установками в своей социально-экономической деятельности;</a:t>
            </a:r>
          </a:p>
          <a:p>
            <a:r>
              <a:rPr lang="ru-RU" sz="1600" b="1" dirty="0"/>
              <a:t>7) «криминалитет», </a:t>
            </a:r>
            <a:r>
              <a:rPr lang="ru-RU" sz="1600" dirty="0"/>
              <a:t>обладающий высокой социальной активностью и адаптацией, но при этом вполне рационально действующий вопреки легальным нормам хозяйственной деятельности.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4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58655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400" dirty="0" smtClean="0"/>
              <a:t>	</a:t>
            </a:r>
          </a:p>
          <a:p>
            <a:pPr marL="0" indent="0">
              <a:buNone/>
            </a:pPr>
            <a:r>
              <a:rPr lang="ru-RU" sz="3400" b="1" u="sng" dirty="0"/>
              <a:t>	</a:t>
            </a:r>
            <a:r>
              <a:rPr lang="ru-RU" sz="3400" b="1" u="sng" dirty="0" smtClean="0"/>
              <a:t>В </a:t>
            </a:r>
            <a:r>
              <a:rPr lang="ru-RU" sz="3400" b="1" u="sng" dirty="0"/>
              <a:t>современных обществах политика выполняет ряд наиболее значимых функций, без которых они не могут нормально развиваться.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	Функция обеспечения целостности и стабильности общества. </a:t>
            </a:r>
            <a:r>
              <a:rPr lang="ru-RU" sz="3400" dirty="0"/>
              <a:t>Она осуществляется благодаря тому, что политика определяет проекты будущего, социальные ориентиры и направленность развития, обеспечивая их ресурсами.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Функция мобилизации и эффективности общей деятельности. </a:t>
            </a:r>
            <a:r>
              <a:rPr lang="ru-RU" sz="3400" dirty="0"/>
              <a:t>Политика формулирует ценностно-значимые цели поступательного развития и обеспечивает их реализацию путем создания развитого мотивационного механизма, предоставляя индивиду эффективные возможности удовлетворения социальных потребностей, изменения социального статуса с помощью власти.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Управленческая и регулятивная функции. </a:t>
            </a:r>
            <a:r>
              <a:rPr lang="ru-RU" sz="3400" dirty="0"/>
              <a:t>Выражая, властно значимые интересы и потребности различных социальных групп общества, политика обеспечивает их взаимодействие и влияет на них путем принятия политических решений. Согласно данной функции, политика управляет социальными процессами и регулирует их, воздействуя на интересы групп, используя социальное принуждение и насилие.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Функция рационализации. </a:t>
            </a:r>
            <a:r>
              <a:rPr lang="ru-RU" sz="3400" dirty="0"/>
              <a:t>Учитывая групповые и индивидуальные интересы, политика вырабатывает общие правила и механизмы их представительства и реализации. Тем самым политика рационализирует конфликты и противоречия, предупреждает и осуществляет их цивилизованное разрешение.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Функция политической социализации. </a:t>
            </a:r>
            <a:r>
              <a:rPr lang="ru-RU" sz="3400" dirty="0"/>
              <a:t>Благодаря вовлеченности индивида или группы политика включает личность в социальные отношения, наделяет ее опытом и навыками преобразовательной деятельности и эффективного выполнения политических ролей и функций.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Интеграция различных групп и слоев общества в единое целое.</a:t>
            </a:r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Обеспечение </a:t>
            </a:r>
            <a:r>
              <a:rPr lang="ru-RU" sz="3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инновационности</a:t>
            </a:r>
            <a:r>
              <a:rPr lang="ru-RU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социального развития общества и 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человека.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" y="13291"/>
            <a:ext cx="8859828" cy="664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0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339752" y="-531440"/>
            <a:ext cx="6660232" cy="2313384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352928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500" b="1" u="sng" dirty="0" smtClean="0"/>
              <a:t>Основные </a:t>
            </a:r>
            <a:r>
              <a:rPr lang="ru-RU" sz="3500" b="1" u="sng" dirty="0"/>
              <a:t>черты политической </a:t>
            </a:r>
            <a:r>
              <a:rPr lang="ru-RU" sz="3500" b="1" u="sng" dirty="0" smtClean="0"/>
              <a:t>власти:</a:t>
            </a:r>
            <a:endParaRPr lang="ru-RU" sz="3500" b="1" u="sng" dirty="0"/>
          </a:p>
          <a:p>
            <a:pPr>
              <a:buFontTx/>
              <a:buChar char="-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верховенство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и обязательность ее решений для всякой иной власти; </a:t>
            </a:r>
            <a:endParaRPr lang="ru-RU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обращение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 всем гражданам;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моноцентричность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(наличие единого центра принятия решений);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-	наличие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особого аппарата управления и принуждения;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-	использование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легальной силы, опора на традиции и чувства;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-	публичность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, т.е. всеобщность и безличность (обращается ко всем гражданам от имени всего общества с помощью права)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0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379775" cy="628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325</Words>
  <Application>Microsoft Office PowerPoint</Application>
  <PresentationFormat>Экран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Лекция 2. Политические условия экономической деятельности. Секционная и несекционная концепции власти.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Сравнительный анализ национальных моделей экономики.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Политические условия экономической деятельности. Секционная и несекционная концепции власти.</dc:title>
  <dc:creator>Anzor</dc:creator>
  <cp:lastModifiedBy>HP</cp:lastModifiedBy>
  <cp:revision>7</cp:revision>
  <dcterms:created xsi:type="dcterms:W3CDTF">2019-09-15T18:50:16Z</dcterms:created>
  <dcterms:modified xsi:type="dcterms:W3CDTF">2019-09-15T20:23:51Z</dcterms:modified>
</cp:coreProperties>
</file>