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4" r:id="rId3"/>
    <p:sldId id="257" r:id="rId4"/>
    <p:sldId id="258" r:id="rId5"/>
    <p:sldId id="259" r:id="rId6"/>
    <p:sldId id="260" r:id="rId7"/>
    <p:sldId id="261" r:id="rId8"/>
    <p:sldId id="262" r:id="rId9"/>
    <p:sldId id="265" r:id="rId10"/>
    <p:sldId id="263" r:id="rId1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84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10.09.2018</a:t>
            </a:fld>
            <a:endParaRPr lang="ru-RU"/>
          </a:p>
        </p:txBody>
      </p:sp>
      <p:sp>
        <p:nvSpPr>
          <p:cNvPr id="5" name="Footer Placeholder 4"/>
          <p:cNvSpPr>
            <a:spLocks noGrp="1"/>
          </p:cNvSpPr>
          <p:nvPr>
            <p:ph type="ftr" sz="quarter" idx="11"/>
          </p:nvPr>
        </p:nvSpPr>
        <p:spPr/>
        <p:txBody>
          <a:bodyPr/>
          <a:lstStyle/>
          <a:p>
            <a:endParaRPr lang="ru-RU"/>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B19B0651-EE4F-4900-A07F-96A6BFA9D0F0}" type="slidenum">
              <a:rPr lang="ru-RU" smtClean="0"/>
              <a:t>‹#›</a:t>
            </a:fld>
            <a:endParaRPr lang="ru-RU"/>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ru-RU" smtClean="0"/>
              <a:t>Образец заголовка</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10.09.2018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10.09.2018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10.09.2018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10.09.2018</a:t>
            </a:fld>
            <a:endParaRPr lang="ru-RU"/>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ru-RU" smtClean="0"/>
              <a:t>Образец заголовка</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ru-RU" smtClean="0"/>
              <a:t>Образец заголовка</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4C71EC6-210F-42DE-9C53-41977AD35B3D}" type="datetimeFigureOut">
              <a:rPr lang="ru-RU" smtClean="0"/>
              <a:t>10.09.2018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4C71EC6-210F-42DE-9C53-41977AD35B3D}" type="datetimeFigureOut">
              <a:rPr lang="ru-RU" smtClean="0"/>
              <a:t>10.09.2018</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B4C71EC6-210F-42DE-9C53-41977AD35B3D}" type="datetimeFigureOut">
              <a:rPr lang="ru-RU" smtClean="0"/>
              <a:t>10.09.2018</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4C71EC6-210F-42DE-9C53-41977AD35B3D}" type="datetimeFigureOut">
              <a:rPr lang="ru-RU" smtClean="0"/>
              <a:t>10.09.2018</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4C71EC6-210F-42DE-9C53-41977AD35B3D}" type="datetimeFigureOut">
              <a:rPr lang="ru-RU" smtClean="0"/>
              <a:t>10.09.2018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ru-RU" smtClean="0"/>
              <a:t>Образец заголовка</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5" name="Date Placeholder 4"/>
          <p:cNvSpPr>
            <a:spLocks noGrp="1"/>
          </p:cNvSpPr>
          <p:nvPr>
            <p:ph type="dt" sz="half" idx="10"/>
          </p:nvPr>
        </p:nvSpPr>
        <p:spPr/>
        <p:txBody>
          <a:bodyPr/>
          <a:lstStyle/>
          <a:p>
            <a:fld id="{B4C71EC6-210F-42DE-9C53-41977AD35B3D}" type="datetimeFigureOut">
              <a:rPr lang="ru-RU" smtClean="0"/>
              <a:t>10.09.2018</a:t>
            </a:fld>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ru-RU"/>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ru-RU" smtClean="0"/>
              <a:t>Образец заголовка</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B4C71EC6-210F-42DE-9C53-41977AD35B3D}" type="datetimeFigureOut">
              <a:rPr lang="ru-RU" smtClean="0"/>
              <a:t>10.09.2018</a:t>
            </a:fld>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B19B0651-EE4F-4900-A07F-96A6BFA9D0F0}" type="slidenum">
              <a:rPr lang="ru-RU" smtClean="0"/>
              <a:t>‹#›</a:t>
            </a:fld>
            <a:endParaRPr lang="ru-RU"/>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p:txBody>
          <a:bodyPr/>
          <a:lstStyle/>
          <a:p>
            <a:endParaRPr lang="ru-RU" dirty="0"/>
          </a:p>
        </p:txBody>
      </p:sp>
      <p:sp>
        <p:nvSpPr>
          <p:cNvPr id="2" name="Заголовок 1"/>
          <p:cNvSpPr>
            <a:spLocks noGrp="1"/>
          </p:cNvSpPr>
          <p:nvPr>
            <p:ph type="ctrTitle"/>
          </p:nvPr>
        </p:nvSpPr>
        <p:spPr>
          <a:xfrm>
            <a:off x="604704" y="3212977"/>
            <a:ext cx="7495687" cy="1233258"/>
          </a:xfrm>
        </p:spPr>
        <p:txBody>
          <a:bodyPr>
            <a:noAutofit/>
          </a:bodyPr>
          <a:lstStyle/>
          <a:p>
            <a:pPr>
              <a:lnSpc>
                <a:spcPct val="115000"/>
              </a:lnSpc>
              <a:spcAft>
                <a:spcPts val="1000"/>
              </a:spcAft>
            </a:pPr>
            <a:r>
              <a:rPr lang="ru-RU" sz="4400" b="1" u="sng" dirty="0"/>
              <a:t>Модели экономического развития</a:t>
            </a:r>
            <a:br>
              <a:rPr lang="ru-RU" sz="4400" b="1" u="sng" dirty="0"/>
            </a:br>
            <a:endParaRPr lang="ru-RU" sz="4400" b="1" u="sng" dirty="0"/>
          </a:p>
        </p:txBody>
      </p:sp>
    </p:spTree>
    <p:extLst>
      <p:ext uri="{BB962C8B-B14F-4D97-AF65-F5344CB8AC3E}">
        <p14:creationId xmlns:p14="http://schemas.microsoft.com/office/powerpoint/2010/main" val="38069598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77500" lnSpcReduction="20000"/>
          </a:bodyPr>
          <a:lstStyle/>
          <a:p>
            <a:pPr algn="just"/>
            <a:r>
              <a:rPr lang="ru-RU" b="1" dirty="0"/>
              <a:t>Все вышеназванные модели не являются статичными и постоянно развиваются. Наиболее интересным аспектом их эволюции является постепенное усиление роли государственного регулирования экономики развитых стран. Обобщенным показателем, характеризующим степень государственного вмешательства, является величина расходов государственного бюджета на те или иные </a:t>
            </a:r>
            <a:r>
              <a:rPr lang="ru-RU" b="1" dirty="0" smtClean="0"/>
              <a:t>цели.</a:t>
            </a:r>
            <a:endParaRPr lang="ru-RU" b="1" dirty="0"/>
          </a:p>
          <a:p>
            <a:pPr algn="just"/>
            <a:r>
              <a:rPr lang="ru-RU" b="1" dirty="0"/>
              <a:t>В 2000-е гг. стало наблюдаться заметное сближение вышеназванных моделей. По крайней мере американская и японская модели все ощутимее движутся в сторону усиления социального компонента в государственной политике, а страны ЕС все больше склоняются к необходимости </a:t>
            </a:r>
            <a:r>
              <a:rPr lang="ru-RU" b="1" dirty="0" err="1"/>
              <a:t>дерегулирования</a:t>
            </a:r>
            <a:r>
              <a:rPr lang="ru-RU" b="1" dirty="0"/>
              <a:t> рынков сбыта (в виде упрощения процедуры найма и увольнения работников, увеличения пенсионного возраста и т.д.), т.е. к ослаблению воздействия на социальное положение трудящихся.</a:t>
            </a:r>
          </a:p>
          <a:p>
            <a:endParaRPr lang="ru-RU" dirty="0"/>
          </a:p>
        </p:txBody>
      </p:sp>
    </p:spTree>
    <p:extLst>
      <p:ext uri="{BB962C8B-B14F-4D97-AF65-F5344CB8AC3E}">
        <p14:creationId xmlns:p14="http://schemas.microsoft.com/office/powerpoint/2010/main" val="2629646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476672"/>
            <a:ext cx="7977319" cy="5982989"/>
          </a:xfrm>
        </p:spPr>
      </p:pic>
    </p:spTree>
    <p:extLst>
      <p:ext uri="{BB962C8B-B14F-4D97-AF65-F5344CB8AC3E}">
        <p14:creationId xmlns:p14="http://schemas.microsoft.com/office/powerpoint/2010/main" val="2681679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85000" lnSpcReduction="10000"/>
          </a:bodyPr>
          <a:lstStyle/>
          <a:p>
            <a:pPr algn="ctr"/>
            <a:r>
              <a:rPr lang="ru-RU" b="1" dirty="0"/>
              <a:t>Американская модель развития</a:t>
            </a:r>
          </a:p>
          <a:p>
            <a:r>
              <a:rPr lang="ru-RU" dirty="0"/>
              <a:t>Для нее характерны:</a:t>
            </a:r>
          </a:p>
          <a:p>
            <a:r>
              <a:rPr lang="ru-RU" dirty="0"/>
              <a:t>	малый удельный вес государственной собственности и минимальная регулирующая роль государства;</a:t>
            </a:r>
          </a:p>
          <a:p>
            <a:r>
              <a:rPr lang="ru-RU" dirty="0"/>
              <a:t>	всемерное поощрение предпринимательства (80% новых рабочих мест создается за счет малого предпринимательства);</a:t>
            </a:r>
          </a:p>
          <a:p>
            <a:r>
              <a:rPr lang="ru-RU" dirty="0"/>
              <a:t>	резкая дифференциация населения на богатых и бедных;</a:t>
            </a:r>
          </a:p>
          <a:p>
            <a:r>
              <a:rPr lang="ru-RU" dirty="0"/>
              <a:t>	приемлемый уровень жизни малообеспеченных групп населения;</a:t>
            </a:r>
          </a:p>
          <a:p>
            <a:r>
              <a:rPr lang="ru-RU" dirty="0"/>
              <a:t>	</a:t>
            </a:r>
            <a:r>
              <a:rPr lang="ru-RU" dirty="0" err="1"/>
              <a:t>непредусмотренность</a:t>
            </a:r>
            <a:r>
              <a:rPr lang="ru-RU" dirty="0"/>
              <a:t> сокращения имущественного и социального неравенства между гражданами.</a:t>
            </a:r>
          </a:p>
          <a:p>
            <a:endParaRPr lang="ru-RU" dirty="0"/>
          </a:p>
        </p:txBody>
      </p:sp>
    </p:spTree>
    <p:extLst>
      <p:ext uri="{BB962C8B-B14F-4D97-AF65-F5344CB8AC3E}">
        <p14:creationId xmlns:p14="http://schemas.microsoft.com/office/powerpoint/2010/main" val="4111629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algn="ctr"/>
            <a:r>
              <a:rPr lang="ru-RU" b="1" dirty="0"/>
              <a:t>Японская модель</a:t>
            </a:r>
          </a:p>
          <a:p>
            <a:r>
              <a:rPr lang="ru-RU" dirty="0"/>
              <a:t>Японская модель развития подразумевает:</a:t>
            </a:r>
          </a:p>
          <a:p>
            <a:r>
              <a:rPr lang="ru-RU" dirty="0"/>
              <a:t>	высокий уровень государственного воздействия на основные области экономики;</a:t>
            </a:r>
          </a:p>
          <a:p>
            <a:r>
              <a:rPr lang="ru-RU" dirty="0"/>
              <a:t>	составление планов развития экономики;</a:t>
            </a:r>
          </a:p>
          <a:p>
            <a:r>
              <a:rPr lang="ru-RU" dirty="0"/>
              <a:t>	незначительное различие в уровне заработной платы главы фирмы и служащих;</a:t>
            </a:r>
          </a:p>
          <a:p>
            <a:r>
              <a:rPr lang="ru-RU" dirty="0"/>
              <a:t>	социальную направленность модели</a:t>
            </a:r>
            <a:r>
              <a:rPr lang="ru-RU" dirty="0" smtClean="0"/>
              <a:t>.</a:t>
            </a:r>
          </a:p>
          <a:p>
            <a:endParaRPr lang="ru-RU" dirty="0"/>
          </a:p>
          <a:p>
            <a:endParaRPr lang="ru-RU" dirty="0"/>
          </a:p>
        </p:txBody>
      </p:sp>
    </p:spTree>
    <p:extLst>
      <p:ext uri="{BB962C8B-B14F-4D97-AF65-F5344CB8AC3E}">
        <p14:creationId xmlns:p14="http://schemas.microsoft.com/office/powerpoint/2010/main" val="2400366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p:txBody>
          <a:bodyPr/>
          <a:lstStyle/>
          <a:p>
            <a:pPr algn="ctr"/>
            <a:r>
              <a:rPr lang="ru-RU" b="1" dirty="0"/>
              <a:t>Немецкая модель</a:t>
            </a:r>
          </a:p>
          <a:p>
            <a:r>
              <a:rPr lang="ru-RU" dirty="0"/>
              <a:t>Ее характеристики следующие:</a:t>
            </a:r>
          </a:p>
          <a:p>
            <a:r>
              <a:rPr lang="ru-RU" dirty="0"/>
              <a:t>	высокий уровень государственного воздействия на экономику;</a:t>
            </a:r>
          </a:p>
          <a:p>
            <a:r>
              <a:rPr lang="ru-RU" dirty="0"/>
              <a:t>	прогнозирование основных макроэкономических показателей;</a:t>
            </a:r>
          </a:p>
          <a:p>
            <a:r>
              <a:rPr lang="ru-RU" dirty="0"/>
              <a:t>	незначительное различие в уровне заработной платы главы фирмы и служащих;</a:t>
            </a:r>
          </a:p>
          <a:p>
            <a:r>
              <a:rPr lang="ru-RU" dirty="0"/>
              <a:t>	социальная направленность модели.</a:t>
            </a:r>
          </a:p>
          <a:p>
            <a:endParaRPr lang="ru-RU" dirty="0"/>
          </a:p>
        </p:txBody>
      </p:sp>
    </p:spTree>
    <p:extLst>
      <p:ext uri="{BB962C8B-B14F-4D97-AF65-F5344CB8AC3E}">
        <p14:creationId xmlns:p14="http://schemas.microsoft.com/office/powerpoint/2010/main" val="2819151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92500"/>
          </a:bodyPr>
          <a:lstStyle/>
          <a:p>
            <a:pPr algn="ctr"/>
            <a:r>
              <a:rPr lang="ru-RU" b="1" dirty="0"/>
              <a:t>Шведская модель</a:t>
            </a:r>
          </a:p>
          <a:p>
            <a:r>
              <a:rPr lang="ru-RU" dirty="0"/>
              <a:t>Шведскую модель развития обусловливают:</a:t>
            </a:r>
          </a:p>
          <a:p>
            <a:r>
              <a:rPr lang="ru-RU" dirty="0"/>
              <a:t>	социальная направленность экономики;</a:t>
            </a:r>
          </a:p>
          <a:p>
            <a:r>
              <a:rPr lang="ru-RU" dirty="0"/>
              <a:t>	сокращение имущественного неравенства через распределение национального дохода;</a:t>
            </a:r>
          </a:p>
          <a:p>
            <a:r>
              <a:rPr lang="ru-RU" dirty="0"/>
              <a:t>	забота о малообеспеченных слоях населения;</a:t>
            </a:r>
          </a:p>
          <a:p>
            <a:r>
              <a:rPr lang="ru-RU" dirty="0"/>
              <a:t>	активное вмешательство государства в процесс ценообразования, установление фиксированных цен;</a:t>
            </a:r>
          </a:p>
          <a:p>
            <a:r>
              <a:rPr lang="ru-RU" dirty="0"/>
              <a:t>	высокий удельный вес государственного сектора.</a:t>
            </a:r>
          </a:p>
          <a:p>
            <a:endParaRPr lang="ru-RU" dirty="0"/>
          </a:p>
        </p:txBody>
      </p:sp>
    </p:spTree>
    <p:extLst>
      <p:ext uri="{BB962C8B-B14F-4D97-AF65-F5344CB8AC3E}">
        <p14:creationId xmlns:p14="http://schemas.microsoft.com/office/powerpoint/2010/main" val="1228534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algn="ctr"/>
            <a:r>
              <a:rPr lang="ru-RU" b="1" dirty="0"/>
              <a:t>Французская модель</a:t>
            </a:r>
          </a:p>
          <a:p>
            <a:r>
              <a:rPr lang="ru-RU" dirty="0"/>
              <a:t>Для этой модели развития характерны:</a:t>
            </a:r>
          </a:p>
          <a:p>
            <a:r>
              <a:rPr lang="ru-RU" dirty="0"/>
              <a:t>	высокая регулирующая роль государства (с 1947 г. составляются пятилетние планы развития);</a:t>
            </a:r>
          </a:p>
          <a:p>
            <a:r>
              <a:rPr lang="ru-RU" dirty="0"/>
              <a:t>	значительные масштабы прямой предпринимательской деятельности государства;</a:t>
            </a:r>
          </a:p>
          <a:p>
            <a:r>
              <a:rPr lang="ru-RU" dirty="0"/>
              <a:t>	вмешательство государства в процесс накопления капитала.</a:t>
            </a:r>
          </a:p>
          <a:p>
            <a:endParaRPr lang="ru-RU" dirty="0"/>
          </a:p>
        </p:txBody>
      </p:sp>
    </p:spTree>
    <p:extLst>
      <p:ext uri="{BB962C8B-B14F-4D97-AF65-F5344CB8AC3E}">
        <p14:creationId xmlns:p14="http://schemas.microsoft.com/office/powerpoint/2010/main" val="12469788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algn="ctr"/>
            <a:r>
              <a:rPr lang="ru-RU" b="1" dirty="0"/>
              <a:t>Южнокорейская модель</a:t>
            </a:r>
          </a:p>
          <a:p>
            <a:r>
              <a:rPr lang="ru-RU" dirty="0"/>
              <a:t>В южнокорейской модели развития широко используются:</a:t>
            </a:r>
          </a:p>
          <a:p>
            <a:r>
              <a:rPr lang="ru-RU" dirty="0"/>
              <a:t>	планирование экономического развития (с 1962 г. разрабатываются пятилетние планы);</a:t>
            </a:r>
          </a:p>
          <a:p>
            <a:r>
              <a:rPr lang="ru-RU" dirty="0"/>
              <a:t>	государственный контроль в кредитно-финансовой сфере;</a:t>
            </a:r>
          </a:p>
          <a:p>
            <a:r>
              <a:rPr lang="ru-RU" dirty="0"/>
              <a:t>	регулирование внешнеэкономической сферы, направленное на стимулирование экспорта и ограничение импорта.</a:t>
            </a:r>
          </a:p>
          <a:p>
            <a:endParaRPr lang="ru-RU" dirty="0"/>
          </a:p>
        </p:txBody>
      </p:sp>
    </p:spTree>
    <p:extLst>
      <p:ext uri="{BB962C8B-B14F-4D97-AF65-F5344CB8AC3E}">
        <p14:creationId xmlns:p14="http://schemas.microsoft.com/office/powerpoint/2010/main" val="4035964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359198"/>
            <a:ext cx="7689287" cy="5766965"/>
          </a:xfrm>
        </p:spPr>
      </p:pic>
    </p:spTree>
    <p:extLst>
      <p:ext uri="{BB962C8B-B14F-4D97-AF65-F5344CB8AC3E}">
        <p14:creationId xmlns:p14="http://schemas.microsoft.com/office/powerpoint/2010/main" val="16127037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Аптека">
  <a:themeElements>
    <a:clrScheme name="Аптека">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Аптека">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Аптека">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3</TotalTime>
  <Words>164</Words>
  <Application>Microsoft Office PowerPoint</Application>
  <PresentationFormat>Экран (4:3)</PresentationFormat>
  <Paragraphs>39</Paragraphs>
  <Slides>10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10</vt:i4>
      </vt:variant>
    </vt:vector>
  </HeadingPairs>
  <TitlesOfParts>
    <vt:vector size="11" baseType="lpstr">
      <vt:lpstr>Аптека</vt:lpstr>
      <vt:lpstr>Модели экономического развития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Модели экономического развития </dc:title>
  <dc:creator>Anzor</dc:creator>
  <cp:lastModifiedBy>HP</cp:lastModifiedBy>
  <cp:revision>3</cp:revision>
  <dcterms:created xsi:type="dcterms:W3CDTF">2018-09-10T05:27:53Z</dcterms:created>
  <dcterms:modified xsi:type="dcterms:W3CDTF">2018-09-10T05:42:15Z</dcterms:modified>
</cp:coreProperties>
</file>