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900igr.net/up/datas/173440/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7250"/>
            <a:ext cx="8676456" cy="65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531440"/>
            <a:ext cx="8219256" cy="531440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048672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ru-RU" sz="3600" dirty="0" smtClean="0">
                <a:solidFill>
                  <a:srgbClr val="002060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600" b="1" dirty="0">
                <a:solidFill>
                  <a:srgbClr val="002060"/>
                </a:solidFill>
              </a:rPr>
              <a:t>	</a:t>
            </a:r>
            <a:r>
              <a:rPr lang="ru-RU" sz="5100" b="1" dirty="0" err="1" smtClean="0">
                <a:solidFill>
                  <a:srgbClr val="002060"/>
                </a:solidFill>
              </a:rPr>
              <a:t>Клиентелизм</a:t>
            </a:r>
            <a:r>
              <a:rPr lang="ru-RU" sz="5100" b="1" dirty="0" smtClean="0">
                <a:solidFill>
                  <a:srgbClr val="002060"/>
                </a:solidFill>
              </a:rPr>
              <a:t> </a:t>
            </a:r>
            <a:r>
              <a:rPr lang="ru-RU" sz="5100" b="1" dirty="0">
                <a:solidFill>
                  <a:srgbClr val="002060"/>
                </a:solidFill>
              </a:rPr>
              <a:t>(англ. </a:t>
            </a:r>
            <a:r>
              <a:rPr lang="en-US" sz="5100" b="1" dirty="0" smtClean="0">
                <a:solidFill>
                  <a:srgbClr val="002060"/>
                </a:solidFill>
              </a:rPr>
              <a:t>C</a:t>
            </a:r>
            <a:r>
              <a:rPr lang="ru-RU" sz="5100" b="1" dirty="0" err="1" smtClean="0">
                <a:solidFill>
                  <a:srgbClr val="002060"/>
                </a:solidFill>
              </a:rPr>
              <a:t>lientelism</a:t>
            </a:r>
            <a:r>
              <a:rPr lang="ru-RU" sz="5100" b="1" dirty="0" smtClean="0">
                <a:solidFill>
                  <a:srgbClr val="002060"/>
                </a:solidFill>
              </a:rPr>
              <a:t>) — </a:t>
            </a:r>
            <a:r>
              <a:rPr lang="ru-RU" sz="5100" b="1" dirty="0">
                <a:solidFill>
                  <a:srgbClr val="002060"/>
                </a:solidFill>
              </a:rPr>
              <a:t>система иерархических взаимоотношений между двумя </a:t>
            </a:r>
            <a:r>
              <a:rPr lang="ru-RU" sz="5100" b="1" dirty="0" err="1">
                <a:solidFill>
                  <a:srgbClr val="002060"/>
                </a:solidFill>
              </a:rPr>
              <a:t>акторами</a:t>
            </a:r>
            <a:r>
              <a:rPr lang="ru-RU" sz="5100" b="1" dirty="0">
                <a:solidFill>
                  <a:srgbClr val="002060"/>
                </a:solidFill>
              </a:rPr>
              <a:t> (обычно называемых патроном и клиентом), подразумевающая предоставление доступа к экономическим благам, назначение на политические должности или продвижение по службе в обмен на поддержку, в том числе на выборах. </a:t>
            </a:r>
            <a:endParaRPr lang="ru-RU" sz="5100" b="1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ru-RU" sz="5100" b="1" dirty="0" smtClean="0">
                <a:solidFill>
                  <a:srgbClr val="002060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5100" b="1" dirty="0">
                <a:solidFill>
                  <a:srgbClr val="002060"/>
                </a:solidFill>
              </a:rPr>
              <a:t>	</a:t>
            </a:r>
            <a:r>
              <a:rPr lang="ru-RU" sz="5100" b="1" dirty="0" err="1" smtClean="0">
                <a:solidFill>
                  <a:srgbClr val="002060"/>
                </a:solidFill>
              </a:rPr>
              <a:t>Клиентелизм</a:t>
            </a:r>
            <a:r>
              <a:rPr lang="ru-RU" sz="5100" b="1" dirty="0" smtClean="0">
                <a:solidFill>
                  <a:srgbClr val="002060"/>
                </a:solidFill>
              </a:rPr>
              <a:t> имеет </a:t>
            </a:r>
            <a:r>
              <a:rPr lang="ru-RU" sz="5100" b="1" dirty="0">
                <a:solidFill>
                  <a:srgbClr val="002060"/>
                </a:solidFill>
              </a:rPr>
              <a:t>долгую традицию и встречается во мн. совр. об-</a:t>
            </a:r>
            <a:r>
              <a:rPr lang="ru-RU" sz="5100" b="1" dirty="0" err="1">
                <a:solidFill>
                  <a:srgbClr val="002060"/>
                </a:solidFill>
              </a:rPr>
              <a:t>вах</a:t>
            </a:r>
            <a:r>
              <a:rPr lang="ru-RU" sz="5100" b="1" dirty="0">
                <a:solidFill>
                  <a:srgbClr val="002060"/>
                </a:solidFill>
              </a:rPr>
              <a:t>, особенно в Африке, Азии и </a:t>
            </a:r>
            <a:r>
              <a:rPr lang="ru-RU" sz="5100" b="1" dirty="0" err="1">
                <a:solidFill>
                  <a:srgbClr val="002060"/>
                </a:solidFill>
              </a:rPr>
              <a:t>Юж</a:t>
            </a:r>
            <a:r>
              <a:rPr lang="ru-RU" sz="5100" b="1" dirty="0">
                <a:solidFill>
                  <a:srgbClr val="002060"/>
                </a:solidFill>
              </a:rPr>
              <a:t>. </a:t>
            </a:r>
            <a:r>
              <a:rPr lang="ru-RU" sz="5100" b="1" dirty="0" smtClean="0">
                <a:solidFill>
                  <a:srgbClr val="002060"/>
                </a:solidFill>
              </a:rPr>
              <a:t>Америке. </a:t>
            </a:r>
            <a:r>
              <a:rPr lang="ru-RU" sz="5100" b="1" dirty="0" err="1" smtClean="0">
                <a:solidFill>
                  <a:srgbClr val="002060"/>
                </a:solidFill>
              </a:rPr>
              <a:t>Клиентарные</a:t>
            </a:r>
            <a:r>
              <a:rPr lang="ru-RU" sz="5100" b="1" dirty="0" smtClean="0">
                <a:solidFill>
                  <a:srgbClr val="002060"/>
                </a:solidFill>
              </a:rPr>
              <a:t> </a:t>
            </a:r>
            <a:r>
              <a:rPr lang="ru-RU" sz="5100" b="1" dirty="0">
                <a:solidFill>
                  <a:srgbClr val="002060"/>
                </a:solidFill>
              </a:rPr>
              <a:t>связи </a:t>
            </a:r>
            <a:r>
              <a:rPr lang="ru-RU" sz="5100" b="1" dirty="0" smtClean="0">
                <a:solidFill>
                  <a:srgbClr val="002060"/>
                </a:solidFill>
              </a:rPr>
              <a:t>являются </a:t>
            </a:r>
            <a:r>
              <a:rPr lang="ru-RU" sz="5100" b="1" dirty="0">
                <a:solidFill>
                  <a:srgbClr val="002060"/>
                </a:solidFill>
              </a:rPr>
              <a:t>достаточно распространенным вариантом деформации иерархических отношений в политическом, особенно в государственном, управлении, влияющим на эффективность деятельности и легитимность системы политического управления. В самом общем виде </a:t>
            </a:r>
            <a:r>
              <a:rPr lang="ru-RU" sz="5100" b="1" dirty="0" err="1">
                <a:solidFill>
                  <a:srgbClr val="002060"/>
                </a:solidFill>
              </a:rPr>
              <a:t>клиентелизм</a:t>
            </a:r>
            <a:r>
              <a:rPr lang="ru-RU" sz="5100" b="1" dirty="0">
                <a:solidFill>
                  <a:srgbClr val="002060"/>
                </a:solidFill>
              </a:rPr>
              <a:t> определяется как не связанные с родством отношения личной зависимости, опирающиеся на обмен </a:t>
            </a:r>
            <a:r>
              <a:rPr lang="ru-RU" sz="5100" b="1" dirty="0" smtClean="0">
                <a:solidFill>
                  <a:srgbClr val="002060"/>
                </a:solidFill>
              </a:rPr>
              <a:t>благами.</a:t>
            </a:r>
            <a:endParaRPr lang="ru-RU" sz="5100" b="1" dirty="0">
              <a:solidFill>
                <a:srgbClr val="002060"/>
              </a:solidFill>
            </a:endParaRPr>
          </a:p>
          <a:p>
            <a:endParaRPr lang="ru-RU" sz="5100" dirty="0"/>
          </a:p>
        </p:txBody>
      </p:sp>
    </p:spTree>
    <p:extLst>
      <p:ext uri="{BB962C8B-B14F-4D97-AF65-F5344CB8AC3E}">
        <p14:creationId xmlns:p14="http://schemas.microsoft.com/office/powerpoint/2010/main" val="19847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675456"/>
            <a:ext cx="8291264" cy="43204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568952" cy="619268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b="1" dirty="0" err="1" smtClean="0">
                <a:solidFill>
                  <a:srgbClr val="002060"/>
                </a:solidFill>
              </a:rPr>
              <a:t>Клиентарные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>
                <a:solidFill>
                  <a:srgbClr val="002060"/>
                </a:solidFill>
              </a:rPr>
              <a:t>связи или отношения </a:t>
            </a:r>
            <a:r>
              <a:rPr lang="ru-RU" b="1" dirty="0" err="1">
                <a:solidFill>
                  <a:srgbClr val="002060"/>
                </a:solidFill>
              </a:rPr>
              <a:t>клиентелизма</a:t>
            </a:r>
            <a:r>
              <a:rPr lang="ru-RU" b="1" dirty="0">
                <a:solidFill>
                  <a:srgbClr val="002060"/>
                </a:solidFill>
              </a:rPr>
              <a:t> являются достаточно распространенным вариантом деформации иерархических отношений в политическом, особенно в государственном, управлении, влияющим на эффективность деятельности и легитимность системы политического управления. </a:t>
            </a:r>
            <a:endParaRPr lang="ru-RU" b="1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002060"/>
                </a:solidFill>
              </a:rPr>
              <a:t>	</a:t>
            </a:r>
            <a:r>
              <a:rPr lang="ru-RU" b="1" dirty="0" smtClean="0">
                <a:solidFill>
                  <a:srgbClr val="002060"/>
                </a:solidFill>
              </a:rPr>
              <a:t>В </a:t>
            </a:r>
            <a:r>
              <a:rPr lang="ru-RU" b="1" dirty="0">
                <a:solidFill>
                  <a:srgbClr val="002060"/>
                </a:solidFill>
              </a:rPr>
              <a:t>самом общем виде </a:t>
            </a:r>
            <a:r>
              <a:rPr lang="ru-RU" b="1" dirty="0" err="1">
                <a:solidFill>
                  <a:srgbClr val="002060"/>
                </a:solidFill>
              </a:rPr>
              <a:t>клиентелизм</a:t>
            </a:r>
            <a:r>
              <a:rPr lang="ru-RU" b="1" dirty="0">
                <a:solidFill>
                  <a:srgbClr val="002060"/>
                </a:solidFill>
              </a:rPr>
              <a:t> определяется как не связанные с родством отношения личной зависимости, опирающиеся на обмен благами между двумя людьми, патроном и клиентом, обладающими неравными ресурсами. </a:t>
            </a:r>
            <a:endParaRPr lang="ru-RU" b="1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ru-RU" b="1">
                <a:solidFill>
                  <a:srgbClr val="002060"/>
                </a:solidFill>
              </a:rPr>
              <a:t>	</a:t>
            </a:r>
            <a:r>
              <a:rPr lang="ru-RU" b="1" smtClean="0">
                <a:solidFill>
                  <a:srgbClr val="002060"/>
                </a:solidFill>
              </a:rPr>
              <a:t>Более </a:t>
            </a:r>
            <a:r>
              <a:rPr lang="ru-RU" b="1" dirty="0">
                <a:solidFill>
                  <a:srgbClr val="002060"/>
                </a:solidFill>
              </a:rPr>
              <a:t>сжатая формулировка определяет </a:t>
            </a:r>
            <a:r>
              <a:rPr lang="ru-RU" b="1" dirty="0" err="1">
                <a:solidFill>
                  <a:srgbClr val="002060"/>
                </a:solidFill>
              </a:rPr>
              <a:t>клиентарные</a:t>
            </a:r>
            <a:r>
              <a:rPr lang="ru-RU" b="1" dirty="0">
                <a:solidFill>
                  <a:srgbClr val="002060"/>
                </a:solidFill>
              </a:rPr>
              <a:t> связи как отношения личной преданности и покровительства. Такие отношения существуют и в прошлом, и до сих пор вне государственного управления; однако в управленческой иерархии они также развиваются очень бурно, и приобретают некоторые особые черты, связанные со спецификой государственно-управленческой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5239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84976" cy="658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2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9" y="116632"/>
            <a:ext cx="8808979" cy="660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993"/>
            <a:ext cx="8868477" cy="665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9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3838"/>
            <a:ext cx="9753600" cy="730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2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735516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709362"/>
              </p:ext>
            </p:extLst>
          </p:nvPr>
        </p:nvGraphicFramePr>
        <p:xfrm>
          <a:off x="251520" y="260648"/>
          <a:ext cx="8712968" cy="6404560"/>
        </p:xfrm>
        <a:graphic>
          <a:graphicData uri="http://schemas.openxmlformats.org/drawingml/2006/table">
            <a:tbl>
              <a:tblPr firstRow="1" firstCol="1" bandRow="1"/>
              <a:tblGrid>
                <a:gridCol w="2592288"/>
                <a:gridCol w="2880320"/>
                <a:gridCol w="3240360"/>
              </a:tblGrid>
              <a:tr h="606533">
                <a:tc>
                  <a:txBody>
                    <a:bodyPr/>
                    <a:lstStyle/>
                    <a:p>
                      <a:pPr indent="215900"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Содержание экономической элитарности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indent="21590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indent="215900"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25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Элитарное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экономическое образование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Престиж экономического ВУЗа</a:t>
                      </a: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Место ВУЗа в рейтингах.</a:t>
                      </a:r>
                    </a:p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Конвертируемость диплома.</a:t>
                      </a: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262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b="1" dirty="0" smtClean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Элитарная 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экономическая специальность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Престиж экономической специальности, обеспечивающий обладателю спрос на рынке труда</a:t>
                      </a: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Конкурс при поступлении в ВУЗ.</a:t>
                      </a:r>
                    </a:p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Широта диапазона выбора будущего места работы.</a:t>
                      </a:r>
                    </a:p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Средняя предлагаемая цена рабочей силы (специалиста) на рынке труда</a:t>
                      </a: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08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Элитарная экономическая должность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Престижная экономическая должность обеспечивающая экономическую власть и позволяющая формировать стратегию экономического развития на макро- мезо- микроуровне</a:t>
                      </a: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Величина личного дохода.</a:t>
                      </a:r>
                    </a:p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Высокие показатели работы  (производительности,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KPI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*) управляемой структуры</a:t>
                      </a: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327">
                <a:tc gridSpan="3"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KPI*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- (англ.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performance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indicators</a:t>
                      </a: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- ключевые показатели эффективности”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) это согласованные критерии позволяющие  отследить уровень соответствия проделанной работы сотрудником или целым отделом, относительно поставленных стратегических задач. </a:t>
                      </a:r>
                    </a:p>
                  </a:txBody>
                  <a:tcPr marL="58009" marR="58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3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467544" y="-243408"/>
            <a:ext cx="8219256" cy="24340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97666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Феномен </a:t>
            </a:r>
            <a:r>
              <a:rPr lang="ru-RU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власти-собственности — </a:t>
            </a:r>
            <a:r>
              <a:rPr lang="ru-RU" sz="3600" b="1" dirty="0"/>
              <a:t>термин социальной антропологии и социальной философии, обозначающий право верховного правителя </a:t>
            </a:r>
            <a:r>
              <a:rPr lang="ru-RU" sz="3600" b="1" dirty="0" err="1"/>
              <a:t>надобщинного</a:t>
            </a:r>
            <a:r>
              <a:rPr lang="ru-RU" sz="3600" b="1" dirty="0"/>
              <a:t> коллектива распоряжаться всем его достоянием от его имени и в его интересах. Общество, где функционирует этот институт, не знает собственности, оно основано лишь на власти правителя. В этом случае высшая власть нередко </a:t>
            </a:r>
            <a:r>
              <a:rPr lang="ru-RU" sz="3600" b="1" dirty="0" err="1"/>
              <a:t>сакрализована</a:t>
            </a:r>
            <a:r>
              <a:rPr lang="ru-RU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5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56984" cy="664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5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496944" cy="637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9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119</Words>
  <Application>Microsoft Office PowerPoint</Application>
  <PresentationFormat>Экран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Anzor</dc:creator>
  <cp:lastModifiedBy>HP</cp:lastModifiedBy>
  <cp:revision>5</cp:revision>
  <dcterms:created xsi:type="dcterms:W3CDTF">2019-11-12T20:21:59Z</dcterms:created>
  <dcterms:modified xsi:type="dcterms:W3CDTF">2019-11-13T03:55:58Z</dcterms:modified>
</cp:coreProperties>
</file>