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AC8D-46D2-4DD1-AD19-247960371E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10736F-6D04-43DD-A99E-7961466F5D98}">
      <dgm:prSet/>
      <dgm:spPr/>
      <dgm:t>
        <a:bodyPr/>
        <a:lstStyle/>
        <a:p>
          <a:r>
            <a:rPr lang="ru-RU" i="1"/>
            <a:t>Монетаристкая </a:t>
          </a:r>
          <a:r>
            <a:rPr lang="ru-RU"/>
            <a:t>теория перехода к рынку</a:t>
          </a:r>
          <a:endParaRPr lang="en-US"/>
        </a:p>
      </dgm:t>
    </dgm:pt>
    <dgm:pt modelId="{33609773-2779-4803-B7FD-4E4FBF82921B}" type="parTrans" cxnId="{992AE8E2-FF93-4EFD-8E2E-80DCFDA1AE00}">
      <dgm:prSet/>
      <dgm:spPr/>
      <dgm:t>
        <a:bodyPr/>
        <a:lstStyle/>
        <a:p>
          <a:endParaRPr lang="en-US"/>
        </a:p>
      </dgm:t>
    </dgm:pt>
    <dgm:pt modelId="{5433CB27-D66E-4101-85FE-C62ED3F061CF}" type="sibTrans" cxnId="{992AE8E2-FF93-4EFD-8E2E-80DCFDA1AE00}">
      <dgm:prSet/>
      <dgm:spPr/>
      <dgm:t>
        <a:bodyPr/>
        <a:lstStyle/>
        <a:p>
          <a:endParaRPr lang="en-US"/>
        </a:p>
      </dgm:t>
    </dgm:pt>
    <dgm:pt modelId="{CBA0F81D-970C-4813-8FF9-E9321CA7DE5D}">
      <dgm:prSet/>
      <dgm:spPr/>
      <dgm:t>
        <a:bodyPr/>
        <a:lstStyle/>
        <a:p>
          <a:r>
            <a:rPr lang="ru-RU"/>
            <a:t>Кардинальные экономические преобразования</a:t>
          </a:r>
          <a:endParaRPr lang="en-US"/>
        </a:p>
      </dgm:t>
    </dgm:pt>
    <dgm:pt modelId="{D5B75E7D-3B78-40AD-B093-4860E76E700A}" type="parTrans" cxnId="{3923FD72-E2D0-45F6-9743-B25213702107}">
      <dgm:prSet/>
      <dgm:spPr/>
      <dgm:t>
        <a:bodyPr/>
        <a:lstStyle/>
        <a:p>
          <a:endParaRPr lang="en-US"/>
        </a:p>
      </dgm:t>
    </dgm:pt>
    <dgm:pt modelId="{F68CC801-2A2C-4DF6-96E8-8CC9079950C1}" type="sibTrans" cxnId="{3923FD72-E2D0-45F6-9743-B25213702107}">
      <dgm:prSet/>
      <dgm:spPr/>
      <dgm:t>
        <a:bodyPr/>
        <a:lstStyle/>
        <a:p>
          <a:endParaRPr lang="en-US"/>
        </a:p>
      </dgm:t>
    </dgm:pt>
    <dgm:pt modelId="{1F257564-B1F0-4CDA-A121-E6A3CF043A19}">
      <dgm:prSet/>
      <dgm:spPr/>
      <dgm:t>
        <a:bodyPr/>
        <a:lstStyle/>
        <a:p>
          <a:r>
            <a:rPr lang="ru-RU"/>
            <a:t>Приватизация гос. Собственности</a:t>
          </a:r>
          <a:endParaRPr lang="en-US"/>
        </a:p>
      </dgm:t>
    </dgm:pt>
    <dgm:pt modelId="{678B15E0-5378-4E65-A477-A9AF30E1D375}" type="parTrans" cxnId="{CDCE7130-F2D8-4E09-B2D9-DD8E33F27F41}">
      <dgm:prSet/>
      <dgm:spPr/>
      <dgm:t>
        <a:bodyPr/>
        <a:lstStyle/>
        <a:p>
          <a:endParaRPr lang="en-US"/>
        </a:p>
      </dgm:t>
    </dgm:pt>
    <dgm:pt modelId="{BF774A30-0E6F-4797-89E8-8CF7D87456BE}" type="sibTrans" cxnId="{CDCE7130-F2D8-4E09-B2D9-DD8E33F27F41}">
      <dgm:prSet/>
      <dgm:spPr/>
      <dgm:t>
        <a:bodyPr/>
        <a:lstStyle/>
        <a:p>
          <a:endParaRPr lang="en-US"/>
        </a:p>
      </dgm:t>
    </dgm:pt>
    <dgm:pt modelId="{EA054590-1A26-47ED-BD0A-95D8C23403A3}">
      <dgm:prSet/>
      <dgm:spPr/>
      <dgm:t>
        <a:bodyPr/>
        <a:lstStyle/>
        <a:p>
          <a:r>
            <a:rPr lang="ru-RU"/>
            <a:t>Либерализация цен</a:t>
          </a:r>
          <a:endParaRPr lang="en-US"/>
        </a:p>
      </dgm:t>
    </dgm:pt>
    <dgm:pt modelId="{2623C7BF-7108-4C04-A937-39F55F0771F3}" type="parTrans" cxnId="{28FDF86E-99A4-4400-8437-114C5A8A0D76}">
      <dgm:prSet/>
      <dgm:spPr/>
      <dgm:t>
        <a:bodyPr/>
        <a:lstStyle/>
        <a:p>
          <a:endParaRPr lang="en-US"/>
        </a:p>
      </dgm:t>
    </dgm:pt>
    <dgm:pt modelId="{82EBDDC6-554D-4E54-BE64-536C390F2399}" type="sibTrans" cxnId="{28FDF86E-99A4-4400-8437-114C5A8A0D76}">
      <dgm:prSet/>
      <dgm:spPr/>
      <dgm:t>
        <a:bodyPr/>
        <a:lstStyle/>
        <a:p>
          <a:endParaRPr lang="en-US"/>
        </a:p>
      </dgm:t>
    </dgm:pt>
    <dgm:pt modelId="{F8EB19F6-5E7C-4565-9366-0AA351F6D19F}">
      <dgm:prSet/>
      <dgm:spPr/>
      <dgm:t>
        <a:bodyPr/>
        <a:lstStyle/>
        <a:p>
          <a:r>
            <a:rPr lang="ru-RU"/>
            <a:t>Демонополизация производства</a:t>
          </a:r>
          <a:endParaRPr lang="en-US"/>
        </a:p>
      </dgm:t>
    </dgm:pt>
    <dgm:pt modelId="{65658AA7-D835-4EBF-B0FE-6638EA1D11CD}" type="parTrans" cxnId="{B3A5C429-699D-4168-BB20-89A5617FB3B9}">
      <dgm:prSet/>
      <dgm:spPr/>
      <dgm:t>
        <a:bodyPr/>
        <a:lstStyle/>
        <a:p>
          <a:endParaRPr lang="en-US"/>
        </a:p>
      </dgm:t>
    </dgm:pt>
    <dgm:pt modelId="{8C92CA79-4C42-46CA-AF82-259C8E1B7F85}" type="sibTrans" cxnId="{B3A5C429-699D-4168-BB20-89A5617FB3B9}">
      <dgm:prSet/>
      <dgm:spPr/>
      <dgm:t>
        <a:bodyPr/>
        <a:lstStyle/>
        <a:p>
          <a:endParaRPr lang="en-US"/>
        </a:p>
      </dgm:t>
    </dgm:pt>
    <dgm:pt modelId="{C89D671D-C610-4DED-95E4-14C3BCB5C143}" type="pres">
      <dgm:prSet presAssocID="{1FC4AC8D-46D2-4DD1-AD19-247960371E3C}" presName="linear" presStyleCnt="0">
        <dgm:presLayoutVars>
          <dgm:animLvl val="lvl"/>
          <dgm:resizeHandles val="exact"/>
        </dgm:presLayoutVars>
      </dgm:prSet>
      <dgm:spPr/>
    </dgm:pt>
    <dgm:pt modelId="{91146217-F303-40F3-AB6A-DB2E38ACE295}" type="pres">
      <dgm:prSet presAssocID="{1B10736F-6D04-43DD-A99E-7961466F5D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A71D18-ED74-4F90-93E6-54098DFB339B}" type="pres">
      <dgm:prSet presAssocID="{5433CB27-D66E-4101-85FE-C62ED3F061CF}" presName="spacer" presStyleCnt="0"/>
      <dgm:spPr/>
    </dgm:pt>
    <dgm:pt modelId="{4234CF19-8DDB-41EF-8A85-94996296BBA1}" type="pres">
      <dgm:prSet presAssocID="{CBA0F81D-970C-4813-8FF9-E9321CA7DE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FBE78E-58EE-4FCF-9E87-01603977428E}" type="pres">
      <dgm:prSet presAssocID="{F68CC801-2A2C-4DF6-96E8-8CC9079950C1}" presName="spacer" presStyleCnt="0"/>
      <dgm:spPr/>
    </dgm:pt>
    <dgm:pt modelId="{CEACC78F-F224-483A-9C40-318C404C4955}" type="pres">
      <dgm:prSet presAssocID="{1F257564-B1F0-4CDA-A121-E6A3CF043A1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6D93FE-6640-4A58-8EEC-728893CE911D}" type="pres">
      <dgm:prSet presAssocID="{BF774A30-0E6F-4797-89E8-8CF7D87456BE}" presName="spacer" presStyleCnt="0"/>
      <dgm:spPr/>
    </dgm:pt>
    <dgm:pt modelId="{4F4B5D67-1907-4F84-B374-AB61B2DC4392}" type="pres">
      <dgm:prSet presAssocID="{EA054590-1A26-47ED-BD0A-95D8C23403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D8F964-6987-4AEE-B210-5321C7E32C4A}" type="pres">
      <dgm:prSet presAssocID="{82EBDDC6-554D-4E54-BE64-536C390F2399}" presName="spacer" presStyleCnt="0"/>
      <dgm:spPr/>
    </dgm:pt>
    <dgm:pt modelId="{C89022CF-060D-4397-8CD7-650468259F6E}" type="pres">
      <dgm:prSet presAssocID="{F8EB19F6-5E7C-4565-9366-0AA351F6D1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B69512-C866-46CD-AB9A-4B8055044A4A}" type="presOf" srcId="{F8EB19F6-5E7C-4565-9366-0AA351F6D19F}" destId="{C89022CF-060D-4397-8CD7-650468259F6E}" srcOrd="0" destOrd="0" presId="urn:microsoft.com/office/officeart/2005/8/layout/vList2"/>
    <dgm:cxn modelId="{B3A5C429-699D-4168-BB20-89A5617FB3B9}" srcId="{1FC4AC8D-46D2-4DD1-AD19-247960371E3C}" destId="{F8EB19F6-5E7C-4565-9366-0AA351F6D19F}" srcOrd="4" destOrd="0" parTransId="{65658AA7-D835-4EBF-B0FE-6638EA1D11CD}" sibTransId="{8C92CA79-4C42-46CA-AF82-259C8E1B7F85}"/>
    <dgm:cxn modelId="{CDCE7130-F2D8-4E09-B2D9-DD8E33F27F41}" srcId="{1FC4AC8D-46D2-4DD1-AD19-247960371E3C}" destId="{1F257564-B1F0-4CDA-A121-E6A3CF043A19}" srcOrd="2" destOrd="0" parTransId="{678B15E0-5378-4E65-A477-A9AF30E1D375}" sibTransId="{BF774A30-0E6F-4797-89E8-8CF7D87456BE}"/>
    <dgm:cxn modelId="{9D22AF4A-1100-4B95-A841-BDE18471CCA6}" type="presOf" srcId="{1B10736F-6D04-43DD-A99E-7961466F5D98}" destId="{91146217-F303-40F3-AB6A-DB2E38ACE295}" srcOrd="0" destOrd="0" presId="urn:microsoft.com/office/officeart/2005/8/layout/vList2"/>
    <dgm:cxn modelId="{28FDF86E-99A4-4400-8437-114C5A8A0D76}" srcId="{1FC4AC8D-46D2-4DD1-AD19-247960371E3C}" destId="{EA054590-1A26-47ED-BD0A-95D8C23403A3}" srcOrd="3" destOrd="0" parTransId="{2623C7BF-7108-4C04-A937-39F55F0771F3}" sibTransId="{82EBDDC6-554D-4E54-BE64-536C390F2399}"/>
    <dgm:cxn modelId="{3923FD72-E2D0-45F6-9743-B25213702107}" srcId="{1FC4AC8D-46D2-4DD1-AD19-247960371E3C}" destId="{CBA0F81D-970C-4813-8FF9-E9321CA7DE5D}" srcOrd="1" destOrd="0" parTransId="{D5B75E7D-3B78-40AD-B093-4860E76E700A}" sibTransId="{F68CC801-2A2C-4DF6-96E8-8CC9079950C1}"/>
    <dgm:cxn modelId="{F0D33059-C3FD-4B6D-8B83-1594BE8C0726}" type="presOf" srcId="{1F257564-B1F0-4CDA-A121-E6A3CF043A19}" destId="{CEACC78F-F224-483A-9C40-318C404C4955}" srcOrd="0" destOrd="0" presId="urn:microsoft.com/office/officeart/2005/8/layout/vList2"/>
    <dgm:cxn modelId="{65EF7483-0F71-4AB8-809E-9AB5F8413113}" type="presOf" srcId="{1FC4AC8D-46D2-4DD1-AD19-247960371E3C}" destId="{C89D671D-C610-4DED-95E4-14C3BCB5C143}" srcOrd="0" destOrd="0" presId="urn:microsoft.com/office/officeart/2005/8/layout/vList2"/>
    <dgm:cxn modelId="{8634C0B5-B503-4864-BA41-ABA5186526DC}" type="presOf" srcId="{CBA0F81D-970C-4813-8FF9-E9321CA7DE5D}" destId="{4234CF19-8DDB-41EF-8A85-94996296BBA1}" srcOrd="0" destOrd="0" presId="urn:microsoft.com/office/officeart/2005/8/layout/vList2"/>
    <dgm:cxn modelId="{992AE8E2-FF93-4EFD-8E2E-80DCFDA1AE00}" srcId="{1FC4AC8D-46D2-4DD1-AD19-247960371E3C}" destId="{1B10736F-6D04-43DD-A99E-7961466F5D98}" srcOrd="0" destOrd="0" parTransId="{33609773-2779-4803-B7FD-4E4FBF82921B}" sibTransId="{5433CB27-D66E-4101-85FE-C62ED3F061CF}"/>
    <dgm:cxn modelId="{7495F6F0-3719-43BF-A6AC-596474631750}" type="presOf" srcId="{EA054590-1A26-47ED-BD0A-95D8C23403A3}" destId="{4F4B5D67-1907-4F84-B374-AB61B2DC4392}" srcOrd="0" destOrd="0" presId="urn:microsoft.com/office/officeart/2005/8/layout/vList2"/>
    <dgm:cxn modelId="{730DF02B-3312-445C-A9D8-B628B1ABCC67}" type="presParOf" srcId="{C89D671D-C610-4DED-95E4-14C3BCB5C143}" destId="{91146217-F303-40F3-AB6A-DB2E38ACE295}" srcOrd="0" destOrd="0" presId="urn:microsoft.com/office/officeart/2005/8/layout/vList2"/>
    <dgm:cxn modelId="{226CAE35-3D69-4397-B09F-DDA4D9A74BA2}" type="presParOf" srcId="{C89D671D-C610-4DED-95E4-14C3BCB5C143}" destId="{34A71D18-ED74-4F90-93E6-54098DFB339B}" srcOrd="1" destOrd="0" presId="urn:microsoft.com/office/officeart/2005/8/layout/vList2"/>
    <dgm:cxn modelId="{BFE4EF9A-5F7C-4B63-A72D-A98A056AAE77}" type="presParOf" srcId="{C89D671D-C610-4DED-95E4-14C3BCB5C143}" destId="{4234CF19-8DDB-41EF-8A85-94996296BBA1}" srcOrd="2" destOrd="0" presId="urn:microsoft.com/office/officeart/2005/8/layout/vList2"/>
    <dgm:cxn modelId="{CAB5816F-D0AC-49EC-AF5C-3E359276D91E}" type="presParOf" srcId="{C89D671D-C610-4DED-95E4-14C3BCB5C143}" destId="{FBFBE78E-58EE-4FCF-9E87-01603977428E}" srcOrd="3" destOrd="0" presId="urn:microsoft.com/office/officeart/2005/8/layout/vList2"/>
    <dgm:cxn modelId="{61C78FB3-3452-4126-B420-3BD5B264C58D}" type="presParOf" srcId="{C89D671D-C610-4DED-95E4-14C3BCB5C143}" destId="{CEACC78F-F224-483A-9C40-318C404C4955}" srcOrd="4" destOrd="0" presId="urn:microsoft.com/office/officeart/2005/8/layout/vList2"/>
    <dgm:cxn modelId="{A90ACD16-F1F9-4641-9AD1-E948BC8DF2DC}" type="presParOf" srcId="{C89D671D-C610-4DED-95E4-14C3BCB5C143}" destId="{546D93FE-6640-4A58-8EEC-728893CE911D}" srcOrd="5" destOrd="0" presId="urn:microsoft.com/office/officeart/2005/8/layout/vList2"/>
    <dgm:cxn modelId="{34C7DD79-FCD7-483A-8A17-33A21CF00EE9}" type="presParOf" srcId="{C89D671D-C610-4DED-95E4-14C3BCB5C143}" destId="{4F4B5D67-1907-4F84-B374-AB61B2DC4392}" srcOrd="6" destOrd="0" presId="urn:microsoft.com/office/officeart/2005/8/layout/vList2"/>
    <dgm:cxn modelId="{699D958A-4ADF-4180-B782-5B5A736329C6}" type="presParOf" srcId="{C89D671D-C610-4DED-95E4-14C3BCB5C143}" destId="{4DD8F964-6987-4AEE-B210-5321C7E32C4A}" srcOrd="7" destOrd="0" presId="urn:microsoft.com/office/officeart/2005/8/layout/vList2"/>
    <dgm:cxn modelId="{B981EFB9-6CF4-4484-BD71-C83A5248242B}" type="presParOf" srcId="{C89D671D-C610-4DED-95E4-14C3BCB5C143}" destId="{C89022CF-060D-4397-8CD7-650468259F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BDFC-232C-4CCB-A3D1-F36D7BCBCB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052AD3-E1F8-4D23-96B9-47816F4F4AED}">
      <dgm:prSet/>
      <dgm:spPr/>
      <dgm:t>
        <a:bodyPr/>
        <a:lstStyle/>
        <a:p>
          <a:r>
            <a:rPr lang="ru-RU"/>
            <a:t>Спад промышленного и сельскохозяйственного производства</a:t>
          </a:r>
          <a:endParaRPr lang="en-US"/>
        </a:p>
      </dgm:t>
    </dgm:pt>
    <dgm:pt modelId="{E8B2AB1C-FB4E-4F5C-86CC-C4D588936DA2}" type="parTrans" cxnId="{67B8F76E-81B8-40ED-93E3-CF54C225F205}">
      <dgm:prSet/>
      <dgm:spPr/>
      <dgm:t>
        <a:bodyPr/>
        <a:lstStyle/>
        <a:p>
          <a:endParaRPr lang="en-US"/>
        </a:p>
      </dgm:t>
    </dgm:pt>
    <dgm:pt modelId="{9756C2EC-0802-4B90-AB0F-F2D03BE21D12}" type="sibTrans" cxnId="{67B8F76E-81B8-40ED-93E3-CF54C225F205}">
      <dgm:prSet/>
      <dgm:spPr/>
      <dgm:t>
        <a:bodyPr/>
        <a:lstStyle/>
        <a:p>
          <a:endParaRPr lang="en-US"/>
        </a:p>
      </dgm:t>
    </dgm:pt>
    <dgm:pt modelId="{135AEE83-68A2-4984-A8CA-89CB5B305651}">
      <dgm:prSet/>
      <dgm:spPr/>
      <dgm:t>
        <a:bodyPr/>
        <a:lstStyle/>
        <a:p>
          <a:r>
            <a:rPr lang="ru-RU"/>
            <a:t>Приватизация. Россияне становятся собственниками квартир и предприятий.</a:t>
          </a:r>
          <a:endParaRPr lang="en-US"/>
        </a:p>
      </dgm:t>
    </dgm:pt>
    <dgm:pt modelId="{C3EA7FD0-BAC5-48BB-BA20-9D33E4CD312F}" type="parTrans" cxnId="{C1AB6C78-BFB3-4159-9E79-B069A0A2D042}">
      <dgm:prSet/>
      <dgm:spPr/>
      <dgm:t>
        <a:bodyPr/>
        <a:lstStyle/>
        <a:p>
          <a:endParaRPr lang="en-US"/>
        </a:p>
      </dgm:t>
    </dgm:pt>
    <dgm:pt modelId="{116265AD-7B62-4DE1-8D60-54D8D3295E69}" type="sibTrans" cxnId="{C1AB6C78-BFB3-4159-9E79-B069A0A2D042}">
      <dgm:prSet/>
      <dgm:spPr/>
      <dgm:t>
        <a:bodyPr/>
        <a:lstStyle/>
        <a:p>
          <a:endParaRPr lang="en-US"/>
        </a:p>
      </dgm:t>
    </dgm:pt>
    <dgm:pt modelId="{70415CE6-F10E-4549-9E1C-A8D666297BD1}">
      <dgm:prSet/>
      <dgm:spPr/>
      <dgm:t>
        <a:bodyPr/>
        <a:lstStyle/>
        <a:p>
          <a:r>
            <a:rPr lang="ru-RU"/>
            <a:t>Снижение уровня жизни населения и их реальных доходов</a:t>
          </a:r>
          <a:endParaRPr lang="en-US"/>
        </a:p>
      </dgm:t>
    </dgm:pt>
    <dgm:pt modelId="{86BE021D-4961-419D-86E2-21C1AA073D81}" type="parTrans" cxnId="{B4F62166-A951-4D68-9C5B-8DDD92AB54BA}">
      <dgm:prSet/>
      <dgm:spPr/>
      <dgm:t>
        <a:bodyPr/>
        <a:lstStyle/>
        <a:p>
          <a:endParaRPr lang="en-US"/>
        </a:p>
      </dgm:t>
    </dgm:pt>
    <dgm:pt modelId="{3B5F994F-1624-4A79-9627-D5EBC2C05769}" type="sibTrans" cxnId="{B4F62166-A951-4D68-9C5B-8DDD92AB54BA}">
      <dgm:prSet/>
      <dgm:spPr/>
      <dgm:t>
        <a:bodyPr/>
        <a:lstStyle/>
        <a:p>
          <a:endParaRPr lang="en-US"/>
        </a:p>
      </dgm:t>
    </dgm:pt>
    <dgm:pt modelId="{2BB855D8-D436-4347-9C30-143957F2BAFB}">
      <dgm:prSet/>
      <dgm:spPr/>
      <dgm:t>
        <a:bodyPr/>
        <a:lstStyle/>
        <a:p>
          <a:r>
            <a:rPr lang="ru-RU"/>
            <a:t>Глобальный финансовый кризис и дефолт</a:t>
          </a:r>
          <a:endParaRPr lang="en-US"/>
        </a:p>
      </dgm:t>
    </dgm:pt>
    <dgm:pt modelId="{A2C69468-D353-4AE7-9EBD-7825421178AD}" type="parTrans" cxnId="{12E497FC-9598-4766-8F7C-AFBFF2D03E27}">
      <dgm:prSet/>
      <dgm:spPr/>
      <dgm:t>
        <a:bodyPr/>
        <a:lstStyle/>
        <a:p>
          <a:endParaRPr lang="en-US"/>
        </a:p>
      </dgm:t>
    </dgm:pt>
    <dgm:pt modelId="{D857C8F1-7698-49C0-B37B-3BEB6CE08299}" type="sibTrans" cxnId="{12E497FC-9598-4766-8F7C-AFBFF2D03E27}">
      <dgm:prSet/>
      <dgm:spPr/>
      <dgm:t>
        <a:bodyPr/>
        <a:lstStyle/>
        <a:p>
          <a:endParaRPr lang="en-US"/>
        </a:p>
      </dgm:t>
    </dgm:pt>
    <dgm:pt modelId="{2FAF39F5-82CE-40A3-AB46-9D24612AB248}">
      <dgm:prSet/>
      <dgm:spPr/>
      <dgm:t>
        <a:bodyPr/>
        <a:lstStyle/>
        <a:p>
          <a:r>
            <a:rPr lang="ru-RU"/>
            <a:t>Серьезное увеличение внешнего долга России</a:t>
          </a:r>
          <a:endParaRPr lang="en-US"/>
        </a:p>
      </dgm:t>
    </dgm:pt>
    <dgm:pt modelId="{D3824C4D-5EDD-4F7A-84E4-F2BF6A430FE5}" type="parTrans" cxnId="{213C31C8-1999-4702-ABDA-43AC2C0D8312}">
      <dgm:prSet/>
      <dgm:spPr/>
      <dgm:t>
        <a:bodyPr/>
        <a:lstStyle/>
        <a:p>
          <a:endParaRPr lang="en-US"/>
        </a:p>
      </dgm:t>
    </dgm:pt>
    <dgm:pt modelId="{0A0140A1-FC8B-4BD8-9FCF-F58C896BFEB3}" type="sibTrans" cxnId="{213C31C8-1999-4702-ABDA-43AC2C0D8312}">
      <dgm:prSet/>
      <dgm:spPr/>
      <dgm:t>
        <a:bodyPr/>
        <a:lstStyle/>
        <a:p>
          <a:endParaRPr lang="en-US"/>
        </a:p>
      </dgm:t>
    </dgm:pt>
    <dgm:pt modelId="{FDA60EE8-048C-4B2E-A48F-324A2DC2F97F}">
      <dgm:prSet/>
      <dgm:spPr/>
      <dgm:t>
        <a:bodyPr/>
        <a:lstStyle/>
        <a:p>
          <a:r>
            <a:rPr lang="ru-RU"/>
            <a:t>Безработица, массовые сокращения</a:t>
          </a:r>
          <a:endParaRPr lang="en-US"/>
        </a:p>
      </dgm:t>
    </dgm:pt>
    <dgm:pt modelId="{8AAF8217-7775-4200-9771-AD04462E55D5}" type="parTrans" cxnId="{F275329E-E0D7-47B9-A628-35AFE76D8323}">
      <dgm:prSet/>
      <dgm:spPr/>
      <dgm:t>
        <a:bodyPr/>
        <a:lstStyle/>
        <a:p>
          <a:endParaRPr lang="en-US"/>
        </a:p>
      </dgm:t>
    </dgm:pt>
    <dgm:pt modelId="{7C952B38-064B-4D14-BC19-5D4FF8E50D8F}" type="sibTrans" cxnId="{F275329E-E0D7-47B9-A628-35AFE76D8323}">
      <dgm:prSet/>
      <dgm:spPr/>
      <dgm:t>
        <a:bodyPr/>
        <a:lstStyle/>
        <a:p>
          <a:endParaRPr lang="en-US"/>
        </a:p>
      </dgm:t>
    </dgm:pt>
    <dgm:pt modelId="{3175A245-8214-469D-A279-ADBFF452B31F}" type="pres">
      <dgm:prSet presAssocID="{50EFBDFC-232C-4CCB-A3D1-F36D7BCBCBB1}" presName="linear" presStyleCnt="0">
        <dgm:presLayoutVars>
          <dgm:animLvl val="lvl"/>
          <dgm:resizeHandles val="exact"/>
        </dgm:presLayoutVars>
      </dgm:prSet>
      <dgm:spPr/>
    </dgm:pt>
    <dgm:pt modelId="{04B4F3DE-394F-4D5B-8062-18B724812D0E}" type="pres">
      <dgm:prSet presAssocID="{91052AD3-E1F8-4D23-96B9-47816F4F4AE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56B4F0-2187-485C-8B3B-35050294B634}" type="pres">
      <dgm:prSet presAssocID="{9756C2EC-0802-4B90-AB0F-F2D03BE21D12}" presName="spacer" presStyleCnt="0"/>
      <dgm:spPr/>
    </dgm:pt>
    <dgm:pt modelId="{FE5FC353-9EC2-4A1E-91EB-62BCC75F6F04}" type="pres">
      <dgm:prSet presAssocID="{135AEE83-68A2-4984-A8CA-89CB5B3056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FA59275-F19E-4ACF-B6BD-F69897C186B8}" type="pres">
      <dgm:prSet presAssocID="{116265AD-7B62-4DE1-8D60-54D8D3295E69}" presName="spacer" presStyleCnt="0"/>
      <dgm:spPr/>
    </dgm:pt>
    <dgm:pt modelId="{6A115FF7-0E7C-493B-9541-084DACF82AC1}" type="pres">
      <dgm:prSet presAssocID="{70415CE6-F10E-4549-9E1C-A8D666297BD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D7E3F0-25AB-4626-A0D2-7350423B0F88}" type="pres">
      <dgm:prSet presAssocID="{3B5F994F-1624-4A79-9627-D5EBC2C05769}" presName="spacer" presStyleCnt="0"/>
      <dgm:spPr/>
    </dgm:pt>
    <dgm:pt modelId="{173D5AC8-32E4-478E-A019-59DD38BE7C7F}" type="pres">
      <dgm:prSet presAssocID="{2BB855D8-D436-4347-9C30-143957F2BA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E016E1A-F76F-4F61-9CCA-04EA220516F7}" type="pres">
      <dgm:prSet presAssocID="{D857C8F1-7698-49C0-B37B-3BEB6CE08299}" presName="spacer" presStyleCnt="0"/>
      <dgm:spPr/>
    </dgm:pt>
    <dgm:pt modelId="{7E67678C-8F3A-4099-A430-B7F99BBC40AB}" type="pres">
      <dgm:prSet presAssocID="{2FAF39F5-82CE-40A3-AB46-9D24612AB24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3FDAA0-C7B5-4630-A53C-EE5F415B760B}" type="pres">
      <dgm:prSet presAssocID="{0A0140A1-FC8B-4BD8-9FCF-F58C896BFEB3}" presName="spacer" presStyleCnt="0"/>
      <dgm:spPr/>
    </dgm:pt>
    <dgm:pt modelId="{82F0FCBF-B68F-4F43-9137-6618821B7234}" type="pres">
      <dgm:prSet presAssocID="{FDA60EE8-048C-4B2E-A48F-324A2DC2F97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A67C91C-776C-4478-A925-8AB0A2A51D6F}" type="presOf" srcId="{70415CE6-F10E-4549-9E1C-A8D666297BD1}" destId="{6A115FF7-0E7C-493B-9541-084DACF82AC1}" srcOrd="0" destOrd="0" presId="urn:microsoft.com/office/officeart/2005/8/layout/vList2"/>
    <dgm:cxn modelId="{C29AB442-ED31-4C68-B058-4E5582518466}" type="presOf" srcId="{2FAF39F5-82CE-40A3-AB46-9D24612AB248}" destId="{7E67678C-8F3A-4099-A430-B7F99BBC40AB}" srcOrd="0" destOrd="0" presId="urn:microsoft.com/office/officeart/2005/8/layout/vList2"/>
    <dgm:cxn modelId="{B4F62166-A951-4D68-9C5B-8DDD92AB54BA}" srcId="{50EFBDFC-232C-4CCB-A3D1-F36D7BCBCBB1}" destId="{70415CE6-F10E-4549-9E1C-A8D666297BD1}" srcOrd="2" destOrd="0" parTransId="{86BE021D-4961-419D-86E2-21C1AA073D81}" sibTransId="{3B5F994F-1624-4A79-9627-D5EBC2C05769}"/>
    <dgm:cxn modelId="{67B8F76E-81B8-40ED-93E3-CF54C225F205}" srcId="{50EFBDFC-232C-4CCB-A3D1-F36D7BCBCBB1}" destId="{91052AD3-E1F8-4D23-96B9-47816F4F4AED}" srcOrd="0" destOrd="0" parTransId="{E8B2AB1C-FB4E-4F5C-86CC-C4D588936DA2}" sibTransId="{9756C2EC-0802-4B90-AB0F-F2D03BE21D12}"/>
    <dgm:cxn modelId="{C1AB6C78-BFB3-4159-9E79-B069A0A2D042}" srcId="{50EFBDFC-232C-4CCB-A3D1-F36D7BCBCBB1}" destId="{135AEE83-68A2-4984-A8CA-89CB5B305651}" srcOrd="1" destOrd="0" parTransId="{C3EA7FD0-BAC5-48BB-BA20-9D33E4CD312F}" sibTransId="{116265AD-7B62-4DE1-8D60-54D8D3295E69}"/>
    <dgm:cxn modelId="{33720796-8113-4DFE-A290-734B86A38558}" type="presOf" srcId="{FDA60EE8-048C-4B2E-A48F-324A2DC2F97F}" destId="{82F0FCBF-B68F-4F43-9137-6618821B7234}" srcOrd="0" destOrd="0" presId="urn:microsoft.com/office/officeart/2005/8/layout/vList2"/>
    <dgm:cxn modelId="{F275329E-E0D7-47B9-A628-35AFE76D8323}" srcId="{50EFBDFC-232C-4CCB-A3D1-F36D7BCBCBB1}" destId="{FDA60EE8-048C-4B2E-A48F-324A2DC2F97F}" srcOrd="5" destOrd="0" parTransId="{8AAF8217-7775-4200-9771-AD04462E55D5}" sibTransId="{7C952B38-064B-4D14-BC19-5D4FF8E50D8F}"/>
    <dgm:cxn modelId="{9AB858B0-4C8B-4AE3-BADA-266303B8725A}" type="presOf" srcId="{2BB855D8-D436-4347-9C30-143957F2BAFB}" destId="{173D5AC8-32E4-478E-A019-59DD38BE7C7F}" srcOrd="0" destOrd="0" presId="urn:microsoft.com/office/officeart/2005/8/layout/vList2"/>
    <dgm:cxn modelId="{56A485B0-70CB-4285-B0AE-681FCAE13CAB}" type="presOf" srcId="{50EFBDFC-232C-4CCB-A3D1-F36D7BCBCBB1}" destId="{3175A245-8214-469D-A279-ADBFF452B31F}" srcOrd="0" destOrd="0" presId="urn:microsoft.com/office/officeart/2005/8/layout/vList2"/>
    <dgm:cxn modelId="{51CC6DBA-E5B6-45AA-BD82-3709B35745D0}" type="presOf" srcId="{91052AD3-E1F8-4D23-96B9-47816F4F4AED}" destId="{04B4F3DE-394F-4D5B-8062-18B724812D0E}" srcOrd="0" destOrd="0" presId="urn:microsoft.com/office/officeart/2005/8/layout/vList2"/>
    <dgm:cxn modelId="{9498A7BA-ED26-482F-A9AE-A6A12F12D55F}" type="presOf" srcId="{135AEE83-68A2-4984-A8CA-89CB5B305651}" destId="{FE5FC353-9EC2-4A1E-91EB-62BCC75F6F04}" srcOrd="0" destOrd="0" presId="urn:microsoft.com/office/officeart/2005/8/layout/vList2"/>
    <dgm:cxn modelId="{213C31C8-1999-4702-ABDA-43AC2C0D8312}" srcId="{50EFBDFC-232C-4CCB-A3D1-F36D7BCBCBB1}" destId="{2FAF39F5-82CE-40A3-AB46-9D24612AB248}" srcOrd="4" destOrd="0" parTransId="{D3824C4D-5EDD-4F7A-84E4-F2BF6A430FE5}" sibTransId="{0A0140A1-FC8B-4BD8-9FCF-F58C896BFEB3}"/>
    <dgm:cxn modelId="{12E497FC-9598-4766-8F7C-AFBFF2D03E27}" srcId="{50EFBDFC-232C-4CCB-A3D1-F36D7BCBCBB1}" destId="{2BB855D8-D436-4347-9C30-143957F2BAFB}" srcOrd="3" destOrd="0" parTransId="{A2C69468-D353-4AE7-9EBD-7825421178AD}" sibTransId="{D857C8F1-7698-49C0-B37B-3BEB6CE08299}"/>
    <dgm:cxn modelId="{3BA1FF6F-7B63-4D74-834C-6FCA203C9A8A}" type="presParOf" srcId="{3175A245-8214-469D-A279-ADBFF452B31F}" destId="{04B4F3DE-394F-4D5B-8062-18B724812D0E}" srcOrd="0" destOrd="0" presId="urn:microsoft.com/office/officeart/2005/8/layout/vList2"/>
    <dgm:cxn modelId="{D548B9B8-F1FD-474D-9E61-99FB1FE82234}" type="presParOf" srcId="{3175A245-8214-469D-A279-ADBFF452B31F}" destId="{1056B4F0-2187-485C-8B3B-35050294B634}" srcOrd="1" destOrd="0" presId="urn:microsoft.com/office/officeart/2005/8/layout/vList2"/>
    <dgm:cxn modelId="{5094FB56-7655-4BD7-B7F9-8E81D267A171}" type="presParOf" srcId="{3175A245-8214-469D-A279-ADBFF452B31F}" destId="{FE5FC353-9EC2-4A1E-91EB-62BCC75F6F04}" srcOrd="2" destOrd="0" presId="urn:microsoft.com/office/officeart/2005/8/layout/vList2"/>
    <dgm:cxn modelId="{09E5B388-4108-4364-94A3-7C192EA4B720}" type="presParOf" srcId="{3175A245-8214-469D-A279-ADBFF452B31F}" destId="{FFA59275-F19E-4ACF-B6BD-F69897C186B8}" srcOrd="3" destOrd="0" presId="urn:microsoft.com/office/officeart/2005/8/layout/vList2"/>
    <dgm:cxn modelId="{5F2CB573-40A9-4426-9093-F59FAE2C8780}" type="presParOf" srcId="{3175A245-8214-469D-A279-ADBFF452B31F}" destId="{6A115FF7-0E7C-493B-9541-084DACF82AC1}" srcOrd="4" destOrd="0" presId="urn:microsoft.com/office/officeart/2005/8/layout/vList2"/>
    <dgm:cxn modelId="{69DCC3B4-2281-42B1-BD31-02207DA66727}" type="presParOf" srcId="{3175A245-8214-469D-A279-ADBFF452B31F}" destId="{71D7E3F0-25AB-4626-A0D2-7350423B0F88}" srcOrd="5" destOrd="0" presId="urn:microsoft.com/office/officeart/2005/8/layout/vList2"/>
    <dgm:cxn modelId="{A27EC914-53F4-40AB-B053-F958D732C8E9}" type="presParOf" srcId="{3175A245-8214-469D-A279-ADBFF452B31F}" destId="{173D5AC8-32E4-478E-A019-59DD38BE7C7F}" srcOrd="6" destOrd="0" presId="urn:microsoft.com/office/officeart/2005/8/layout/vList2"/>
    <dgm:cxn modelId="{3A6F4897-66D8-4A48-B352-5F454CB21DD7}" type="presParOf" srcId="{3175A245-8214-469D-A279-ADBFF452B31F}" destId="{1E016E1A-F76F-4F61-9CCA-04EA220516F7}" srcOrd="7" destOrd="0" presId="urn:microsoft.com/office/officeart/2005/8/layout/vList2"/>
    <dgm:cxn modelId="{AEC7042F-B935-4900-AF77-6F938B5044B3}" type="presParOf" srcId="{3175A245-8214-469D-A279-ADBFF452B31F}" destId="{7E67678C-8F3A-4099-A430-B7F99BBC40AB}" srcOrd="8" destOrd="0" presId="urn:microsoft.com/office/officeart/2005/8/layout/vList2"/>
    <dgm:cxn modelId="{04FCB808-5746-425A-9A34-1F5AB4C48705}" type="presParOf" srcId="{3175A245-8214-469D-A279-ADBFF452B31F}" destId="{CC3FDAA0-C7B5-4630-A53C-EE5F415B760B}" srcOrd="9" destOrd="0" presId="urn:microsoft.com/office/officeart/2005/8/layout/vList2"/>
    <dgm:cxn modelId="{79DDCAD9-C13B-472C-97D2-4FFD79E823DF}" type="presParOf" srcId="{3175A245-8214-469D-A279-ADBFF452B31F}" destId="{82F0FCBF-B68F-4F43-9137-6618821B72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6217-F303-40F3-AB6A-DB2E38ACE295}">
      <dsp:nvSpPr>
        <dsp:cNvPr id="0" name=""/>
        <dsp:cNvSpPr/>
      </dsp:nvSpPr>
      <dsp:spPr>
        <a:xfrm>
          <a:off x="0" y="6839"/>
          <a:ext cx="6506304" cy="104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i="1" kern="1200"/>
            <a:t>Монетаристкая </a:t>
          </a:r>
          <a:r>
            <a:rPr lang="ru-RU" sz="2800" kern="1200"/>
            <a:t>теория перехода к рынку</a:t>
          </a:r>
          <a:endParaRPr lang="en-US" sz="2800" kern="1200"/>
        </a:p>
      </dsp:txBody>
      <dsp:txXfrm>
        <a:off x="51175" y="58014"/>
        <a:ext cx="6403954" cy="945970"/>
      </dsp:txXfrm>
    </dsp:sp>
    <dsp:sp modelId="{4234CF19-8DDB-41EF-8A85-94996296BBA1}">
      <dsp:nvSpPr>
        <dsp:cNvPr id="0" name=""/>
        <dsp:cNvSpPr/>
      </dsp:nvSpPr>
      <dsp:spPr>
        <a:xfrm>
          <a:off x="0" y="1135799"/>
          <a:ext cx="6506304" cy="1048320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Кардинальные экономические преобразования</a:t>
          </a:r>
          <a:endParaRPr lang="en-US" sz="2800" kern="1200"/>
        </a:p>
      </dsp:txBody>
      <dsp:txXfrm>
        <a:off x="51175" y="1186974"/>
        <a:ext cx="6403954" cy="945970"/>
      </dsp:txXfrm>
    </dsp:sp>
    <dsp:sp modelId="{CEACC78F-F224-483A-9C40-318C404C4955}">
      <dsp:nvSpPr>
        <dsp:cNvPr id="0" name=""/>
        <dsp:cNvSpPr/>
      </dsp:nvSpPr>
      <dsp:spPr>
        <a:xfrm>
          <a:off x="0" y="2264760"/>
          <a:ext cx="6506304" cy="10483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Приватизация гос. Собственности</a:t>
          </a:r>
          <a:endParaRPr lang="en-US" sz="2800" kern="1200"/>
        </a:p>
      </dsp:txBody>
      <dsp:txXfrm>
        <a:off x="51175" y="2315935"/>
        <a:ext cx="6403954" cy="945970"/>
      </dsp:txXfrm>
    </dsp:sp>
    <dsp:sp modelId="{4F4B5D67-1907-4F84-B374-AB61B2DC4392}">
      <dsp:nvSpPr>
        <dsp:cNvPr id="0" name=""/>
        <dsp:cNvSpPr/>
      </dsp:nvSpPr>
      <dsp:spPr>
        <a:xfrm>
          <a:off x="0" y="3393720"/>
          <a:ext cx="6506304" cy="1048320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Либерализация цен</a:t>
          </a:r>
          <a:endParaRPr lang="en-US" sz="2800" kern="1200"/>
        </a:p>
      </dsp:txBody>
      <dsp:txXfrm>
        <a:off x="51175" y="3444895"/>
        <a:ext cx="6403954" cy="945970"/>
      </dsp:txXfrm>
    </dsp:sp>
    <dsp:sp modelId="{C89022CF-060D-4397-8CD7-650468259F6E}">
      <dsp:nvSpPr>
        <dsp:cNvPr id="0" name=""/>
        <dsp:cNvSpPr/>
      </dsp:nvSpPr>
      <dsp:spPr>
        <a:xfrm>
          <a:off x="0" y="4522680"/>
          <a:ext cx="6506304" cy="1048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Демонополизация производства</a:t>
          </a:r>
          <a:endParaRPr lang="en-US" sz="2800" kern="1200"/>
        </a:p>
      </dsp:txBody>
      <dsp:txXfrm>
        <a:off x="51175" y="4573855"/>
        <a:ext cx="6403954" cy="94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4F3DE-394F-4D5B-8062-18B724812D0E}">
      <dsp:nvSpPr>
        <dsp:cNvPr id="0" name=""/>
        <dsp:cNvSpPr/>
      </dsp:nvSpPr>
      <dsp:spPr>
        <a:xfrm>
          <a:off x="0" y="39959"/>
          <a:ext cx="6506304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Спад промышленного и сельскохозяйственного производства</a:t>
          </a:r>
          <a:endParaRPr lang="en-US" sz="2300" kern="1200"/>
        </a:p>
      </dsp:txBody>
      <dsp:txXfrm>
        <a:off x="42036" y="81995"/>
        <a:ext cx="6422232" cy="777048"/>
      </dsp:txXfrm>
    </dsp:sp>
    <dsp:sp modelId="{FE5FC353-9EC2-4A1E-91EB-62BCC75F6F04}">
      <dsp:nvSpPr>
        <dsp:cNvPr id="0" name=""/>
        <dsp:cNvSpPr/>
      </dsp:nvSpPr>
      <dsp:spPr>
        <a:xfrm>
          <a:off x="0" y="967319"/>
          <a:ext cx="6506304" cy="861120"/>
        </a:xfrm>
        <a:prstGeom prst="round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Приватизация. Россияне становятся собственниками квартир и предприятий.</a:t>
          </a:r>
          <a:endParaRPr lang="en-US" sz="2300" kern="1200"/>
        </a:p>
      </dsp:txBody>
      <dsp:txXfrm>
        <a:off x="42036" y="1009355"/>
        <a:ext cx="6422232" cy="777048"/>
      </dsp:txXfrm>
    </dsp:sp>
    <dsp:sp modelId="{6A115FF7-0E7C-493B-9541-084DACF82AC1}">
      <dsp:nvSpPr>
        <dsp:cNvPr id="0" name=""/>
        <dsp:cNvSpPr/>
      </dsp:nvSpPr>
      <dsp:spPr>
        <a:xfrm>
          <a:off x="0" y="1894680"/>
          <a:ext cx="6506304" cy="861120"/>
        </a:xfrm>
        <a:prstGeom prst="roundRect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Снижение уровня жизни населения и их реальных доходов</a:t>
          </a:r>
          <a:endParaRPr lang="en-US" sz="2300" kern="1200"/>
        </a:p>
      </dsp:txBody>
      <dsp:txXfrm>
        <a:off x="42036" y="1936716"/>
        <a:ext cx="6422232" cy="777048"/>
      </dsp:txXfrm>
    </dsp:sp>
    <dsp:sp modelId="{173D5AC8-32E4-478E-A019-59DD38BE7C7F}">
      <dsp:nvSpPr>
        <dsp:cNvPr id="0" name=""/>
        <dsp:cNvSpPr/>
      </dsp:nvSpPr>
      <dsp:spPr>
        <a:xfrm>
          <a:off x="0" y="2822040"/>
          <a:ext cx="6506304" cy="861120"/>
        </a:xfrm>
        <a:prstGeom prst="round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Глобальный финансовый кризис и дефолт</a:t>
          </a:r>
          <a:endParaRPr lang="en-US" sz="2300" kern="1200"/>
        </a:p>
      </dsp:txBody>
      <dsp:txXfrm>
        <a:off x="42036" y="2864076"/>
        <a:ext cx="6422232" cy="777048"/>
      </dsp:txXfrm>
    </dsp:sp>
    <dsp:sp modelId="{7E67678C-8F3A-4099-A430-B7F99BBC40AB}">
      <dsp:nvSpPr>
        <dsp:cNvPr id="0" name=""/>
        <dsp:cNvSpPr/>
      </dsp:nvSpPr>
      <dsp:spPr>
        <a:xfrm>
          <a:off x="0" y="3749400"/>
          <a:ext cx="6506304" cy="861120"/>
        </a:xfrm>
        <a:prstGeom prst="roundRect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Серьезное увеличение внешнего долга России</a:t>
          </a:r>
          <a:endParaRPr lang="en-US" sz="2300" kern="1200"/>
        </a:p>
      </dsp:txBody>
      <dsp:txXfrm>
        <a:off x="42036" y="3791436"/>
        <a:ext cx="6422232" cy="777048"/>
      </dsp:txXfrm>
    </dsp:sp>
    <dsp:sp modelId="{82F0FCBF-B68F-4F43-9137-6618821B7234}">
      <dsp:nvSpPr>
        <dsp:cNvPr id="0" name=""/>
        <dsp:cNvSpPr/>
      </dsp:nvSpPr>
      <dsp:spPr>
        <a:xfrm>
          <a:off x="0" y="4676760"/>
          <a:ext cx="6506304" cy="8611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Безработица, массовые сокращения</a:t>
          </a:r>
          <a:endParaRPr lang="en-US" sz="2300" kern="1200"/>
        </a:p>
      </dsp:txBody>
      <dsp:txXfrm>
        <a:off x="42036" y="4718796"/>
        <a:ext cx="6422232" cy="77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8762-0933-4CF9-ADA0-630D17E7C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России ПЕРИОДА 1991 Г. – 1999 Г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2D9CCE-9C73-462E-B25A-5D13A35A7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5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FFD0-50E1-43E4-86E2-00F9B62F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17 августа 1998 г. - дефолт</a:t>
            </a:r>
          </a:p>
        </p:txBody>
      </p:sp>
      <p:pic>
        <p:nvPicPr>
          <p:cNvPr id="9218" name="Picture 2" descr="https://avatars.mds.yandex.net/get-zen_doc/62917/pub_5b3f043b8a640900a9286774_5b3f04829d936000a8dcc487/scale_1200">
            <a:extLst>
              <a:ext uri="{FF2B5EF4-FFF2-40B4-BE49-F238E27FC236}">
                <a16:creationId xmlns:a16="http://schemas.microsoft.com/office/drawing/2014/main" id="{C3B33D45-678A-4BF3-8B1A-092D762687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1" b="5223"/>
          <a:stretch/>
        </p:blipFill>
        <p:spPr bwMode="auto">
          <a:xfrm>
            <a:off x="20" y="10"/>
            <a:ext cx="12191980" cy="440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637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961A-468C-4EF9-BB49-52ECFFC7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 доллара 1997 г. – 1999 г.</a:t>
            </a:r>
          </a:p>
        </p:txBody>
      </p:sp>
      <p:pic>
        <p:nvPicPr>
          <p:cNvPr id="10242" name="Picture 2" descr="https://im.kommersant.ru/ISSUES.PHOTO/CORP/2013/08/16/1708_graph_4.jpg">
            <a:extLst>
              <a:ext uri="{FF2B5EF4-FFF2-40B4-BE49-F238E27FC236}">
                <a16:creationId xmlns:a16="http://schemas.microsoft.com/office/drawing/2014/main" id="{E0196532-EF05-41A9-AE23-9B08E4766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03" y="1424354"/>
            <a:ext cx="9582797" cy="51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BFA62-8C3E-45AB-A5A6-13CE0A7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Итоги: </a:t>
            </a:r>
            <a:r>
              <a:rPr lang="ru-RU" dirty="0"/>
              <a:t>переход к рыночной экономике</a:t>
            </a:r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E195457-123D-49F6-B015-2681459B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9510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77013-EBCD-465E-92EC-31D7339D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 sz="4100">
                <a:latin typeface="Arial Black" panose="020B0A04020102020204" pitchFamily="34" charset="0"/>
              </a:rPr>
              <a:t>«Шоковая терапия»</a:t>
            </a:r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AA54A7D0-5600-4589-B620-FC7B5095D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4126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BDE34-36CC-48CF-8326-66C0306C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5729749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Б. Н. Ельцин и Е. Т. Гайдар</a:t>
            </a:r>
          </a:p>
        </p:txBody>
      </p:sp>
      <p:pic>
        <p:nvPicPr>
          <p:cNvPr id="2050" name="Picture 2" descr="https://foxford.ru/uploads/tinymce_image/image/29119/1_%D0%B5%D0%BB%D1%8C%D1%86%D0%B8%D0%BD_%D0%B3%D0%B0%D0%B9%D0%B4%D0%B0%D1%80.jpeg">
            <a:extLst>
              <a:ext uri="{FF2B5EF4-FFF2-40B4-BE49-F238E27FC236}">
                <a16:creationId xmlns:a16="http://schemas.microsoft.com/office/drawing/2014/main" id="{8452803D-12A0-4863-A954-E1C55A647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71" y="585020"/>
            <a:ext cx="7849689" cy="51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https://ic.pics.livejournal.com/marafonec/72034450/1591369/1591369_900.png">
            <a:extLst>
              <a:ext uri="{FF2B5EF4-FFF2-40B4-BE49-F238E27FC236}">
                <a16:creationId xmlns:a16="http://schemas.microsoft.com/office/drawing/2014/main" id="{D1DDB31C-023E-4DF4-8FB6-05F51C8C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3772" y="298502"/>
            <a:ext cx="5368803" cy="62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3E69AD68-8278-40D7-BBEF-B2124E37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F848E-A667-4CBF-9CE1-29B5E454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9" y="5494635"/>
            <a:ext cx="8686800" cy="11163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Уровень инфляции в России 1991 – 2000 годы</a:t>
            </a:r>
          </a:p>
        </p:txBody>
      </p:sp>
      <p:pic>
        <p:nvPicPr>
          <p:cNvPr id="4098" name="Picture 2" descr="http://rusrand.ru/files/16/02/09/160209113429_1U.jpg">
            <a:extLst>
              <a:ext uri="{FF2B5EF4-FFF2-40B4-BE49-F238E27FC236}">
                <a16:creationId xmlns:a16="http://schemas.microsoft.com/office/drawing/2014/main" id="{B6925450-6645-425B-BD8E-2F50B87CA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03" y="132736"/>
            <a:ext cx="8875851" cy="52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7B938-49E1-4047-A742-D69B128C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Ваучер</a:t>
            </a:r>
          </a:p>
        </p:txBody>
      </p:sp>
      <p:pic>
        <p:nvPicPr>
          <p:cNvPr id="5122" name="Picture 2" descr="https://foxford.ru/uploads/tinymce_image/image/29114/%D0%B2%D0%B0%D1%83%D1%87%D0%B5%D1%80.jpg">
            <a:extLst>
              <a:ext uri="{FF2B5EF4-FFF2-40B4-BE49-F238E27FC236}">
                <a16:creationId xmlns:a16="http://schemas.microsoft.com/office/drawing/2014/main" id="{D9A3B6CE-A566-45CD-9167-463698823D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67" y="1428750"/>
            <a:ext cx="8587246" cy="50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17DD0-BF5F-4D94-A5EF-348C4B6B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Спад производства в 90-е годы.</a:t>
            </a:r>
          </a:p>
        </p:txBody>
      </p:sp>
      <p:pic>
        <p:nvPicPr>
          <p:cNvPr id="6146" name="Picture 2" descr="http://worldcrisis.ru/pictures/864210/01.png">
            <a:extLst>
              <a:ext uri="{FF2B5EF4-FFF2-40B4-BE49-F238E27FC236}">
                <a16:creationId xmlns:a16="http://schemas.microsoft.com/office/drawing/2014/main" id="{661CF710-C54F-48E9-8E69-A6BED0B29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55" y="1499928"/>
            <a:ext cx="6479089" cy="4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95CA8-E7FC-4C56-853E-EF20138B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cont.ws/uploads/pic/2019/5/2.%20%D0%A1%20%D0%BA%D0%BE%D0%BD%D1%86%D0%B0%201991%20%D0%B3.%20%20%D0%B8%20%D0%BF%D0%BE%201997%20%D0%B3%D0%B3.%20%D0%BE%D0%BD%D0%B8%20%D0%BF%D1%80%D0%BE%D0%B2%D0%BE%D0%B4%D0%B8%D0%BB%D0%B8%20%D0%BF%D1%80%D0%B0%D0%BA%D1%82%D0%B8%D0%BA%D1%83%20%D1%80%D0%B0%D0%B7%D1%80%D1%83%D1%88%D0%B5%D0%BD%D0%B8%D1%8F%20%D0%BF%D1%80%D0%BE%D0%BC%D1%8B%D1%88%D0%BB%D0%B5%D0%BD%D0%BD%D0%BE%D0%B3%D0%BE%20%D0%BF%D0%BE%D1%82%D0%B5%D0%BD%D1%86%D0%B8%D0%B0%D0%BB%D0%B0%20%D1%81%D1%82%D1%80%D0%B0%D0%BD%D1%8B..png">
            <a:extLst>
              <a:ext uri="{FF2B5EF4-FFF2-40B4-BE49-F238E27FC236}">
                <a16:creationId xmlns:a16="http://schemas.microsoft.com/office/drawing/2014/main" id="{818EF4EE-B89D-450B-8EAB-4D55F971DD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96" y="702459"/>
            <a:ext cx="8136804" cy="54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FB4B-56B0-4F9E-B3F4-4A691A86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img-fotki.yandex.ru/get/4703/111554736.14/0_9df31_53962a2b_XL">
            <a:extLst>
              <a:ext uri="{FF2B5EF4-FFF2-40B4-BE49-F238E27FC236}">
                <a16:creationId xmlns:a16="http://schemas.microsoft.com/office/drawing/2014/main" id="{F1A2DF15-F59F-4F34-9A7B-56DE6D4E95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26" y="499698"/>
            <a:ext cx="8843174" cy="58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0487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Franklin Gothic Book</vt:lpstr>
      <vt:lpstr>Times New Roman</vt:lpstr>
      <vt:lpstr>Уголки</vt:lpstr>
      <vt:lpstr>Экономика России ПЕРИОДА 1991 Г. – 1999 Г.</vt:lpstr>
      <vt:lpstr>«Шоковая терапия»</vt:lpstr>
      <vt:lpstr>Б. Н. Ельцин и Е. Т. Гайдар</vt:lpstr>
      <vt:lpstr>Презентация PowerPoint</vt:lpstr>
      <vt:lpstr>Уровень инфляции в России 1991 – 2000 годы</vt:lpstr>
      <vt:lpstr>Ваучер</vt:lpstr>
      <vt:lpstr>Спад производства в 90-е годы.</vt:lpstr>
      <vt:lpstr>Презентация PowerPoint</vt:lpstr>
      <vt:lpstr>Презентация PowerPoint</vt:lpstr>
      <vt:lpstr>17 августа 1998 г. - дефолт</vt:lpstr>
      <vt:lpstr>Курс доллара 1997 г. – 1999 г.</vt:lpstr>
      <vt:lpstr>Итоги: переход к рыночной экономике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Экономика России ПЕРИОДА 1991 Г. – 1999 Г.</dc:title>
  <dc:creator>Елизавета Лисенкова</dc:creator>
  <cp:lastModifiedBy>Елизавета Лисенкова</cp:lastModifiedBy>
  <cp:revision>2</cp:revision>
  <dcterms:created xsi:type="dcterms:W3CDTF">2019-12-25T08:36:01Z</dcterms:created>
  <dcterms:modified xsi:type="dcterms:W3CDTF">2019-12-25T08:45:06Z</dcterms:modified>
</cp:coreProperties>
</file>