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6"/>
  </p:notesMasterIdLst>
  <p:sldIdLst>
    <p:sldId id="256" r:id="rId2"/>
    <p:sldId id="259" r:id="rId3"/>
    <p:sldId id="260" r:id="rId4"/>
    <p:sldId id="266" r:id="rId5"/>
    <p:sldId id="264" r:id="rId6"/>
    <p:sldId id="263" r:id="rId7"/>
    <p:sldId id="268" r:id="rId8"/>
    <p:sldId id="267" r:id="rId9"/>
    <p:sldId id="270" r:id="rId10"/>
    <p:sldId id="272" r:id="rId11"/>
    <p:sldId id="273" r:id="rId12"/>
    <p:sldId id="276"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9" autoAdjust="0"/>
    <p:restoredTop sz="94660"/>
  </p:normalViewPr>
  <p:slideViewPr>
    <p:cSldViewPr snapToGrid="0">
      <p:cViewPr varScale="1">
        <p:scale>
          <a:sx n="82" d="100"/>
          <a:sy n="82"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2457B-9478-4A9A-B53B-CD9B1331486A}"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CC290-E141-48B9-92E6-D56E44E78CFB}" type="slidenum">
              <a:rPr lang="en-US" smtClean="0"/>
              <a:t>‹#›</a:t>
            </a:fld>
            <a:endParaRPr lang="en-US"/>
          </a:p>
        </p:txBody>
      </p:sp>
    </p:spTree>
    <p:extLst>
      <p:ext uri="{BB962C8B-B14F-4D97-AF65-F5344CB8AC3E}">
        <p14:creationId xmlns:p14="http://schemas.microsoft.com/office/powerpoint/2010/main" val="198803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1C050-137B-4022-BB59-8C96AE6B3CE9}"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417381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2C99A5-5D33-4A22-AE81-41704D422E9E}"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8741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9689C-3913-4D1D-AE54-4435D47D3E27}"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12183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6E14A-88F4-4003-826D-FF4EB21DDC52}"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E8C7BAC-EB4A-4691-B12F-8696103B712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15578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AD6228-A3E5-4C07-8FC5-688239A6D031}"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3343266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44C3A1-B6A3-464E-B1FB-B35E7FC13990}" type="datetime1">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3468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8CC10B-CC07-43F3-8097-70DE68ABBF1D}" type="datetime1">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61599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C6852-560A-4DDE-8895-8DA98952157D}"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3933846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FEB28C9-B8D2-4EAE-90AB-0F5066C2544A}" type="datetime1">
              <a:rPr lang="en-US" smtClean="0"/>
              <a:t>2/14/2024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E8C7BAC-EB4A-4691-B12F-8696103B7122}" type="slidenum">
              <a:rPr lang="en-US" smtClean="0"/>
              <a:t>‹#›</a:t>
            </a:fld>
            <a:endParaRPr lang="en-US"/>
          </a:p>
        </p:txBody>
      </p:sp>
    </p:spTree>
    <p:extLst>
      <p:ext uri="{BB962C8B-B14F-4D97-AF65-F5344CB8AC3E}">
        <p14:creationId xmlns:p14="http://schemas.microsoft.com/office/powerpoint/2010/main" val="290885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35163-CFF0-463E-B7B9-D73B2D39BA54}"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375701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2A5ED-E6E4-43E9-A02B-1AE7F1A48F79}"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140657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8D721-6592-4C63-AEC9-8BBFD07CB062}"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420424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7A0C8-9A75-4E7B-BB3A-94B691E8DCDE}" type="datetime1">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271855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6C3BA-85E2-4C3F-9C7A-DB8CBF4B7AD0}" type="datetime1">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260653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6131F23-1254-42F2-A98D-24561D13274D}" type="datetime1">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34888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92562-AFCC-4CB4-B69E-A35B01D8D5AB}"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25034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BF552C-9332-42A7-A16A-0C15CDF9C4ED}"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C7BAC-EB4A-4691-B12F-8696103B7122}" type="slidenum">
              <a:rPr lang="en-US" smtClean="0"/>
              <a:t>‹#›</a:t>
            </a:fld>
            <a:endParaRPr lang="en-US"/>
          </a:p>
        </p:txBody>
      </p:sp>
    </p:spTree>
    <p:extLst>
      <p:ext uri="{BB962C8B-B14F-4D97-AF65-F5344CB8AC3E}">
        <p14:creationId xmlns:p14="http://schemas.microsoft.com/office/powerpoint/2010/main" val="76355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303ADC-D758-48A1-9B8F-9B8FBF488D57}" type="datetime1">
              <a:rPr lang="en-US" smtClean="0"/>
              <a:t>2/14/2024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8C7BAC-EB4A-4691-B12F-8696103B7122}" type="slidenum">
              <a:rPr lang="en-US" smtClean="0"/>
              <a:t>‹#›</a:t>
            </a:fld>
            <a:endParaRPr lang="en-US"/>
          </a:p>
        </p:txBody>
      </p:sp>
    </p:spTree>
    <p:extLst>
      <p:ext uri="{BB962C8B-B14F-4D97-AF65-F5344CB8AC3E}">
        <p14:creationId xmlns:p14="http://schemas.microsoft.com/office/powerpoint/2010/main" val="36132735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563B-9B00-408E-8F21-FFB7672D0ED2}"/>
              </a:ext>
            </a:extLst>
          </p:cNvPr>
          <p:cNvSpPr>
            <a:spLocks noGrp="1"/>
          </p:cNvSpPr>
          <p:nvPr>
            <p:ph type="ctrTitle"/>
          </p:nvPr>
        </p:nvSpPr>
        <p:spPr>
          <a:xfrm>
            <a:off x="121299" y="2631233"/>
            <a:ext cx="8854750" cy="1604865"/>
          </a:xfrm>
        </p:spPr>
        <p:txBody>
          <a:bodyPr>
            <a:normAutofit/>
          </a:bodyPr>
          <a:lstStyle/>
          <a:p>
            <a:r>
              <a:rPr lang="en-US" b="0" i="0" dirty="0">
                <a:solidFill>
                  <a:schemeClr val="tx1">
                    <a:lumMod val="85000"/>
                  </a:schemeClr>
                </a:solidFill>
                <a:effectLst/>
                <a:latin typeface="Arial" panose="020B0604020202020204" pitchFamily="34" charset="0"/>
              </a:rPr>
              <a:t>Loyalty Program Analysis in Retail Company</a:t>
            </a:r>
            <a:endParaRPr lang="en-US" dirty="0">
              <a:solidFill>
                <a:schemeClr val="tx1">
                  <a:lumMod val="85000"/>
                </a:schemeClr>
              </a:solidFill>
            </a:endParaRPr>
          </a:p>
        </p:txBody>
      </p:sp>
      <p:pic>
        <p:nvPicPr>
          <p:cNvPr id="7" name="Picture 6">
            <a:extLst>
              <a:ext uri="{FF2B5EF4-FFF2-40B4-BE49-F238E27FC236}">
                <a16:creationId xmlns:a16="http://schemas.microsoft.com/office/drawing/2014/main" id="{98AC2C14-7087-4D71-860A-7326164D3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652" y="2631233"/>
            <a:ext cx="3001347" cy="1531971"/>
          </a:xfrm>
          <a:prstGeom prst="rect">
            <a:avLst/>
          </a:prstGeom>
        </p:spPr>
      </p:pic>
    </p:spTree>
    <p:extLst>
      <p:ext uri="{BB962C8B-B14F-4D97-AF65-F5344CB8AC3E}">
        <p14:creationId xmlns:p14="http://schemas.microsoft.com/office/powerpoint/2010/main" val="10859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5B7F55-8BDE-40CA-B0D7-C05AAA7DABE7}"/>
              </a:ext>
            </a:extLst>
          </p:cNvPr>
          <p:cNvSpPr>
            <a:spLocks noGrp="1"/>
          </p:cNvSpPr>
          <p:nvPr>
            <p:ph type="body" idx="1"/>
          </p:nvPr>
        </p:nvSpPr>
        <p:spPr>
          <a:xfrm>
            <a:off x="799102" y="4596065"/>
            <a:ext cx="9613860" cy="1704017"/>
          </a:xfrm>
        </p:spPr>
        <p:txBody>
          <a:bodyPr/>
          <a:lstStyle/>
          <a:p>
            <a:pPr algn="l">
              <a:buFont typeface="Arial" panose="020B0604020202020204" pitchFamily="34" charset="0"/>
              <a:buChar char="•"/>
            </a:pPr>
            <a:r>
              <a:rPr lang="en-US" b="0" i="0" dirty="0">
                <a:solidFill>
                  <a:srgbClr val="002060"/>
                </a:solidFill>
                <a:effectLst/>
                <a:latin typeface="Arial" panose="020B0604020202020204" pitchFamily="34" charset="0"/>
              </a:rPr>
              <a:t> Based on p-value, we can conclude that there is a significant difference between the purchase size of loyalty program members and non-loyalty members.</a:t>
            </a:r>
          </a:p>
          <a:p>
            <a:pPr algn="l">
              <a:buFont typeface="Arial" panose="020B0604020202020204" pitchFamily="34" charset="0"/>
              <a:buChar char="•"/>
            </a:pPr>
            <a:r>
              <a:rPr lang="en-US" b="0" i="0" dirty="0">
                <a:solidFill>
                  <a:srgbClr val="002060"/>
                </a:solidFill>
                <a:effectLst/>
                <a:latin typeface="Arial" panose="020B0604020202020204" pitchFamily="34" charset="0"/>
              </a:rPr>
              <a:t> We can reject the null hypothesis that the average purchase size is no significantly higher for loyalty program members than for non-members.</a:t>
            </a:r>
          </a:p>
          <a:p>
            <a:endParaRPr lang="en-US" dirty="0">
              <a:solidFill>
                <a:srgbClr val="002060"/>
              </a:solidFill>
              <a:latin typeface="Arial" panose="020B0604020202020204" pitchFamily="34" charset="0"/>
            </a:endParaRPr>
          </a:p>
        </p:txBody>
      </p:sp>
      <p:sp>
        <p:nvSpPr>
          <p:cNvPr id="5" name="TextBox 4">
            <a:extLst>
              <a:ext uri="{FF2B5EF4-FFF2-40B4-BE49-F238E27FC236}">
                <a16:creationId xmlns:a16="http://schemas.microsoft.com/office/drawing/2014/main" id="{122106A0-5D76-49A5-9679-A998AC484068}"/>
              </a:ext>
            </a:extLst>
          </p:cNvPr>
          <p:cNvSpPr txBox="1"/>
          <p:nvPr/>
        </p:nvSpPr>
        <p:spPr>
          <a:xfrm>
            <a:off x="680321" y="369934"/>
            <a:ext cx="9732641" cy="1631216"/>
          </a:xfrm>
          <a:prstGeom prst="rect">
            <a:avLst/>
          </a:prstGeom>
          <a:noFill/>
        </p:spPr>
        <p:txBody>
          <a:bodyPr wrap="square">
            <a:spAutoFit/>
          </a:bodyPr>
          <a:lstStyle/>
          <a:p>
            <a:pPr algn="l"/>
            <a:r>
              <a:rPr lang="en-US" sz="2000" b="1" dirty="0">
                <a:solidFill>
                  <a:srgbClr val="002060"/>
                </a:solidFill>
                <a:latin typeface="Arial" panose="020B0604020202020204" pitchFamily="34" charset="0"/>
              </a:rPr>
              <a:t>Hypothesis statement :</a:t>
            </a:r>
          </a:p>
          <a:p>
            <a:pPr algn="l">
              <a:buFont typeface="Arial" panose="020B0604020202020204" pitchFamily="34" charset="0"/>
              <a:buChar char="•"/>
            </a:pPr>
            <a:r>
              <a:rPr lang="en-US" sz="2000" dirty="0">
                <a:solidFill>
                  <a:srgbClr val="002060"/>
                </a:solidFill>
                <a:latin typeface="Arial" panose="020B0604020202020204" pitchFamily="34" charset="0"/>
              </a:rPr>
              <a:t> </a:t>
            </a:r>
            <a:r>
              <a:rPr lang="en-US" sz="2000" i="1" u="sng" dirty="0">
                <a:solidFill>
                  <a:srgbClr val="002060"/>
                </a:solidFill>
                <a:latin typeface="Arial" panose="020B0604020202020204" pitchFamily="34" charset="0"/>
              </a:rPr>
              <a:t>Null hypothesis (H0): </a:t>
            </a:r>
            <a:r>
              <a:rPr lang="en-US" sz="2000" dirty="0">
                <a:solidFill>
                  <a:srgbClr val="002060"/>
                </a:solidFill>
                <a:latin typeface="Arial" panose="020B0604020202020204" pitchFamily="34" charset="0"/>
              </a:rPr>
              <a:t>There is no significant difference between the number of items between the loyalty member group and the non-loyalty member group.</a:t>
            </a:r>
          </a:p>
          <a:p>
            <a:pPr algn="l">
              <a:buFont typeface="Arial" panose="020B0604020202020204" pitchFamily="34" charset="0"/>
              <a:buChar char="•"/>
            </a:pPr>
            <a:r>
              <a:rPr lang="en-US" sz="2000" dirty="0">
                <a:solidFill>
                  <a:srgbClr val="002060"/>
                </a:solidFill>
                <a:latin typeface="Arial" panose="020B0604020202020204" pitchFamily="34" charset="0"/>
              </a:rPr>
              <a:t> </a:t>
            </a:r>
            <a:r>
              <a:rPr lang="en-US" sz="2000" i="1" u="sng" dirty="0">
                <a:solidFill>
                  <a:srgbClr val="002060"/>
                </a:solidFill>
                <a:latin typeface="Arial" panose="020B0604020202020204" pitchFamily="34" charset="0"/>
              </a:rPr>
              <a:t>Alternative hypothesis (H1): </a:t>
            </a:r>
            <a:r>
              <a:rPr lang="en-US" sz="2000" dirty="0">
                <a:solidFill>
                  <a:srgbClr val="002060"/>
                </a:solidFill>
                <a:latin typeface="Arial" panose="020B0604020202020204" pitchFamily="34" charset="0"/>
              </a:rPr>
              <a:t>There is a significant difference between the number of items between the loyalty member group and the non-loyalty member group.</a:t>
            </a:r>
          </a:p>
        </p:txBody>
      </p:sp>
      <p:sp>
        <p:nvSpPr>
          <p:cNvPr id="6" name="Rectangle 1">
            <a:extLst>
              <a:ext uri="{FF2B5EF4-FFF2-40B4-BE49-F238E27FC236}">
                <a16:creationId xmlns:a16="http://schemas.microsoft.com/office/drawing/2014/main" id="{289562C8-1E9E-49E9-8067-ABF14E361975}"/>
              </a:ext>
            </a:extLst>
          </p:cNvPr>
          <p:cNvSpPr>
            <a:spLocks noGrp="1" noChangeArrowheads="1"/>
          </p:cNvSpPr>
          <p:nvPr>
            <p:ph type="title"/>
          </p:nvPr>
        </p:nvSpPr>
        <p:spPr bwMode="auto">
          <a:xfrm>
            <a:off x="680322" y="2799737"/>
            <a:ext cx="388888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1BED6"/>
                </a:solidFill>
                <a:effectLst/>
                <a:latin typeface="Courier New" panose="02070309020205020404" pitchFamily="49" charset="0"/>
              </a:rPr>
              <a:t>Mann–Whitney U-test: </a:t>
            </a:r>
            <a:br>
              <a:rPr kumimoji="0" lang="en-US" altLang="en-US" sz="1600" b="0" i="0" u="none" strike="noStrike" cap="none" normalizeH="0" baseline="0" dirty="0">
                <a:ln>
                  <a:noFill/>
                </a:ln>
                <a:solidFill>
                  <a:srgbClr val="B1BED6"/>
                </a:solidFill>
                <a:effectLst/>
                <a:latin typeface="Courier New" panose="02070309020205020404" pitchFamily="49" charset="0"/>
              </a:rPr>
            </a:br>
            <a:r>
              <a:rPr kumimoji="0" lang="en-US" altLang="en-US" sz="1600" b="0" i="0" u="none" strike="noStrike" cap="none" normalizeH="0" baseline="0" dirty="0">
                <a:ln>
                  <a:noFill/>
                </a:ln>
                <a:solidFill>
                  <a:srgbClr val="B1BED6"/>
                </a:solidFill>
                <a:effectLst/>
                <a:latin typeface="Courier New" panose="02070309020205020404" pitchFamily="49" charset="0"/>
              </a:rPr>
              <a:t>Statistic: 287020585.5 </a:t>
            </a:r>
            <a:br>
              <a:rPr kumimoji="0" lang="en-US" altLang="en-US" sz="1600" b="0" i="0" u="none" strike="noStrike" cap="none" normalizeH="0" baseline="0" dirty="0">
                <a:ln>
                  <a:noFill/>
                </a:ln>
                <a:solidFill>
                  <a:srgbClr val="B1BED6"/>
                </a:solidFill>
                <a:effectLst/>
                <a:latin typeface="Courier New" panose="02070309020205020404" pitchFamily="49" charset="0"/>
              </a:rPr>
            </a:br>
            <a:r>
              <a:rPr kumimoji="0" lang="en-US" altLang="en-US" sz="1600" b="0" i="0" u="none" strike="noStrike" cap="none" normalizeH="0" baseline="0" dirty="0">
                <a:ln>
                  <a:noFill/>
                </a:ln>
                <a:solidFill>
                  <a:srgbClr val="B1BED6"/>
                </a:solidFill>
                <a:effectLst/>
                <a:latin typeface="Courier New" panose="02070309020205020404" pitchFamily="49" charset="0"/>
              </a:rPr>
              <a:t>P-value: 1.047329884428723e-24 </a:t>
            </a:r>
            <a:br>
              <a:rPr kumimoji="0" lang="en-US" altLang="en-US" sz="1600" b="0" i="0" u="none" strike="noStrike" cap="none" normalizeH="0" baseline="0" dirty="0">
                <a:ln>
                  <a:noFill/>
                </a:ln>
                <a:solidFill>
                  <a:srgbClr val="B1BED6"/>
                </a:solidFill>
                <a:effectLst/>
                <a:latin typeface="Courier New" panose="02070309020205020404" pitchFamily="49" charset="0"/>
              </a:rPr>
            </a:br>
            <a:br>
              <a:rPr kumimoji="0" lang="en-US" altLang="en-US" sz="1600" b="0" i="0" u="none" strike="noStrike" cap="none" normalizeH="0" baseline="0" dirty="0">
                <a:ln>
                  <a:noFill/>
                </a:ln>
                <a:solidFill>
                  <a:srgbClr val="B1BED6"/>
                </a:solidFill>
                <a:effectLst/>
                <a:latin typeface="Courier New" panose="02070309020205020404" pitchFamily="49" charset="0"/>
              </a:rPr>
            </a:br>
            <a:r>
              <a:rPr kumimoji="0" lang="en-US" altLang="en-US" sz="1600" b="0" i="0" u="none" strike="noStrike" cap="none" normalizeH="0" baseline="0" dirty="0">
                <a:ln>
                  <a:noFill/>
                </a:ln>
                <a:solidFill>
                  <a:srgbClr val="B1BED6"/>
                </a:solidFill>
                <a:effectLst/>
                <a:latin typeface="Courier New" panose="02070309020205020404" pitchFamily="49" charset="0"/>
              </a:rPr>
              <a:t>The null hypothesis is rejected</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9D291C56-B3BB-480C-96C0-272B41BFD11B}"/>
              </a:ext>
            </a:extLst>
          </p:cNvPr>
          <p:cNvSpPr>
            <a:spLocks noGrp="1"/>
          </p:cNvSpPr>
          <p:nvPr>
            <p:ph type="sldNum" sz="quarter" idx="12"/>
          </p:nvPr>
        </p:nvSpPr>
        <p:spPr/>
        <p:txBody>
          <a:bodyPr/>
          <a:lstStyle/>
          <a:p>
            <a:fld id="{9E8C7BAC-EB4A-4691-B12F-8696103B7122}" type="slidenum">
              <a:rPr lang="en-US" smtClean="0"/>
              <a:t>10</a:t>
            </a:fld>
            <a:endParaRPr lang="en-US"/>
          </a:p>
        </p:txBody>
      </p:sp>
    </p:spTree>
    <p:extLst>
      <p:ext uri="{BB962C8B-B14F-4D97-AF65-F5344CB8AC3E}">
        <p14:creationId xmlns:p14="http://schemas.microsoft.com/office/powerpoint/2010/main" val="302195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030B98-520A-491F-90BA-8C970C1E4AF0}"/>
              </a:ext>
            </a:extLst>
          </p:cNvPr>
          <p:cNvSpPr>
            <a:spLocks noGrp="1"/>
          </p:cNvSpPr>
          <p:nvPr>
            <p:ph type="body" idx="1"/>
          </p:nvPr>
        </p:nvSpPr>
        <p:spPr/>
        <p:txBody>
          <a:bodyPr>
            <a:noAutofit/>
          </a:bodyPr>
          <a:lstStyle/>
          <a:p>
            <a:pPr algn="l"/>
            <a:endParaRPr lang="en-US" b="0" i="0" dirty="0">
              <a:solidFill>
                <a:srgbClr val="002060"/>
              </a:solidFill>
              <a:effectLst/>
              <a:latin typeface="Arial" panose="020B0604020202020204" pitchFamily="34" charset="0"/>
            </a:endParaRPr>
          </a:p>
          <a:p>
            <a:pPr algn="l"/>
            <a:r>
              <a:rPr lang="en-US" b="0" i="0" dirty="0">
                <a:solidFill>
                  <a:srgbClr val="002060"/>
                </a:solidFill>
                <a:effectLst/>
                <a:latin typeface="Arial" panose="020B0604020202020204" pitchFamily="34" charset="0"/>
              </a:rPr>
              <a:t>In this context, if the resulting p-value is smaller than the specified significance level, then we can reject the null hypothesis and accept the alternative hypothesis.</a:t>
            </a:r>
          </a:p>
          <a:p>
            <a:pPr algn="l"/>
            <a:r>
              <a:rPr lang="en-US" b="0" i="0" dirty="0">
                <a:solidFill>
                  <a:srgbClr val="002060"/>
                </a:solidFill>
                <a:effectLst/>
                <a:latin typeface="Arial" panose="020B0604020202020204" pitchFamily="34" charset="0"/>
              </a:rPr>
              <a:t>This will indicate that there is a significant difference in total sales between the loyalty member group and the non-loyalty member group.</a:t>
            </a:r>
            <a:endParaRPr lang="en-US" dirty="0">
              <a:solidFill>
                <a:srgbClr val="002060"/>
              </a:solidFill>
            </a:endParaRPr>
          </a:p>
        </p:txBody>
      </p:sp>
      <p:sp>
        <p:nvSpPr>
          <p:cNvPr id="4" name="TextBox 3">
            <a:extLst>
              <a:ext uri="{FF2B5EF4-FFF2-40B4-BE49-F238E27FC236}">
                <a16:creationId xmlns:a16="http://schemas.microsoft.com/office/drawing/2014/main" id="{AD304C9E-DAF6-40E3-A796-C190B16E4D65}"/>
              </a:ext>
            </a:extLst>
          </p:cNvPr>
          <p:cNvSpPr txBox="1"/>
          <p:nvPr/>
        </p:nvSpPr>
        <p:spPr>
          <a:xfrm>
            <a:off x="886408" y="607391"/>
            <a:ext cx="9529072" cy="1908215"/>
          </a:xfrm>
          <a:prstGeom prst="rect">
            <a:avLst/>
          </a:prstGeom>
          <a:noFill/>
        </p:spPr>
        <p:txBody>
          <a:bodyPr wrap="square" rtlCol="0">
            <a:spAutoFit/>
          </a:bodyPr>
          <a:lstStyle/>
          <a:p>
            <a:pPr algn="l"/>
            <a:r>
              <a:rPr lang="en-US" sz="2000" b="1" dirty="0">
                <a:solidFill>
                  <a:srgbClr val="002060"/>
                </a:solidFill>
                <a:latin typeface="Arial" panose="020B0604020202020204" pitchFamily="34" charset="0"/>
              </a:rPr>
              <a:t>Hypothesis statement:</a:t>
            </a:r>
          </a:p>
          <a:p>
            <a:pPr algn="l">
              <a:buFont typeface="Arial" panose="020B0604020202020204" pitchFamily="34" charset="0"/>
              <a:buChar char="•"/>
            </a:pPr>
            <a:r>
              <a:rPr lang="en-US" sz="2000" dirty="0">
                <a:solidFill>
                  <a:srgbClr val="002060"/>
                </a:solidFill>
                <a:latin typeface="Arial" panose="020B0604020202020204" pitchFamily="34" charset="0"/>
              </a:rPr>
              <a:t> </a:t>
            </a:r>
            <a:r>
              <a:rPr lang="en-US" sz="2000" i="1" u="sng" dirty="0">
                <a:solidFill>
                  <a:srgbClr val="002060"/>
                </a:solidFill>
                <a:latin typeface="Arial" panose="020B0604020202020204" pitchFamily="34" charset="0"/>
              </a:rPr>
              <a:t>Null hypothesis (H0): </a:t>
            </a:r>
            <a:r>
              <a:rPr lang="en-US" sz="2000" dirty="0">
                <a:solidFill>
                  <a:srgbClr val="002060"/>
                </a:solidFill>
                <a:latin typeface="Arial" panose="020B0604020202020204" pitchFamily="34" charset="0"/>
              </a:rPr>
              <a:t>There is no significant difference in total sales between the loyalty member group and the non-loyalty member group.</a:t>
            </a:r>
          </a:p>
          <a:p>
            <a:pPr algn="l">
              <a:buFont typeface="Arial" panose="020B0604020202020204" pitchFamily="34" charset="0"/>
              <a:buChar char="•"/>
            </a:pPr>
            <a:r>
              <a:rPr lang="en-US" sz="2000" dirty="0">
                <a:solidFill>
                  <a:srgbClr val="002060"/>
                </a:solidFill>
                <a:latin typeface="Arial" panose="020B0604020202020204" pitchFamily="34" charset="0"/>
              </a:rPr>
              <a:t> </a:t>
            </a:r>
            <a:r>
              <a:rPr lang="en-US" sz="2000" i="1" u="sng" dirty="0">
                <a:solidFill>
                  <a:srgbClr val="002060"/>
                </a:solidFill>
                <a:latin typeface="Arial" panose="020B0604020202020204" pitchFamily="34" charset="0"/>
              </a:rPr>
              <a:t>Alternative hypothesis (H1): </a:t>
            </a:r>
            <a:r>
              <a:rPr lang="en-US" sz="2000" dirty="0">
                <a:solidFill>
                  <a:srgbClr val="002060"/>
                </a:solidFill>
                <a:latin typeface="Arial" panose="020B0604020202020204" pitchFamily="34" charset="0"/>
              </a:rPr>
              <a:t>There is a significant difference between total sales between the loyalty member group and the non-loyalty member group.</a:t>
            </a:r>
          </a:p>
          <a:p>
            <a:endParaRPr lang="en-US" dirty="0">
              <a:solidFill>
                <a:srgbClr val="002060"/>
              </a:solidFill>
            </a:endParaRPr>
          </a:p>
        </p:txBody>
      </p:sp>
      <p:sp>
        <p:nvSpPr>
          <p:cNvPr id="5" name="Rectangle 1">
            <a:extLst>
              <a:ext uri="{FF2B5EF4-FFF2-40B4-BE49-F238E27FC236}">
                <a16:creationId xmlns:a16="http://schemas.microsoft.com/office/drawing/2014/main" id="{69E479D8-6921-4F5E-8947-BA270131B36F}"/>
              </a:ext>
            </a:extLst>
          </p:cNvPr>
          <p:cNvSpPr>
            <a:spLocks noGrp="1" noChangeArrowheads="1"/>
          </p:cNvSpPr>
          <p:nvPr>
            <p:ph type="title"/>
          </p:nvPr>
        </p:nvSpPr>
        <p:spPr bwMode="auto">
          <a:xfrm>
            <a:off x="680322" y="2876681"/>
            <a:ext cx="338394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1BED6"/>
                </a:solidFill>
                <a:effectLst/>
                <a:latin typeface="Courier New" panose="02070309020205020404" pitchFamily="49" charset="0"/>
              </a:rPr>
              <a:t>Mann–Whitney U-test: </a:t>
            </a:r>
            <a:br>
              <a:rPr kumimoji="0" lang="en-US" altLang="en-US" sz="1400" b="0" i="0" u="none" strike="noStrike" cap="none" normalizeH="0" baseline="0" dirty="0">
                <a:ln>
                  <a:noFill/>
                </a:ln>
                <a:solidFill>
                  <a:srgbClr val="B1BED6"/>
                </a:solidFill>
                <a:effectLst/>
                <a:latin typeface="Courier New" panose="02070309020205020404" pitchFamily="49" charset="0"/>
              </a:rPr>
            </a:br>
            <a:r>
              <a:rPr kumimoji="0" lang="en-US" altLang="en-US" sz="1400" b="0" i="0" u="none" strike="noStrike" cap="none" normalizeH="0" baseline="0" dirty="0">
                <a:ln>
                  <a:noFill/>
                </a:ln>
                <a:solidFill>
                  <a:srgbClr val="B1BED6"/>
                </a:solidFill>
                <a:effectLst/>
                <a:latin typeface="Courier New" panose="02070309020205020404" pitchFamily="49" charset="0"/>
              </a:rPr>
              <a:t>Statistic: 288274102.5 </a:t>
            </a:r>
            <a:br>
              <a:rPr kumimoji="0" lang="en-US" altLang="en-US" sz="1400" b="0" i="0" u="none" strike="noStrike" cap="none" normalizeH="0" baseline="0" dirty="0">
                <a:ln>
                  <a:noFill/>
                </a:ln>
                <a:solidFill>
                  <a:srgbClr val="B1BED6"/>
                </a:solidFill>
                <a:effectLst/>
                <a:latin typeface="Courier New" panose="02070309020205020404" pitchFamily="49" charset="0"/>
              </a:rPr>
            </a:br>
            <a:r>
              <a:rPr kumimoji="0" lang="en-US" altLang="en-US" sz="1400" b="0" i="0" u="none" strike="noStrike" cap="none" normalizeH="0" baseline="0" dirty="0">
                <a:ln>
                  <a:noFill/>
                </a:ln>
                <a:solidFill>
                  <a:srgbClr val="B1BED6"/>
                </a:solidFill>
                <a:effectLst/>
                <a:latin typeface="Courier New" panose="02070309020205020404" pitchFamily="49" charset="0"/>
              </a:rPr>
              <a:t>P-value: 3.29273366212733e-27 </a:t>
            </a:r>
            <a:br>
              <a:rPr kumimoji="0" lang="en-US" altLang="en-US" sz="1400" b="0" i="0" u="none" strike="noStrike" cap="none" normalizeH="0" baseline="0" dirty="0">
                <a:ln>
                  <a:noFill/>
                </a:ln>
                <a:solidFill>
                  <a:srgbClr val="B1BED6"/>
                </a:solidFill>
                <a:effectLst/>
                <a:latin typeface="Courier New" panose="02070309020205020404" pitchFamily="49" charset="0"/>
              </a:rPr>
            </a:br>
            <a:br>
              <a:rPr kumimoji="0" lang="en-US" altLang="en-US" sz="1400" b="0" i="0" u="none" strike="noStrike" cap="none" normalizeH="0" baseline="0" dirty="0">
                <a:ln>
                  <a:noFill/>
                </a:ln>
                <a:solidFill>
                  <a:srgbClr val="B1BED6"/>
                </a:solidFill>
                <a:effectLst/>
                <a:latin typeface="Courier New" panose="02070309020205020404" pitchFamily="49" charset="0"/>
              </a:rPr>
            </a:br>
            <a:r>
              <a:rPr kumimoji="0" lang="en-US" altLang="en-US" sz="1400" b="0" i="0" u="none" strike="noStrike" cap="none" normalizeH="0" baseline="0" dirty="0">
                <a:ln>
                  <a:noFill/>
                </a:ln>
                <a:solidFill>
                  <a:srgbClr val="B1BED6"/>
                </a:solidFill>
                <a:effectLst/>
                <a:latin typeface="Courier New" panose="02070309020205020404" pitchFamily="49" charset="0"/>
              </a:rPr>
              <a:t>The null hypothesis is rejected</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7D1F5F1B-5B91-4C10-8C92-C8D6ECBF9B6D}"/>
              </a:ext>
            </a:extLst>
          </p:cNvPr>
          <p:cNvSpPr>
            <a:spLocks noGrp="1"/>
          </p:cNvSpPr>
          <p:nvPr>
            <p:ph type="sldNum" sz="quarter" idx="12"/>
          </p:nvPr>
        </p:nvSpPr>
        <p:spPr/>
        <p:txBody>
          <a:bodyPr/>
          <a:lstStyle/>
          <a:p>
            <a:fld id="{9E8C7BAC-EB4A-4691-B12F-8696103B7122}" type="slidenum">
              <a:rPr lang="en-US" smtClean="0"/>
              <a:t>11</a:t>
            </a:fld>
            <a:endParaRPr lang="en-US"/>
          </a:p>
        </p:txBody>
      </p:sp>
    </p:spTree>
    <p:extLst>
      <p:ext uri="{BB962C8B-B14F-4D97-AF65-F5344CB8AC3E}">
        <p14:creationId xmlns:p14="http://schemas.microsoft.com/office/powerpoint/2010/main" val="45700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8731-B92A-49D6-89C7-95C40008A97C}"/>
              </a:ext>
            </a:extLst>
          </p:cNvPr>
          <p:cNvSpPr>
            <a:spLocks noGrp="1"/>
          </p:cNvSpPr>
          <p:nvPr>
            <p:ph type="title"/>
          </p:nvPr>
        </p:nvSpPr>
        <p:spPr/>
        <p:txBody>
          <a:bodyPr/>
          <a:lstStyle/>
          <a:p>
            <a:r>
              <a:rPr lang="en-US" dirty="0">
                <a:solidFill>
                  <a:schemeClr val="tx2"/>
                </a:solidFill>
              </a:rPr>
              <a:t>Summary and Conclusions</a:t>
            </a:r>
          </a:p>
        </p:txBody>
      </p:sp>
      <p:sp>
        <p:nvSpPr>
          <p:cNvPr id="3" name="TextBox 2">
            <a:extLst>
              <a:ext uri="{FF2B5EF4-FFF2-40B4-BE49-F238E27FC236}">
                <a16:creationId xmlns:a16="http://schemas.microsoft.com/office/drawing/2014/main" id="{32AE2613-A7C4-437B-8C0C-529D77C3E8A0}"/>
              </a:ext>
            </a:extLst>
          </p:cNvPr>
          <p:cNvSpPr txBox="1"/>
          <p:nvPr/>
        </p:nvSpPr>
        <p:spPr>
          <a:xfrm>
            <a:off x="382555" y="2108718"/>
            <a:ext cx="11038114" cy="440120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2060"/>
                </a:solidFill>
                <a:effectLst/>
                <a:latin typeface="source-serif-pro"/>
              </a:rPr>
              <a:t> Customers without loyalty programs always outweigh the transactions of customers with loyalty programs. Only 33.5% or 587 users participated in the loyalty program. </a:t>
            </a:r>
          </a:p>
          <a:p>
            <a:pPr algn="l">
              <a:buFont typeface="Arial" panose="020B0604020202020204" pitchFamily="34" charset="0"/>
              <a:buChar char="•"/>
            </a:pPr>
            <a:r>
              <a:rPr lang="en-US" sz="2000" b="0" i="0" dirty="0">
                <a:solidFill>
                  <a:srgbClr val="002060"/>
                </a:solidFill>
                <a:effectLst/>
                <a:latin typeface="source-serif-pro"/>
              </a:rPr>
              <a:t> There is a difference between the average purchase per customer between loyal and non-loyal customers. Loyal customers have an average of 36 purchases per customer, while non-loyal customers - 67 purchases per customer. </a:t>
            </a:r>
          </a:p>
          <a:p>
            <a:pPr algn="l">
              <a:buFont typeface="Arial" panose="020B0604020202020204" pitchFamily="34" charset="0"/>
              <a:buChar char="•"/>
            </a:pPr>
            <a:r>
              <a:rPr lang="en-US" sz="2000" b="0" i="0" dirty="0">
                <a:solidFill>
                  <a:srgbClr val="002060"/>
                </a:solidFill>
                <a:effectLst/>
                <a:latin typeface="source-serif-pro"/>
              </a:rPr>
              <a:t> The average size of basket with the loyalty program is greater than the non-loyalty program, which is 5.5 and the non-loyal program is 5.1. While the frequency of purchase for the loyalty program is smaller than that of the non-loyalty program. </a:t>
            </a:r>
          </a:p>
          <a:p>
            <a:pPr algn="l">
              <a:buFont typeface="Arial" panose="020B0604020202020204" pitchFamily="34" charset="0"/>
              <a:buChar char="•"/>
            </a:pPr>
            <a:r>
              <a:rPr lang="en-US" sz="2000" dirty="0">
                <a:solidFill>
                  <a:srgbClr val="002060"/>
                </a:solidFill>
                <a:latin typeface="source-serif-pro"/>
              </a:rPr>
              <a:t> </a:t>
            </a:r>
            <a:r>
              <a:rPr lang="en-US" sz="2000" b="0" i="0" dirty="0">
                <a:solidFill>
                  <a:srgbClr val="002060"/>
                </a:solidFill>
                <a:effectLst/>
                <a:latin typeface="source-serif-pro"/>
              </a:rPr>
              <a:t>Based on the statistical test results, it can be concluded that loyalty program members tend to have a significantly higher purchase size than non-members.</a:t>
            </a:r>
          </a:p>
          <a:p>
            <a:pPr algn="l">
              <a:buFont typeface="Arial" panose="020B0604020202020204" pitchFamily="34" charset="0"/>
              <a:buChar char="•"/>
            </a:pPr>
            <a:r>
              <a:rPr lang="en-US" sz="2000" b="0" i="0" dirty="0">
                <a:solidFill>
                  <a:srgbClr val="002060"/>
                </a:solidFill>
                <a:effectLst/>
                <a:latin typeface="source-serif-pro"/>
              </a:rPr>
              <a:t> Customer retention with loyalty programs does not compare better to customer retention without loyalty programs. Customer retention without a loyalty program is higher in the first month, at 41% compared to users with a loyalty program, at only 33% in the first month. Whereas in the second month, users with the loyalty program were higher at 35% and 35% without the loyalty program.</a:t>
            </a:r>
          </a:p>
        </p:txBody>
      </p:sp>
      <p:sp>
        <p:nvSpPr>
          <p:cNvPr id="4" name="Slide Number Placeholder 3">
            <a:extLst>
              <a:ext uri="{FF2B5EF4-FFF2-40B4-BE49-F238E27FC236}">
                <a16:creationId xmlns:a16="http://schemas.microsoft.com/office/drawing/2014/main" id="{C76C71D9-EC3C-45F0-B77A-FE6DA1444EB6}"/>
              </a:ext>
            </a:extLst>
          </p:cNvPr>
          <p:cNvSpPr>
            <a:spLocks noGrp="1"/>
          </p:cNvSpPr>
          <p:nvPr>
            <p:ph type="sldNum" sz="quarter" idx="12"/>
          </p:nvPr>
        </p:nvSpPr>
        <p:spPr/>
        <p:txBody>
          <a:bodyPr/>
          <a:lstStyle/>
          <a:p>
            <a:fld id="{9E8C7BAC-EB4A-4691-B12F-8696103B7122}" type="slidenum">
              <a:rPr lang="en-US" smtClean="0"/>
              <a:t>12</a:t>
            </a:fld>
            <a:endParaRPr lang="en-US"/>
          </a:p>
        </p:txBody>
      </p:sp>
    </p:spTree>
    <p:extLst>
      <p:ext uri="{BB962C8B-B14F-4D97-AF65-F5344CB8AC3E}">
        <p14:creationId xmlns:p14="http://schemas.microsoft.com/office/powerpoint/2010/main" val="29803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C0AD-CCF4-4BF6-804C-5B88B05CA174}"/>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C5C011E9-1303-4DC1-A1A1-88919F27E6B8}"/>
              </a:ext>
            </a:extLst>
          </p:cNvPr>
          <p:cNvSpPr txBox="1"/>
          <p:nvPr/>
        </p:nvSpPr>
        <p:spPr>
          <a:xfrm>
            <a:off x="531845" y="2155371"/>
            <a:ext cx="9862457" cy="3477875"/>
          </a:xfrm>
          <a:prstGeom prst="rect">
            <a:avLst/>
          </a:prstGeom>
          <a:noFill/>
        </p:spPr>
        <p:txBody>
          <a:bodyPr wrap="square" rtlCol="0">
            <a:spAutoFit/>
          </a:bodyPr>
          <a:lstStyle/>
          <a:p>
            <a:pPr algn="l"/>
            <a:r>
              <a:rPr lang="en-US" sz="2000" dirty="0">
                <a:solidFill>
                  <a:srgbClr val="002060"/>
                </a:solidFill>
                <a:latin typeface="Arial" panose="020B0604020202020204" pitchFamily="34" charset="0"/>
              </a:rPr>
              <a:t>We recommend making improvements or changes to the loyalty program because the frequency of purchases with the loyalty program is smaller than without the loyalty program. Although with the loyalty program, there is an increase in purchase size, but looking at the retention generated by the loyalty program is not significant with non-loyalty program retention. Some points that need to be re-evaluated are:</a:t>
            </a:r>
            <a:endParaRPr lang="ru-RU" sz="2000" dirty="0">
              <a:solidFill>
                <a:srgbClr val="002060"/>
              </a:solidFill>
              <a:latin typeface="Arial" panose="020B0604020202020204" pitchFamily="34" charset="0"/>
            </a:endParaRPr>
          </a:p>
          <a:p>
            <a:pPr algn="l"/>
            <a:endParaRPr lang="en-US" sz="2000" dirty="0">
              <a:solidFill>
                <a:srgbClr val="002060"/>
              </a:solidFill>
              <a:latin typeface="Arial" panose="020B0604020202020204" pitchFamily="34" charset="0"/>
            </a:endParaRPr>
          </a:p>
          <a:p>
            <a:pPr algn="l">
              <a:buFont typeface="Arial" panose="020B0604020202020204" pitchFamily="34" charset="0"/>
              <a:buChar char="•"/>
            </a:pPr>
            <a:r>
              <a:rPr lang="ru-RU" sz="2000" dirty="0">
                <a:solidFill>
                  <a:srgbClr val="002060"/>
                </a:solidFill>
                <a:latin typeface="Arial" panose="020B0604020202020204" pitchFamily="34" charset="0"/>
              </a:rPr>
              <a:t> </a:t>
            </a:r>
            <a:r>
              <a:rPr lang="en-US" sz="2000" dirty="0">
                <a:solidFill>
                  <a:srgbClr val="002060"/>
                </a:solidFill>
                <a:latin typeface="Arial" panose="020B0604020202020204" pitchFamily="34" charset="0"/>
              </a:rPr>
              <a:t>Member fees per month are around $20.</a:t>
            </a:r>
            <a:endParaRPr lang="ru-RU" sz="2000" dirty="0">
              <a:solidFill>
                <a:srgbClr val="002060"/>
              </a:solidFill>
              <a:latin typeface="Arial" panose="020B0604020202020204" pitchFamily="34" charset="0"/>
            </a:endParaRPr>
          </a:p>
          <a:p>
            <a:pPr algn="l">
              <a:buFont typeface="Arial" panose="020B0604020202020204" pitchFamily="34" charset="0"/>
              <a:buChar char="•"/>
            </a:pPr>
            <a:endParaRPr lang="en-US" sz="2000" dirty="0">
              <a:solidFill>
                <a:srgbClr val="002060"/>
              </a:solidFill>
              <a:latin typeface="Arial" panose="020B0604020202020204" pitchFamily="34" charset="0"/>
            </a:endParaRPr>
          </a:p>
          <a:p>
            <a:pPr algn="l">
              <a:buFont typeface="Arial" panose="020B0604020202020204" pitchFamily="34" charset="0"/>
              <a:buChar char="•"/>
            </a:pPr>
            <a:r>
              <a:rPr lang="ru-RU" sz="2000" dirty="0">
                <a:solidFill>
                  <a:srgbClr val="002060"/>
                </a:solidFill>
                <a:latin typeface="Arial" panose="020B0604020202020204" pitchFamily="34" charset="0"/>
              </a:rPr>
              <a:t> </a:t>
            </a:r>
            <a:r>
              <a:rPr lang="en-US" sz="2000" dirty="0">
                <a:solidFill>
                  <a:srgbClr val="002060"/>
                </a:solidFill>
                <a:latin typeface="Arial" panose="020B0604020202020204" pitchFamily="34" charset="0"/>
              </a:rPr>
              <a:t>The amount of discount obtained by loyalty program members.</a:t>
            </a:r>
            <a:endParaRPr lang="ru-RU" sz="2000" dirty="0">
              <a:solidFill>
                <a:srgbClr val="002060"/>
              </a:solidFill>
              <a:latin typeface="Arial" panose="020B0604020202020204" pitchFamily="34" charset="0"/>
            </a:endParaRPr>
          </a:p>
          <a:p>
            <a:pPr algn="l">
              <a:buFont typeface="Arial" panose="020B0604020202020204" pitchFamily="34" charset="0"/>
              <a:buChar char="•"/>
            </a:pPr>
            <a:endParaRPr lang="en-US" sz="2000" dirty="0">
              <a:solidFill>
                <a:srgbClr val="002060"/>
              </a:solidFill>
              <a:latin typeface="Arial" panose="020B0604020202020204" pitchFamily="34" charset="0"/>
            </a:endParaRPr>
          </a:p>
          <a:p>
            <a:pPr algn="l">
              <a:buFont typeface="Arial" panose="020B0604020202020204" pitchFamily="34" charset="0"/>
              <a:buChar char="•"/>
            </a:pPr>
            <a:r>
              <a:rPr lang="ru-RU" sz="2000" dirty="0">
                <a:solidFill>
                  <a:srgbClr val="002060"/>
                </a:solidFill>
                <a:latin typeface="Arial" panose="020B0604020202020204" pitchFamily="34" charset="0"/>
              </a:rPr>
              <a:t> </a:t>
            </a:r>
            <a:r>
              <a:rPr lang="en-US" sz="2000" dirty="0">
                <a:solidFill>
                  <a:srgbClr val="002060"/>
                </a:solidFill>
                <a:latin typeface="Arial" panose="020B0604020202020204" pitchFamily="34" charset="0"/>
              </a:rPr>
              <a:t>Ways to increase loyalty program users.</a:t>
            </a:r>
          </a:p>
        </p:txBody>
      </p:sp>
      <p:sp>
        <p:nvSpPr>
          <p:cNvPr id="4" name="Slide Number Placeholder 3">
            <a:extLst>
              <a:ext uri="{FF2B5EF4-FFF2-40B4-BE49-F238E27FC236}">
                <a16:creationId xmlns:a16="http://schemas.microsoft.com/office/drawing/2014/main" id="{92728226-119F-43F6-AD8F-8179A6529066}"/>
              </a:ext>
            </a:extLst>
          </p:cNvPr>
          <p:cNvSpPr>
            <a:spLocks noGrp="1"/>
          </p:cNvSpPr>
          <p:nvPr>
            <p:ph type="sldNum" sz="quarter" idx="12"/>
          </p:nvPr>
        </p:nvSpPr>
        <p:spPr/>
        <p:txBody>
          <a:bodyPr/>
          <a:lstStyle/>
          <a:p>
            <a:fld id="{9E8C7BAC-EB4A-4691-B12F-8696103B7122}" type="slidenum">
              <a:rPr lang="en-US" smtClean="0"/>
              <a:t>13</a:t>
            </a:fld>
            <a:endParaRPr lang="en-US"/>
          </a:p>
        </p:txBody>
      </p:sp>
    </p:spTree>
    <p:extLst>
      <p:ext uri="{BB962C8B-B14F-4D97-AF65-F5344CB8AC3E}">
        <p14:creationId xmlns:p14="http://schemas.microsoft.com/office/powerpoint/2010/main" val="212254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C9992-A64C-425D-A1EC-86A8C25C2797}"/>
              </a:ext>
            </a:extLst>
          </p:cNvPr>
          <p:cNvSpPr txBox="1"/>
          <p:nvPr/>
        </p:nvSpPr>
        <p:spPr>
          <a:xfrm>
            <a:off x="1996751" y="3060441"/>
            <a:ext cx="9843796" cy="1862048"/>
          </a:xfrm>
          <a:prstGeom prst="rect">
            <a:avLst/>
          </a:prstGeom>
          <a:noFill/>
        </p:spPr>
        <p:txBody>
          <a:bodyPr wrap="square" rtlCol="0">
            <a:spAutoFit/>
          </a:bodyPr>
          <a:lstStyle/>
          <a:p>
            <a:r>
              <a:rPr lang="en-US" sz="11500" dirty="0">
                <a:solidFill>
                  <a:schemeClr val="bg2">
                    <a:lumMod val="20000"/>
                    <a:lumOff val="80000"/>
                  </a:schemeClr>
                </a:solidFill>
                <a:latin typeface="Algerian" panose="04020705040A02060702" pitchFamily="82" charset="0"/>
              </a:rPr>
              <a:t>Thank You!</a:t>
            </a:r>
          </a:p>
        </p:txBody>
      </p:sp>
      <p:sp>
        <p:nvSpPr>
          <p:cNvPr id="3" name="Slide Number Placeholder 2">
            <a:extLst>
              <a:ext uri="{FF2B5EF4-FFF2-40B4-BE49-F238E27FC236}">
                <a16:creationId xmlns:a16="http://schemas.microsoft.com/office/drawing/2014/main" id="{599E6AB7-267A-470B-95CE-11DF601FC3F9}"/>
              </a:ext>
            </a:extLst>
          </p:cNvPr>
          <p:cNvSpPr>
            <a:spLocks noGrp="1"/>
          </p:cNvSpPr>
          <p:nvPr>
            <p:ph type="sldNum" sz="quarter" idx="12"/>
          </p:nvPr>
        </p:nvSpPr>
        <p:spPr/>
        <p:txBody>
          <a:bodyPr/>
          <a:lstStyle/>
          <a:p>
            <a:fld id="{9E8C7BAC-EB4A-4691-B12F-8696103B7122}" type="slidenum">
              <a:rPr lang="en-US" smtClean="0"/>
              <a:t>14</a:t>
            </a:fld>
            <a:endParaRPr lang="en-US"/>
          </a:p>
        </p:txBody>
      </p:sp>
    </p:spTree>
    <p:extLst>
      <p:ext uri="{BB962C8B-B14F-4D97-AF65-F5344CB8AC3E}">
        <p14:creationId xmlns:p14="http://schemas.microsoft.com/office/powerpoint/2010/main" val="300775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505-BCCC-4CFC-87B7-B3F01B773BC8}"/>
              </a:ext>
            </a:extLst>
          </p:cNvPr>
          <p:cNvSpPr>
            <a:spLocks noGrp="1"/>
          </p:cNvSpPr>
          <p:nvPr>
            <p:ph type="title"/>
          </p:nvPr>
        </p:nvSpPr>
        <p:spPr/>
        <p:txBody>
          <a:bodyPr>
            <a:normAutofit fontScale="90000"/>
          </a:bodyPr>
          <a:lstStyle/>
          <a:p>
            <a:br>
              <a:rPr lang="en-US" b="1" dirty="0">
                <a:solidFill>
                  <a:srgbClr val="ABB7CE"/>
                </a:solidFill>
                <a:latin typeface="Arial" panose="020B0604020202020204" pitchFamily="34" charset="0"/>
              </a:rPr>
            </a:br>
            <a:r>
              <a:rPr lang="en-US" sz="4000" b="1" dirty="0">
                <a:solidFill>
                  <a:srgbClr val="ABB7CE"/>
                </a:solidFill>
                <a:latin typeface="Arial" panose="020B0604020202020204" pitchFamily="34" charset="0"/>
              </a:rPr>
              <a:t>Introduction</a:t>
            </a:r>
            <a:br>
              <a:rPr lang="en-US" b="1" i="0" dirty="0">
                <a:solidFill>
                  <a:srgbClr val="242424"/>
                </a:solidFill>
                <a:effectLst/>
                <a:latin typeface="sohne"/>
              </a:rPr>
            </a:br>
            <a:endParaRPr lang="en-US" dirty="0"/>
          </a:p>
        </p:txBody>
      </p:sp>
      <p:sp>
        <p:nvSpPr>
          <p:cNvPr id="3" name="TextBox 2">
            <a:extLst>
              <a:ext uri="{FF2B5EF4-FFF2-40B4-BE49-F238E27FC236}">
                <a16:creationId xmlns:a16="http://schemas.microsoft.com/office/drawing/2014/main" id="{AF371838-3055-43E5-A652-4C9696291F96}"/>
              </a:ext>
            </a:extLst>
          </p:cNvPr>
          <p:cNvSpPr txBox="1"/>
          <p:nvPr/>
        </p:nvSpPr>
        <p:spPr>
          <a:xfrm>
            <a:off x="531845" y="2425959"/>
            <a:ext cx="10991461" cy="4062651"/>
          </a:xfrm>
          <a:prstGeom prst="rect">
            <a:avLst/>
          </a:prstGeom>
          <a:noFill/>
        </p:spPr>
        <p:txBody>
          <a:bodyPr wrap="square" rtlCol="0">
            <a:spAutoFit/>
          </a:bodyPr>
          <a:lstStyle/>
          <a:p>
            <a:pPr algn="l"/>
            <a:r>
              <a:rPr lang="en-US" sz="2000" b="0" i="0" dirty="0">
                <a:solidFill>
                  <a:srgbClr val="002060"/>
                </a:solidFill>
                <a:effectLst/>
              </a:rPr>
              <a:t>	Home World is a company engaged in the retail of building materials. Each customer has a membership card, where to join the loyalty program you can subscribe for $20/month. The program includes discounts, special offers, and gifts. As data analysts we have the task to check how effective the loyalty program is. We have to answer a few questions:</a:t>
            </a:r>
          </a:p>
          <a:p>
            <a:pPr algn="l"/>
            <a:endParaRPr lang="en-US" sz="2000" b="0" i="0" dirty="0">
              <a:solidFill>
                <a:srgbClr val="002060"/>
              </a:solidFill>
              <a:effectLst/>
            </a:endParaRPr>
          </a:p>
          <a:p>
            <a:pPr algn="l">
              <a:buFont typeface="Arial" panose="020B0604020202020204" pitchFamily="34" charset="0"/>
              <a:buChar char="•"/>
            </a:pPr>
            <a:r>
              <a:rPr lang="en-US" sz="2000" b="0" i="0" dirty="0">
                <a:solidFill>
                  <a:srgbClr val="002060"/>
                </a:solidFill>
                <a:effectLst/>
              </a:rPr>
              <a:t> Is the average purchase for loyalty program users higher than for non-loyalty program users?</a:t>
            </a:r>
          </a:p>
          <a:p>
            <a:pPr algn="l">
              <a:buFont typeface="Arial" panose="020B0604020202020204" pitchFamily="34" charset="0"/>
              <a:buChar char="•"/>
            </a:pPr>
            <a:endParaRPr lang="en-US" sz="2000" b="0" i="0" dirty="0">
              <a:solidFill>
                <a:srgbClr val="002060"/>
              </a:solidFill>
              <a:effectLst/>
            </a:endParaRPr>
          </a:p>
          <a:p>
            <a:pPr algn="l">
              <a:buFont typeface="Arial" panose="020B0604020202020204" pitchFamily="34" charset="0"/>
              <a:buChar char="•"/>
            </a:pPr>
            <a:r>
              <a:rPr lang="en-US" sz="2000" b="0" i="0" dirty="0">
                <a:solidFill>
                  <a:srgbClr val="002060"/>
                </a:solidFill>
                <a:effectLst/>
              </a:rPr>
              <a:t> Is the purchase frequency for loyalty program users higher than for non-loyalty program users?</a:t>
            </a:r>
          </a:p>
          <a:p>
            <a:pPr algn="l"/>
            <a:endParaRPr lang="en-US" sz="2000" b="0" i="0" dirty="0">
              <a:solidFill>
                <a:srgbClr val="002060"/>
              </a:solidFill>
              <a:effectLst/>
            </a:endParaRPr>
          </a:p>
          <a:p>
            <a:pPr algn="l">
              <a:buFont typeface="Arial" panose="020B0604020202020204" pitchFamily="34" charset="0"/>
              <a:buChar char="•"/>
            </a:pPr>
            <a:r>
              <a:rPr lang="en-US" sz="2000" b="0" i="0" dirty="0">
                <a:solidFill>
                  <a:srgbClr val="002060"/>
                </a:solidFill>
                <a:effectLst/>
              </a:rPr>
              <a:t> Test the hypothesis that the average purchase size is higher for loyalty program members than non-members.</a:t>
            </a:r>
          </a:p>
          <a:p>
            <a:endParaRPr lang="en-US" dirty="0">
              <a:solidFill>
                <a:srgbClr val="002060"/>
              </a:solidFill>
            </a:endParaRPr>
          </a:p>
        </p:txBody>
      </p:sp>
      <p:sp>
        <p:nvSpPr>
          <p:cNvPr id="4" name="Slide Number Placeholder 3">
            <a:extLst>
              <a:ext uri="{FF2B5EF4-FFF2-40B4-BE49-F238E27FC236}">
                <a16:creationId xmlns:a16="http://schemas.microsoft.com/office/drawing/2014/main" id="{23D29F7A-08FD-4036-8D51-95CFB534875B}"/>
              </a:ext>
            </a:extLst>
          </p:cNvPr>
          <p:cNvSpPr>
            <a:spLocks noGrp="1"/>
          </p:cNvSpPr>
          <p:nvPr>
            <p:ph type="sldNum" sz="quarter" idx="12"/>
          </p:nvPr>
        </p:nvSpPr>
        <p:spPr/>
        <p:txBody>
          <a:bodyPr/>
          <a:lstStyle/>
          <a:p>
            <a:fld id="{9E8C7BAC-EB4A-4691-B12F-8696103B7122}" type="slidenum">
              <a:rPr lang="en-US" smtClean="0"/>
              <a:t>2</a:t>
            </a:fld>
            <a:endParaRPr lang="en-US"/>
          </a:p>
        </p:txBody>
      </p:sp>
    </p:spTree>
    <p:extLst>
      <p:ext uri="{BB962C8B-B14F-4D97-AF65-F5344CB8AC3E}">
        <p14:creationId xmlns:p14="http://schemas.microsoft.com/office/powerpoint/2010/main" val="313218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BB3-4735-49AA-80D7-3E69EC21DC45}"/>
              </a:ext>
            </a:extLst>
          </p:cNvPr>
          <p:cNvSpPr>
            <a:spLocks noGrp="1"/>
          </p:cNvSpPr>
          <p:nvPr>
            <p:ph type="title"/>
          </p:nvPr>
        </p:nvSpPr>
        <p:spPr/>
        <p:txBody>
          <a:bodyPr/>
          <a:lstStyle/>
          <a:p>
            <a:r>
              <a:rPr lang="en-US" b="1" i="0" dirty="0">
                <a:solidFill>
                  <a:srgbClr val="ABB7CE"/>
                </a:solidFill>
                <a:effectLst/>
                <a:latin typeface="Arial" panose="020B0604020202020204" pitchFamily="34" charset="0"/>
              </a:rPr>
              <a:t>Dataset Description</a:t>
            </a:r>
            <a:r>
              <a:rPr lang="en-US" b="0" i="0" dirty="0">
                <a:solidFill>
                  <a:srgbClr val="ABB7CE"/>
                </a:solidFill>
                <a:effectLst/>
                <a:latin typeface="Arial" panose="020B0604020202020204" pitchFamily="34" charset="0"/>
              </a:rPr>
              <a:t> </a:t>
            </a:r>
            <a:endParaRPr lang="en-US" dirty="0"/>
          </a:p>
        </p:txBody>
      </p:sp>
      <p:sp>
        <p:nvSpPr>
          <p:cNvPr id="3" name="TextBox 2">
            <a:extLst>
              <a:ext uri="{FF2B5EF4-FFF2-40B4-BE49-F238E27FC236}">
                <a16:creationId xmlns:a16="http://schemas.microsoft.com/office/drawing/2014/main" id="{AE87FEED-D432-4E07-A51E-4040DDBCBDE8}"/>
              </a:ext>
            </a:extLst>
          </p:cNvPr>
          <p:cNvSpPr txBox="1"/>
          <p:nvPr/>
        </p:nvSpPr>
        <p:spPr>
          <a:xfrm>
            <a:off x="429209" y="2295331"/>
            <a:ext cx="10002416" cy="3477875"/>
          </a:xfrm>
          <a:prstGeom prst="rect">
            <a:avLst/>
          </a:prstGeom>
          <a:noFill/>
        </p:spPr>
        <p:txBody>
          <a:bodyPr wrap="square" rtlCol="0">
            <a:spAutoFit/>
          </a:bodyPr>
          <a:lstStyle/>
          <a:p>
            <a:pPr algn="l"/>
            <a:r>
              <a:rPr lang="en-US" sz="2000" b="0" i="0" dirty="0">
                <a:solidFill>
                  <a:srgbClr val="002060"/>
                </a:solidFill>
                <a:effectLst/>
                <a:latin typeface="Arial" panose="020B0604020202020204" pitchFamily="34" charset="0"/>
              </a:rPr>
              <a:t>There are two datasets for the analysis. The first dataset named retail_dataset.csv consists of 105334 rows. It includes information such as unique identification number for each purchase transaction, unique identification number for each item purchased in the transaction, date and time of the purchase transaction since 1 of December 2016 till 28 of February 2017, number of items purchased in one transaction, unique identification number for each customer, unique identification number for each retail store and Indicates whether the customer is a member of the loyalty program or not.</a:t>
            </a:r>
            <a:endParaRPr lang="ru-RU" sz="2000" b="0" i="0" dirty="0">
              <a:solidFill>
                <a:srgbClr val="002060"/>
              </a:solidFill>
              <a:effectLst/>
              <a:latin typeface="Arial" panose="020B0604020202020204" pitchFamily="34" charset="0"/>
            </a:endParaRPr>
          </a:p>
          <a:p>
            <a:pPr algn="l"/>
            <a:endParaRPr lang="en-US" sz="2000" b="0" i="0" dirty="0">
              <a:solidFill>
                <a:srgbClr val="002060"/>
              </a:solidFill>
              <a:effectLst/>
              <a:latin typeface="Arial" panose="020B0604020202020204" pitchFamily="34" charset="0"/>
            </a:endParaRPr>
          </a:p>
          <a:p>
            <a:pPr algn="l"/>
            <a:r>
              <a:rPr lang="en-US" sz="2000" b="0" i="0" dirty="0">
                <a:solidFill>
                  <a:srgbClr val="002060"/>
                </a:solidFill>
                <a:effectLst/>
                <a:latin typeface="Arial" panose="020B0604020202020204" pitchFamily="34" charset="0"/>
              </a:rPr>
              <a:t>The second dataset named new_product_codes.csv contains a unique identification number for each product and price per unit of the product</a:t>
            </a:r>
            <a:r>
              <a:rPr lang="en-US" sz="2000" dirty="0">
                <a:solidFill>
                  <a:srgbClr val="002060"/>
                </a:solidFill>
                <a:latin typeface="Arial" panose="020B0604020202020204" pitchFamily="34" charset="0"/>
              </a:rPr>
              <a:t> and has 3159 rows.</a:t>
            </a:r>
            <a:endParaRPr lang="en-US" sz="2000" b="0" i="0" dirty="0">
              <a:solidFill>
                <a:srgbClr val="002060"/>
              </a:solidFill>
              <a:effectLst/>
              <a:latin typeface="Arial" panose="020B0604020202020204" pitchFamily="34" charset="0"/>
            </a:endParaRPr>
          </a:p>
          <a:p>
            <a:endParaRPr lang="en-US" sz="2000" dirty="0">
              <a:solidFill>
                <a:srgbClr val="002060"/>
              </a:solidFill>
            </a:endParaRPr>
          </a:p>
        </p:txBody>
      </p:sp>
      <p:sp>
        <p:nvSpPr>
          <p:cNvPr id="4" name="Slide Number Placeholder 3">
            <a:extLst>
              <a:ext uri="{FF2B5EF4-FFF2-40B4-BE49-F238E27FC236}">
                <a16:creationId xmlns:a16="http://schemas.microsoft.com/office/drawing/2014/main" id="{9CF39F67-EF0A-462F-8CEF-AFD6A6F7E0DD}"/>
              </a:ext>
            </a:extLst>
          </p:cNvPr>
          <p:cNvSpPr>
            <a:spLocks noGrp="1"/>
          </p:cNvSpPr>
          <p:nvPr>
            <p:ph type="sldNum" sz="quarter" idx="12"/>
          </p:nvPr>
        </p:nvSpPr>
        <p:spPr/>
        <p:txBody>
          <a:bodyPr/>
          <a:lstStyle/>
          <a:p>
            <a:fld id="{9E8C7BAC-EB4A-4691-B12F-8696103B7122}" type="slidenum">
              <a:rPr lang="en-US" smtClean="0"/>
              <a:t>3</a:t>
            </a:fld>
            <a:endParaRPr lang="en-US"/>
          </a:p>
        </p:txBody>
      </p:sp>
    </p:spTree>
    <p:extLst>
      <p:ext uri="{BB962C8B-B14F-4D97-AF65-F5344CB8AC3E}">
        <p14:creationId xmlns:p14="http://schemas.microsoft.com/office/powerpoint/2010/main" val="414212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F503-480A-48B2-92C9-29D557A5E499}"/>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Key statistical indicators</a:t>
            </a:r>
          </a:p>
        </p:txBody>
      </p:sp>
      <p:pic>
        <p:nvPicPr>
          <p:cNvPr id="6" name="Picture 5">
            <a:extLst>
              <a:ext uri="{FF2B5EF4-FFF2-40B4-BE49-F238E27FC236}">
                <a16:creationId xmlns:a16="http://schemas.microsoft.com/office/drawing/2014/main" id="{E212F6AE-51A8-45A9-96EE-3FD438F93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68" y="2458803"/>
            <a:ext cx="7531062" cy="1375663"/>
          </a:xfrm>
          <a:prstGeom prst="rect">
            <a:avLst/>
          </a:prstGeom>
        </p:spPr>
      </p:pic>
      <p:pic>
        <p:nvPicPr>
          <p:cNvPr id="8" name="Picture 7">
            <a:extLst>
              <a:ext uri="{FF2B5EF4-FFF2-40B4-BE49-F238E27FC236}">
                <a16:creationId xmlns:a16="http://schemas.microsoft.com/office/drawing/2014/main" id="{D2E02F72-6DE0-484B-9937-7AE84008C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325" y="4067109"/>
            <a:ext cx="4367648" cy="1480351"/>
          </a:xfrm>
          <a:prstGeom prst="rect">
            <a:avLst/>
          </a:prstGeom>
        </p:spPr>
      </p:pic>
      <p:sp>
        <p:nvSpPr>
          <p:cNvPr id="3" name="Slide Number Placeholder 2">
            <a:extLst>
              <a:ext uri="{FF2B5EF4-FFF2-40B4-BE49-F238E27FC236}">
                <a16:creationId xmlns:a16="http://schemas.microsoft.com/office/drawing/2014/main" id="{7BCAFDA1-2F13-4B12-8677-736C947E6103}"/>
              </a:ext>
            </a:extLst>
          </p:cNvPr>
          <p:cNvSpPr>
            <a:spLocks noGrp="1"/>
          </p:cNvSpPr>
          <p:nvPr>
            <p:ph type="sldNum" sz="quarter" idx="12"/>
          </p:nvPr>
        </p:nvSpPr>
        <p:spPr/>
        <p:txBody>
          <a:bodyPr/>
          <a:lstStyle/>
          <a:p>
            <a:fld id="{9E8C7BAC-EB4A-4691-B12F-8696103B7122}" type="slidenum">
              <a:rPr lang="en-US" smtClean="0"/>
              <a:t>4</a:t>
            </a:fld>
            <a:endParaRPr lang="en-US"/>
          </a:p>
        </p:txBody>
      </p:sp>
    </p:spTree>
    <p:extLst>
      <p:ext uri="{BB962C8B-B14F-4D97-AF65-F5344CB8AC3E}">
        <p14:creationId xmlns:p14="http://schemas.microsoft.com/office/powerpoint/2010/main" val="27900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8359-5A6D-4CBB-9361-1DB99F55F46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Loyalty Program Distribution</a:t>
            </a:r>
          </a:p>
        </p:txBody>
      </p:sp>
      <p:sp>
        <p:nvSpPr>
          <p:cNvPr id="4" name="Text Placeholder 3">
            <a:extLst>
              <a:ext uri="{FF2B5EF4-FFF2-40B4-BE49-F238E27FC236}">
                <a16:creationId xmlns:a16="http://schemas.microsoft.com/office/drawing/2014/main" id="{2FAE5581-76F2-4D4D-8947-70727E65B71D}"/>
              </a:ext>
            </a:extLst>
          </p:cNvPr>
          <p:cNvSpPr>
            <a:spLocks noGrp="1"/>
          </p:cNvSpPr>
          <p:nvPr>
            <p:ph type="body" sz="half" idx="2"/>
          </p:nvPr>
        </p:nvSpPr>
        <p:spPr>
          <a:xfrm>
            <a:off x="7635420" y="2123439"/>
            <a:ext cx="4264659" cy="4296121"/>
          </a:xfrm>
        </p:spPr>
        <p:txBody>
          <a:bodyPr>
            <a:normAutofit/>
          </a:bodyPr>
          <a:lstStyle/>
          <a:p>
            <a:r>
              <a:rPr lang="en-US" sz="2000" dirty="0">
                <a:solidFill>
                  <a:schemeClr val="bg2">
                    <a:lumMod val="20000"/>
                    <a:lumOff val="80000"/>
                  </a:schemeClr>
                </a:solidFill>
                <a:latin typeface="Arial" panose="020B0604020202020204" pitchFamily="34" charset="0"/>
              </a:rPr>
              <a:t>Only 33.6% or 565 users joined loyalty program. The majority of users have not used yet the loyalty program in their transactions.</a:t>
            </a:r>
          </a:p>
          <a:p>
            <a:r>
              <a:rPr lang="en-US" sz="2000" dirty="0">
                <a:solidFill>
                  <a:schemeClr val="bg2">
                    <a:lumMod val="20000"/>
                    <a:lumOff val="80000"/>
                  </a:schemeClr>
                </a:solidFill>
                <a:latin typeface="Arial" panose="020B0604020202020204" pitchFamily="34" charset="0"/>
              </a:rPr>
              <a:t>Loyal customers have an average of 36 purchases per customer, while non-loyal customers have an average of 67 purchases per customer. The average purchase per non-loyal customer is greater than the average purchase per loyal customer.</a:t>
            </a:r>
          </a:p>
        </p:txBody>
      </p:sp>
      <p:pic>
        <p:nvPicPr>
          <p:cNvPr id="12" name="Picture 11">
            <a:extLst>
              <a:ext uri="{FF2B5EF4-FFF2-40B4-BE49-F238E27FC236}">
                <a16:creationId xmlns:a16="http://schemas.microsoft.com/office/drawing/2014/main" id="{D40F3801-946C-4411-B342-64894FD93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86" y="2207683"/>
            <a:ext cx="4264660" cy="2757424"/>
          </a:xfrm>
          <a:prstGeom prst="rect">
            <a:avLst/>
          </a:prstGeom>
        </p:spPr>
      </p:pic>
      <p:pic>
        <p:nvPicPr>
          <p:cNvPr id="16" name="Picture 15">
            <a:extLst>
              <a:ext uri="{FF2B5EF4-FFF2-40B4-BE49-F238E27FC236}">
                <a16:creationId xmlns:a16="http://schemas.microsoft.com/office/drawing/2014/main" id="{743C0F65-CD0E-48C0-9DFC-CF7F58541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744" y="3576520"/>
            <a:ext cx="4055014" cy="2843041"/>
          </a:xfrm>
          <a:prstGeom prst="rect">
            <a:avLst/>
          </a:prstGeom>
        </p:spPr>
      </p:pic>
      <p:sp>
        <p:nvSpPr>
          <p:cNvPr id="3" name="Slide Number Placeholder 2">
            <a:extLst>
              <a:ext uri="{FF2B5EF4-FFF2-40B4-BE49-F238E27FC236}">
                <a16:creationId xmlns:a16="http://schemas.microsoft.com/office/drawing/2014/main" id="{F66FB5F2-5BDB-4E4D-A52D-C3AF06B13D4F}"/>
              </a:ext>
            </a:extLst>
          </p:cNvPr>
          <p:cNvSpPr>
            <a:spLocks noGrp="1"/>
          </p:cNvSpPr>
          <p:nvPr>
            <p:ph type="sldNum" sz="quarter" idx="12"/>
          </p:nvPr>
        </p:nvSpPr>
        <p:spPr/>
        <p:txBody>
          <a:bodyPr/>
          <a:lstStyle/>
          <a:p>
            <a:fld id="{9E8C7BAC-EB4A-4691-B12F-8696103B7122}" type="slidenum">
              <a:rPr lang="en-US" smtClean="0"/>
              <a:t>5</a:t>
            </a:fld>
            <a:endParaRPr lang="en-US"/>
          </a:p>
        </p:txBody>
      </p:sp>
    </p:spTree>
    <p:extLst>
      <p:ext uri="{BB962C8B-B14F-4D97-AF65-F5344CB8AC3E}">
        <p14:creationId xmlns:p14="http://schemas.microsoft.com/office/powerpoint/2010/main" val="36005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22DA-3BC4-4564-BD34-978770D24A51}"/>
              </a:ext>
            </a:extLst>
          </p:cNvPr>
          <p:cNvSpPr>
            <a:spLocks noGrp="1"/>
          </p:cNvSpPr>
          <p:nvPr>
            <p:ph type="title"/>
          </p:nvPr>
        </p:nvSpPr>
        <p:spPr/>
        <p:txBody>
          <a:bodyPr/>
          <a:lstStyle/>
          <a:p>
            <a:r>
              <a:rPr lang="en-US" b="1" dirty="0">
                <a:solidFill>
                  <a:srgbClr val="ABB7CE"/>
                </a:solidFill>
                <a:latin typeface="Arial" panose="020B0604020202020204" pitchFamily="34" charset="0"/>
              </a:rPr>
              <a:t>Number</a:t>
            </a:r>
            <a:r>
              <a:rPr lang="en-US" dirty="0"/>
              <a:t> </a:t>
            </a:r>
            <a:r>
              <a:rPr lang="en-US" b="1" dirty="0">
                <a:solidFill>
                  <a:srgbClr val="ABB7CE"/>
                </a:solidFill>
                <a:latin typeface="Arial" panose="020B0604020202020204" pitchFamily="34" charset="0"/>
              </a:rPr>
              <a:t>of Purchases per Day</a:t>
            </a:r>
            <a:endParaRPr lang="en-US" dirty="0"/>
          </a:p>
        </p:txBody>
      </p:sp>
      <p:sp>
        <p:nvSpPr>
          <p:cNvPr id="4" name="Text Placeholder 3">
            <a:extLst>
              <a:ext uri="{FF2B5EF4-FFF2-40B4-BE49-F238E27FC236}">
                <a16:creationId xmlns:a16="http://schemas.microsoft.com/office/drawing/2014/main" id="{54BDA7C4-14E2-4E80-94EB-2B5BC7F78A7C}"/>
              </a:ext>
            </a:extLst>
          </p:cNvPr>
          <p:cNvSpPr>
            <a:spLocks noGrp="1"/>
          </p:cNvSpPr>
          <p:nvPr>
            <p:ph type="body" sz="half" idx="2"/>
          </p:nvPr>
        </p:nvSpPr>
        <p:spPr>
          <a:xfrm>
            <a:off x="8353424" y="2367278"/>
            <a:ext cx="3476625" cy="3509645"/>
          </a:xfrm>
        </p:spPr>
        <p:txBody>
          <a:bodyPr>
            <a:normAutofit/>
          </a:bodyPr>
          <a:lstStyle/>
          <a:p>
            <a:r>
              <a:rPr lang="en-US" sz="2000" b="0" i="0" dirty="0">
                <a:solidFill>
                  <a:schemeClr val="bg2">
                    <a:lumMod val="60000"/>
                    <a:lumOff val="40000"/>
                  </a:schemeClr>
                </a:solidFill>
                <a:effectLst/>
                <a:latin typeface="Arial" panose="020B0604020202020204" pitchFamily="34" charset="0"/>
              </a:rPr>
              <a:t>Based on transaction data, only a small portion of transactions are made by customers who have a loyalty program. Customers without a loyalty program are always larger than customer transactions with a non-loyalty program except for the beginning of February.</a:t>
            </a:r>
            <a:endParaRPr lang="en-US" sz="2000" dirty="0">
              <a:solidFill>
                <a:schemeClr val="bg2">
                  <a:lumMod val="60000"/>
                  <a:lumOff val="40000"/>
                </a:schemeClr>
              </a:solidFill>
            </a:endParaRPr>
          </a:p>
        </p:txBody>
      </p:sp>
      <p:pic>
        <p:nvPicPr>
          <p:cNvPr id="20" name="Picture 19">
            <a:extLst>
              <a:ext uri="{FF2B5EF4-FFF2-40B4-BE49-F238E27FC236}">
                <a16:creationId xmlns:a16="http://schemas.microsoft.com/office/drawing/2014/main" id="{CE072FFD-D68C-4862-9567-FB1E79566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 y="2702560"/>
            <a:ext cx="8117741" cy="2794000"/>
          </a:xfrm>
          <a:prstGeom prst="rect">
            <a:avLst/>
          </a:prstGeom>
        </p:spPr>
      </p:pic>
      <p:sp>
        <p:nvSpPr>
          <p:cNvPr id="3" name="Slide Number Placeholder 2">
            <a:extLst>
              <a:ext uri="{FF2B5EF4-FFF2-40B4-BE49-F238E27FC236}">
                <a16:creationId xmlns:a16="http://schemas.microsoft.com/office/drawing/2014/main" id="{635D1F7D-C950-42C6-8B72-BBF408B93DAE}"/>
              </a:ext>
            </a:extLst>
          </p:cNvPr>
          <p:cNvSpPr>
            <a:spLocks noGrp="1"/>
          </p:cNvSpPr>
          <p:nvPr>
            <p:ph type="sldNum" sz="quarter" idx="12"/>
          </p:nvPr>
        </p:nvSpPr>
        <p:spPr/>
        <p:txBody>
          <a:bodyPr/>
          <a:lstStyle/>
          <a:p>
            <a:fld id="{9E8C7BAC-EB4A-4691-B12F-8696103B7122}" type="slidenum">
              <a:rPr lang="en-US" smtClean="0"/>
              <a:t>6</a:t>
            </a:fld>
            <a:endParaRPr lang="en-US"/>
          </a:p>
        </p:txBody>
      </p:sp>
    </p:spTree>
    <p:extLst>
      <p:ext uri="{BB962C8B-B14F-4D97-AF65-F5344CB8AC3E}">
        <p14:creationId xmlns:p14="http://schemas.microsoft.com/office/powerpoint/2010/main" val="200901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0013-5B3B-4050-98D4-A16093E0A48E}"/>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Total sales comparison</a:t>
            </a:r>
          </a:p>
        </p:txBody>
      </p:sp>
      <p:sp>
        <p:nvSpPr>
          <p:cNvPr id="4" name="Text Placeholder 3">
            <a:extLst>
              <a:ext uri="{FF2B5EF4-FFF2-40B4-BE49-F238E27FC236}">
                <a16:creationId xmlns:a16="http://schemas.microsoft.com/office/drawing/2014/main" id="{85C34A4B-BBF0-40E8-8848-86D00F697A81}"/>
              </a:ext>
            </a:extLst>
          </p:cNvPr>
          <p:cNvSpPr>
            <a:spLocks noGrp="1"/>
          </p:cNvSpPr>
          <p:nvPr>
            <p:ph type="body" sz="half" idx="2"/>
          </p:nvPr>
        </p:nvSpPr>
        <p:spPr>
          <a:xfrm>
            <a:off x="7060803" y="2251552"/>
            <a:ext cx="3876256" cy="3599315"/>
          </a:xfrm>
        </p:spPr>
        <p:txBody>
          <a:bodyPr>
            <a:normAutofit/>
          </a:bodyPr>
          <a:lstStyle/>
          <a:p>
            <a:r>
              <a:rPr lang="en-US" sz="2000" b="0" i="0" dirty="0">
                <a:solidFill>
                  <a:schemeClr val="accent1">
                    <a:lumMod val="40000"/>
                    <a:lumOff val="60000"/>
                  </a:schemeClr>
                </a:solidFill>
                <a:effectLst/>
                <a:latin typeface="source-serif-pro"/>
              </a:rPr>
              <a:t>There is a difference between the total purchase and total sales between loyal and non-loyal customers. The total quantity and total sales non-loyal customer are greater than for loyal customer.</a:t>
            </a:r>
            <a:endParaRPr lang="en-US" sz="2000" dirty="0">
              <a:solidFill>
                <a:schemeClr val="accent1">
                  <a:lumMod val="40000"/>
                  <a:lumOff val="60000"/>
                </a:schemeClr>
              </a:solidFill>
            </a:endParaRPr>
          </a:p>
        </p:txBody>
      </p:sp>
      <p:pic>
        <p:nvPicPr>
          <p:cNvPr id="5" name="Picture 4">
            <a:extLst>
              <a:ext uri="{FF2B5EF4-FFF2-40B4-BE49-F238E27FC236}">
                <a16:creationId xmlns:a16="http://schemas.microsoft.com/office/drawing/2014/main" id="{8221D191-2FBA-4D20-B38D-478BDD18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002" y="2251552"/>
            <a:ext cx="5151517" cy="4251338"/>
          </a:xfrm>
          <a:prstGeom prst="rect">
            <a:avLst/>
          </a:prstGeom>
        </p:spPr>
      </p:pic>
      <p:sp>
        <p:nvSpPr>
          <p:cNvPr id="3" name="Slide Number Placeholder 2">
            <a:extLst>
              <a:ext uri="{FF2B5EF4-FFF2-40B4-BE49-F238E27FC236}">
                <a16:creationId xmlns:a16="http://schemas.microsoft.com/office/drawing/2014/main" id="{19664992-9790-408C-9E8B-7E765F241F4C}"/>
              </a:ext>
            </a:extLst>
          </p:cNvPr>
          <p:cNvSpPr>
            <a:spLocks noGrp="1"/>
          </p:cNvSpPr>
          <p:nvPr>
            <p:ph type="sldNum" sz="quarter" idx="12"/>
          </p:nvPr>
        </p:nvSpPr>
        <p:spPr/>
        <p:txBody>
          <a:bodyPr/>
          <a:lstStyle/>
          <a:p>
            <a:fld id="{9E8C7BAC-EB4A-4691-B12F-8696103B7122}" type="slidenum">
              <a:rPr lang="en-US" smtClean="0"/>
              <a:t>7</a:t>
            </a:fld>
            <a:endParaRPr lang="en-US"/>
          </a:p>
        </p:txBody>
      </p:sp>
    </p:spTree>
    <p:extLst>
      <p:ext uri="{BB962C8B-B14F-4D97-AF65-F5344CB8AC3E}">
        <p14:creationId xmlns:p14="http://schemas.microsoft.com/office/powerpoint/2010/main" val="284728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A483-E441-46A3-A77F-B02D5FABE594}"/>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Number of Customers by Shop</a:t>
            </a:r>
          </a:p>
        </p:txBody>
      </p:sp>
      <p:pic>
        <p:nvPicPr>
          <p:cNvPr id="6" name="Picture 5">
            <a:extLst>
              <a:ext uri="{FF2B5EF4-FFF2-40B4-BE49-F238E27FC236}">
                <a16:creationId xmlns:a16="http://schemas.microsoft.com/office/drawing/2014/main" id="{9E082FA2-55D8-4C87-B5C6-CD3C189CC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8" y="2613075"/>
            <a:ext cx="6075680" cy="2839968"/>
          </a:xfrm>
          <a:prstGeom prst="rect">
            <a:avLst/>
          </a:prstGeom>
        </p:spPr>
      </p:pic>
      <p:pic>
        <p:nvPicPr>
          <p:cNvPr id="10" name="Picture 9">
            <a:extLst>
              <a:ext uri="{FF2B5EF4-FFF2-40B4-BE49-F238E27FC236}">
                <a16:creationId xmlns:a16="http://schemas.microsoft.com/office/drawing/2014/main" id="{CDB955C8-01AD-4ED7-985F-5490B412D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416" y="2641652"/>
            <a:ext cx="3704730" cy="2811391"/>
          </a:xfrm>
          <a:prstGeom prst="rect">
            <a:avLst/>
          </a:prstGeom>
        </p:spPr>
      </p:pic>
      <p:sp>
        <p:nvSpPr>
          <p:cNvPr id="3" name="Slide Number Placeholder 2">
            <a:extLst>
              <a:ext uri="{FF2B5EF4-FFF2-40B4-BE49-F238E27FC236}">
                <a16:creationId xmlns:a16="http://schemas.microsoft.com/office/drawing/2014/main" id="{3DCD03C9-C962-4D83-A7CA-288DAB172BE7}"/>
              </a:ext>
            </a:extLst>
          </p:cNvPr>
          <p:cNvSpPr>
            <a:spLocks noGrp="1"/>
          </p:cNvSpPr>
          <p:nvPr>
            <p:ph type="sldNum" sz="quarter" idx="12"/>
          </p:nvPr>
        </p:nvSpPr>
        <p:spPr/>
        <p:txBody>
          <a:bodyPr/>
          <a:lstStyle/>
          <a:p>
            <a:fld id="{9E8C7BAC-EB4A-4691-B12F-8696103B7122}" type="slidenum">
              <a:rPr lang="en-US" smtClean="0"/>
              <a:t>8</a:t>
            </a:fld>
            <a:endParaRPr lang="en-US"/>
          </a:p>
        </p:txBody>
      </p:sp>
    </p:spTree>
    <p:extLst>
      <p:ext uri="{BB962C8B-B14F-4D97-AF65-F5344CB8AC3E}">
        <p14:creationId xmlns:p14="http://schemas.microsoft.com/office/powerpoint/2010/main" val="169404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467C-0431-4A9C-8A11-82D97362B65D}"/>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Retention Rate by Loyalty Program</a:t>
            </a:r>
          </a:p>
        </p:txBody>
      </p:sp>
      <p:pic>
        <p:nvPicPr>
          <p:cNvPr id="19" name="Picture 18">
            <a:extLst>
              <a:ext uri="{FF2B5EF4-FFF2-40B4-BE49-F238E27FC236}">
                <a16:creationId xmlns:a16="http://schemas.microsoft.com/office/drawing/2014/main" id="{92DB850E-AA91-496C-8D87-803B43EE2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94" y="2144185"/>
            <a:ext cx="3775289" cy="3202711"/>
          </a:xfrm>
          <a:prstGeom prst="rect">
            <a:avLst/>
          </a:prstGeom>
        </p:spPr>
      </p:pic>
      <p:pic>
        <p:nvPicPr>
          <p:cNvPr id="21" name="Picture 20">
            <a:extLst>
              <a:ext uri="{FF2B5EF4-FFF2-40B4-BE49-F238E27FC236}">
                <a16:creationId xmlns:a16="http://schemas.microsoft.com/office/drawing/2014/main" id="{9C059394-1431-486E-B4A7-F9D7DE851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976" y="3522399"/>
            <a:ext cx="3835694" cy="3202711"/>
          </a:xfrm>
          <a:prstGeom prst="rect">
            <a:avLst/>
          </a:prstGeom>
        </p:spPr>
      </p:pic>
      <p:sp>
        <p:nvSpPr>
          <p:cNvPr id="22" name="TextBox 21">
            <a:extLst>
              <a:ext uri="{FF2B5EF4-FFF2-40B4-BE49-F238E27FC236}">
                <a16:creationId xmlns:a16="http://schemas.microsoft.com/office/drawing/2014/main" id="{E7E590DB-7C19-4C2B-8817-25C6E81C8037}"/>
              </a:ext>
            </a:extLst>
          </p:cNvPr>
          <p:cNvSpPr txBox="1"/>
          <p:nvPr/>
        </p:nvSpPr>
        <p:spPr>
          <a:xfrm>
            <a:off x="7231224" y="2360829"/>
            <a:ext cx="4348066" cy="4093428"/>
          </a:xfrm>
          <a:prstGeom prst="rect">
            <a:avLst/>
          </a:prstGeom>
          <a:noFill/>
        </p:spPr>
        <p:txBody>
          <a:bodyPr wrap="square" rtlCol="0">
            <a:spAutoFit/>
          </a:bodyPr>
          <a:lstStyle/>
          <a:p>
            <a:pPr algn="l"/>
            <a:r>
              <a:rPr lang="en-US" sz="2000" dirty="0">
                <a:solidFill>
                  <a:schemeClr val="bg2">
                    <a:lumMod val="40000"/>
                    <a:lumOff val="60000"/>
                  </a:schemeClr>
                </a:solidFill>
                <a:latin typeface="Arial" panose="020B0604020202020204" pitchFamily="34" charset="0"/>
              </a:rPr>
              <a:t>Customer retention with a loyalty program does not show a better comparison than retention with users without a loyalty program.</a:t>
            </a:r>
          </a:p>
          <a:p>
            <a:pPr algn="l"/>
            <a:endParaRPr lang="en-US" sz="2000" dirty="0">
              <a:solidFill>
                <a:schemeClr val="bg2">
                  <a:lumMod val="40000"/>
                  <a:lumOff val="60000"/>
                </a:schemeClr>
              </a:solidFill>
              <a:latin typeface="Arial" panose="020B0604020202020204" pitchFamily="34" charset="0"/>
            </a:endParaRPr>
          </a:p>
          <a:p>
            <a:pPr algn="l"/>
            <a:r>
              <a:rPr lang="en-US" sz="2000" dirty="0">
                <a:solidFill>
                  <a:schemeClr val="bg2">
                    <a:lumMod val="40000"/>
                    <a:lumOff val="60000"/>
                  </a:schemeClr>
                </a:solidFill>
                <a:latin typeface="Arial" panose="020B0604020202020204" pitchFamily="34" charset="0"/>
              </a:rPr>
              <a:t>Customer retention with a non-loyalty program is higher in the first month, namely 41% compared to users with a loyalty program, only 33% in the first month. Meanwhile, in the second month, users with a higher loyalty program were 35% and 33% without a loyalty program.</a:t>
            </a:r>
          </a:p>
        </p:txBody>
      </p:sp>
      <p:sp>
        <p:nvSpPr>
          <p:cNvPr id="23" name="Slide Number Placeholder 22">
            <a:extLst>
              <a:ext uri="{FF2B5EF4-FFF2-40B4-BE49-F238E27FC236}">
                <a16:creationId xmlns:a16="http://schemas.microsoft.com/office/drawing/2014/main" id="{448FECB3-D5AE-4FFB-B534-660CAE4BE73B}"/>
              </a:ext>
            </a:extLst>
          </p:cNvPr>
          <p:cNvSpPr>
            <a:spLocks noGrp="1"/>
          </p:cNvSpPr>
          <p:nvPr>
            <p:ph type="sldNum" sz="quarter" idx="12"/>
          </p:nvPr>
        </p:nvSpPr>
        <p:spPr/>
        <p:txBody>
          <a:bodyPr/>
          <a:lstStyle/>
          <a:p>
            <a:fld id="{9E8C7BAC-EB4A-4691-B12F-8696103B7122}" type="slidenum">
              <a:rPr lang="en-US" smtClean="0"/>
              <a:t>9</a:t>
            </a:fld>
            <a:endParaRPr lang="en-US"/>
          </a:p>
        </p:txBody>
      </p:sp>
    </p:spTree>
    <p:extLst>
      <p:ext uri="{BB962C8B-B14F-4D97-AF65-F5344CB8AC3E}">
        <p14:creationId xmlns:p14="http://schemas.microsoft.com/office/powerpoint/2010/main" val="8159825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1623</TotalTime>
  <Words>1083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Courier New</vt:lpstr>
      <vt:lpstr>sohne</vt:lpstr>
      <vt:lpstr>source-serif-pro</vt:lpstr>
      <vt:lpstr>Trebuchet MS</vt:lpstr>
      <vt:lpstr>Berlin</vt:lpstr>
      <vt:lpstr>Loyalty Program Analysis in Retail Company</vt:lpstr>
      <vt:lpstr> Introduction </vt:lpstr>
      <vt:lpstr>Dataset Description </vt:lpstr>
      <vt:lpstr>Key statistical indicators</vt:lpstr>
      <vt:lpstr>Loyalty Program Distribution</vt:lpstr>
      <vt:lpstr>Number of Purchases per Day</vt:lpstr>
      <vt:lpstr>Total sales comparison</vt:lpstr>
      <vt:lpstr>Number of Customers by Shop</vt:lpstr>
      <vt:lpstr>Retention Rate by Loyalty Program</vt:lpstr>
      <vt:lpstr>Mann–Whitney U-test:  Statistic: 287020585.5  P-value: 1.047329884428723e-24   The null hypothesis is rejected </vt:lpstr>
      <vt:lpstr>Mann–Whitney U-test:  Statistic: 288274102.5  P-value: 3.29273366212733e-27   The null hypothesis is rejected </vt:lpstr>
      <vt:lpstr>Summary and Conclusions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Loyalty Program Analysis in Retail Company</dc:title>
  <dc:creator>Даниил Окс</dc:creator>
  <cp:lastModifiedBy>Даниил Окс</cp:lastModifiedBy>
  <cp:revision>33</cp:revision>
  <dcterms:created xsi:type="dcterms:W3CDTF">2024-02-13T11:50:02Z</dcterms:created>
  <dcterms:modified xsi:type="dcterms:W3CDTF">2024-02-14T15:28:00Z</dcterms:modified>
</cp:coreProperties>
</file>