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70" r:id="rId3"/>
    <p:sldId id="279" r:id="rId4"/>
    <p:sldId id="280" r:id="rId5"/>
    <p:sldId id="281" r:id="rId6"/>
    <p:sldId id="282" r:id="rId7"/>
    <p:sldId id="283" r:id="rId8"/>
    <p:sldId id="278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99C6CB-0E65-4153-8F1F-85737F046988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FAA600-97D8-423A-8BB7-2B89DB4256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593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A600-97D8-423A-8BB7-2B89DB425669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78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A600-97D8-423A-8BB7-2B89DB42566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8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A600-97D8-423A-8BB7-2B89DB425669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4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A600-97D8-423A-8BB7-2B89DB42566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9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A600-97D8-423A-8BB7-2B89DB425669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99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A600-97D8-423A-8BB7-2B89DB42566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3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AA7B-FEEA-4495-B0E5-3A3EEA4FFBB8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DAFCE-A491-48C6-BA99-07C87277D6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5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0BD0F-00BE-4721-BA5B-52B90AE452A9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F6AA3-5840-4755-B233-60CB3DE75C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A6943-137D-4409-BB0D-9FE440D395F5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DCD98-1DF1-493A-96E5-5331BBD053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6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52956-F21B-4A9D-A845-99294069873D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B0D53-12AC-4A80-B15F-EF46736CAC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1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BBE5-379C-4B23-827B-8E51C239D6EA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E224-140D-4AEA-9A89-6D4D4AE89E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4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6C4D5-5D28-4A05-8605-E309C9E36A2A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63111-47CF-40EA-8A7F-BE8B900D42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3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AF46-425C-4FF9-B897-629389D10C9E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404A2-189E-49C9-B92F-7277E97E3B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96762-53D1-4835-BCD1-33931A516B9B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3FFB-E8BF-4620-8F38-E7D0007124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2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A9F20-135F-4648-BA4F-DF8C03D70C9D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3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B24C-24E6-4322-B538-810A9D5877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44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D6603-8474-47CD-BD24-67E8600DBD9F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9D8BF-201D-4326-9948-A61C760E76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4C9FF-0EC8-4965-91A0-B606AD17E950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49662-FDA7-465B-A717-CEDE878AE7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62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C012E6-39E3-414B-AAED-A2FCEB29E212}" type="datetimeFigureOut">
              <a:rPr lang="ru-RU"/>
              <a:pPr>
                <a:defRPr/>
              </a:pPr>
              <a:t>19.09.2020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2F0A8C-5D0D-436B-82B4-B024F5F796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0" r:id="rId4"/>
    <p:sldLayoutId id="2147483799" r:id="rId5"/>
    <p:sldLayoutId id="2147483791" r:id="rId6"/>
    <p:sldLayoutId id="2147483792" r:id="rId7"/>
    <p:sldLayoutId id="2147483800" r:id="rId8"/>
    <p:sldLayoutId id="2147483793" r:id="rId9"/>
    <p:sldLayoutId id="2147483794" r:id="rId10"/>
    <p:sldLayoutId id="21474837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36" y="2828835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Прикладная теория графов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1880" y="4869160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u="sng" dirty="0">
                <a:latin typeface="Times New Roman" pitchFamily="18" charset="0"/>
                <a:cs typeface="Times New Roman" pitchFamily="18" charset="0"/>
              </a:rPr>
              <a:t>Лектор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r"/>
            <a:r>
              <a:rPr lang="ru-RU" i="1" dirty="0">
                <a:latin typeface="Times New Roman" pitchFamily="18" charset="0"/>
                <a:cs typeface="Times New Roman" pitchFamily="18" charset="0"/>
              </a:rPr>
              <a:t>Кочкаров Азрет Ахматович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Кандидат физико-математических наук,</a:t>
            </a:r>
          </a:p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Доцент Департамента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АДиМО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8" name="Picture 4" descr="Логотип Финуниверсите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2656"/>
            <a:ext cx="50482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64893"/>
              </p:ext>
            </p:extLst>
          </p:nvPr>
        </p:nvGraphicFramePr>
        <p:xfrm>
          <a:off x="285750" y="2143125"/>
          <a:ext cx="8572500" cy="270033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3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i="1" kern="1200" dirty="0">
                          <a:latin typeface="Cambria" pitchFamily="18" charset="0"/>
                        </a:rPr>
                        <a:t>f(a) = 1</a:t>
                      </a:r>
                      <a:br>
                        <a:rPr lang="en-US" sz="1800" i="1" dirty="0">
                          <a:latin typeface="Cambria" pitchFamily="18" charset="0"/>
                        </a:rPr>
                      </a:br>
                      <a:r>
                        <a:rPr kumimoji="0" lang="en-US" sz="1800" i="1" kern="1200" dirty="0">
                          <a:latin typeface="Cambria" pitchFamily="18" charset="0"/>
                        </a:rPr>
                        <a:t>f(b) = 6</a:t>
                      </a:r>
                      <a:br>
                        <a:rPr kumimoji="0" lang="en-US" sz="1800" i="1" kern="1200" dirty="0">
                          <a:latin typeface="Cambria" pitchFamily="18" charset="0"/>
                        </a:rPr>
                      </a:br>
                      <a:r>
                        <a:rPr kumimoji="0" lang="en-US" sz="1800" i="1" kern="1200" dirty="0">
                          <a:latin typeface="Cambria" pitchFamily="18" charset="0"/>
                        </a:rPr>
                        <a:t>f(c) = 8</a:t>
                      </a:r>
                      <a:br>
                        <a:rPr kumimoji="0" lang="en-US" sz="1800" i="1" kern="1200" dirty="0">
                          <a:latin typeface="Cambria" pitchFamily="18" charset="0"/>
                        </a:rPr>
                      </a:br>
                      <a:r>
                        <a:rPr kumimoji="0" lang="en-US" sz="1800" i="1" kern="1200" dirty="0">
                          <a:latin typeface="Cambria" pitchFamily="18" charset="0"/>
                        </a:rPr>
                        <a:t>f(d) = 3</a:t>
                      </a:r>
                      <a:br>
                        <a:rPr kumimoji="0" lang="en-US" sz="1800" i="1" kern="1200" dirty="0">
                          <a:latin typeface="Cambria" pitchFamily="18" charset="0"/>
                        </a:rPr>
                      </a:br>
                      <a:r>
                        <a:rPr kumimoji="0" lang="en-US" sz="1800" i="1" kern="1200" dirty="0">
                          <a:latin typeface="Cambria" pitchFamily="18" charset="0"/>
                        </a:rPr>
                        <a:t>f(g) = 5</a:t>
                      </a:r>
                      <a:br>
                        <a:rPr kumimoji="0" lang="en-US" sz="1800" i="1" kern="1200" dirty="0">
                          <a:latin typeface="Cambria" pitchFamily="18" charset="0"/>
                        </a:rPr>
                      </a:br>
                      <a:r>
                        <a:rPr kumimoji="0" lang="en-US" sz="1800" i="1" kern="1200" dirty="0">
                          <a:latin typeface="Cambria" pitchFamily="18" charset="0"/>
                        </a:rPr>
                        <a:t>f(h) = 2</a:t>
                      </a:r>
                      <a:br>
                        <a:rPr kumimoji="0" lang="en-US" sz="1800" i="1" kern="1200" dirty="0">
                          <a:latin typeface="Cambria" pitchFamily="18" charset="0"/>
                        </a:rPr>
                      </a:br>
                      <a:r>
                        <a:rPr kumimoji="0" lang="en-US" sz="1800" i="1" kern="1200" dirty="0">
                          <a:latin typeface="Cambria" pitchFamily="18" charset="0"/>
                        </a:rPr>
                        <a:t>f(</a:t>
                      </a:r>
                      <a:r>
                        <a:rPr kumimoji="0" lang="en-US" sz="1800" i="1" kern="1200" dirty="0" err="1">
                          <a:latin typeface="Cambria" pitchFamily="18" charset="0"/>
                        </a:rPr>
                        <a:t>i</a:t>
                      </a:r>
                      <a:r>
                        <a:rPr kumimoji="0" lang="en-US" sz="1800" i="1" kern="1200" dirty="0">
                          <a:latin typeface="Cambria" pitchFamily="18" charset="0"/>
                        </a:rPr>
                        <a:t>) = 4</a:t>
                      </a:r>
                      <a:br>
                        <a:rPr kumimoji="0" lang="en-US" sz="1800" i="1" kern="1200" dirty="0">
                          <a:latin typeface="Cambria" pitchFamily="18" charset="0"/>
                        </a:rPr>
                      </a:br>
                      <a:r>
                        <a:rPr kumimoji="0" lang="en-US" sz="1800" i="1" kern="1200" dirty="0">
                          <a:latin typeface="Cambria" pitchFamily="18" charset="0"/>
                        </a:rPr>
                        <a:t>f(j) = 7</a:t>
                      </a:r>
                      <a:endParaRPr kumimoji="0" lang="en-US" sz="1800" b="0" i="1" kern="1200" dirty="0">
                        <a:solidFill>
                          <a:schemeClr val="tx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3521"/>
              </p:ext>
            </p:extLst>
          </p:nvPr>
        </p:nvGraphicFramePr>
        <p:xfrm>
          <a:off x="285750" y="1428750"/>
          <a:ext cx="8572500" cy="71437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Граф 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Граф 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Изоморфизм между графами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Подстановка изоморфизма </a:t>
                      </a:r>
                      <a:r>
                        <a:rPr lang="en-US" sz="1600" i="1" dirty="0">
                          <a:latin typeface="Cambria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1439" marR="91439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07" name="Object 6"/>
          <p:cNvGraphicFramePr>
            <a:graphicFrameLocks noChangeAspect="1"/>
          </p:cNvGraphicFramePr>
          <p:nvPr/>
        </p:nvGraphicFramePr>
        <p:xfrm>
          <a:off x="1643063" y="1643063"/>
          <a:ext cx="3571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Формула" r:id="rId4" imgW="190335" imgH="215713" progId="Equation.3">
                  <p:embed/>
                </p:oleObj>
              </mc:Choice>
              <mc:Fallback>
                <p:oleObj name="Формула" r:id="rId4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643063"/>
                        <a:ext cx="35718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11"/>
          <p:cNvGraphicFramePr>
            <a:graphicFrameLocks noChangeAspect="1"/>
          </p:cNvGraphicFramePr>
          <p:nvPr/>
        </p:nvGraphicFramePr>
        <p:xfrm>
          <a:off x="3786188" y="1643063"/>
          <a:ext cx="2857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Формула" r:id="rId6" imgW="203024" imgH="215713" progId="Equation.3">
                  <p:embed/>
                </p:oleObj>
              </mc:Choice>
              <mc:Fallback>
                <p:oleObj name="Формула" r:id="rId6" imgW="203024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643063"/>
                        <a:ext cx="2857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9" name="Picture 9" descr="Файл:Graph isomorphism 1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43188"/>
            <a:ext cx="9525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0" name="Picture 11" descr="Graph isomorphism 2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643188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1" name="Picture 13" descr="\begin{pmatrix} a &amp; b &amp; c &amp; d &amp; g &amp; h &amp; i &amp; j \\ 1 &amp; 6 &amp; 8 &amp; 3 &amp; 5 &amp; 2 &amp; 4 &amp; 7 \end{pmatrix}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44" y="3357562"/>
            <a:ext cx="2023084" cy="53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488076"/>
              </p:ext>
            </p:extLst>
          </p:nvPr>
        </p:nvGraphicFramePr>
        <p:xfrm>
          <a:off x="5715000" y="1737506"/>
          <a:ext cx="2857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Формула" r:id="rId11" imgW="190335" imgH="215713" progId="Equation.3">
                  <p:embed/>
                </p:oleObj>
              </mc:Choice>
              <mc:Fallback>
                <p:oleObj name="Формула" r:id="rId11" imgW="190335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37506"/>
                        <a:ext cx="2857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595777"/>
              </p:ext>
            </p:extLst>
          </p:nvPr>
        </p:nvGraphicFramePr>
        <p:xfrm>
          <a:off x="6215063" y="1740681"/>
          <a:ext cx="22701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Формула" r:id="rId12" imgW="203024" imgH="215713" progId="Equation.3">
                  <p:embed/>
                </p:oleObj>
              </mc:Choice>
              <mc:Fallback>
                <p:oleObj name="Формула" r:id="rId12" imgW="203024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740681"/>
                        <a:ext cx="22701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5313411" y="568715"/>
            <a:ext cx="3598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Пример изоморфизма графов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5869334" y="568715"/>
            <a:ext cx="2486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Помеченные графы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8FE71AF-8D48-424F-9A79-D87A12A1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43" name="Picture 23">
            <a:extLst>
              <a:ext uri="{FF2B5EF4-FFF2-40B4-BE49-F238E27FC236}">
                <a16:creationId xmlns:a16="http://schemas.microsoft.com/office/drawing/2014/main" id="{72DBCBC0-B1DF-4665-B601-F61579BED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73"/>
          <a:stretch/>
        </p:blipFill>
        <p:spPr bwMode="auto">
          <a:xfrm>
            <a:off x="755576" y="2292265"/>
            <a:ext cx="4843790" cy="9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92D85DD5-53AF-4D22-B071-3F758E67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0" y="780408"/>
            <a:ext cx="7615675" cy="13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некоторых ситуациях все же приходится различать изоморфные графы, и тогда полезно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понятие «помеченный граф». Граф порядка </a:t>
            </a:r>
            <a:r>
              <a:rPr kumimoji="0" lang="en-US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называется помеченным, если его вершинам 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присвоены некоторые метки, например, номера 1, 2, ..., </a:t>
            </a:r>
            <a:r>
              <a:rPr kumimoji="0" lang="en-US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15B456C-07DB-4940-9AAB-647A2E65D6A6}"/>
              </a:ext>
            </a:extLst>
          </p:cNvPr>
          <p:cNvSpPr/>
          <p:nvPr/>
        </p:nvSpPr>
        <p:spPr>
          <a:xfrm>
            <a:off x="683568" y="3497318"/>
            <a:ext cx="8280920" cy="1022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Отождествив каждую из вершин графа с ее номером (и, следовательно, множество вершин — с множеством чисел {1, 2, ..., </a:t>
            </a:r>
            <a:r>
              <a:rPr lang="en-US" sz="1400" i="1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}), определим </a:t>
            </a:r>
            <a:r>
              <a:rPr lang="ru-RU" sz="1400" i="1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равенство </a:t>
            </a:r>
            <a:r>
              <a:rPr lang="ru-RU" sz="1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помеченных графов </a:t>
            </a:r>
            <a:r>
              <a:rPr lang="en-US" sz="1400" i="1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 </a:t>
            </a:r>
            <a:r>
              <a:rPr lang="ru-RU" sz="1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1400" i="1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1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одного и того же 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порядка: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тогда, когда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EG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EH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28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5869334" y="568715"/>
            <a:ext cx="2486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Помеченные графы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8FE71AF-8D48-424F-9A79-D87A12A1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D55D765-52FC-4A1B-936B-3B5D2AAEA32F}"/>
              </a:ext>
            </a:extLst>
          </p:cNvPr>
          <p:cNvSpPr/>
          <p:nvPr/>
        </p:nvSpPr>
        <p:spPr>
          <a:xfrm>
            <a:off x="323528" y="1052736"/>
            <a:ext cx="8352928" cy="13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необходимости подчеркнуть, что рассматривае</a:t>
            </a:r>
            <a:r>
              <a:rPr lang="ru-RU" sz="1400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мые графы различаются лишь с точностью до изоморфизма, говорят: «абстрактный граф». Строго говоря, </a:t>
            </a:r>
            <a:r>
              <a:rPr lang="ru-RU" sz="1400" i="1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аб</a:t>
            </a:r>
            <a:r>
              <a:rPr lang="ru-RU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страктный 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(или </a:t>
            </a:r>
            <a:r>
              <a:rPr lang="ru-RU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непомеченный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граф — это класс изо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морфных графов. </a:t>
            </a:r>
            <a:r>
              <a:rPr lang="ru-RU" sz="1400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Число </a:t>
            </a:r>
            <a:r>
              <a:rPr lang="en-US" sz="1400" i="1" spc="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400" i="1" spc="5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400" i="1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непомеченных графов порядка </a:t>
            </a:r>
            <a:r>
              <a:rPr lang="en-US" sz="1400" i="1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1400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</a:t>
            </a:r>
            <a:r>
              <a:rPr lang="ru-RU" sz="1400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ется сложно. Известна </a:t>
            </a:r>
            <a:r>
              <a:rPr lang="ru-RU" sz="1400" i="1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формула Пойа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FBF4862C-8DF6-4358-9BB5-AB2FD2DD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99067"/>
            <a:ext cx="2196245" cy="71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66A12C-FF33-45B1-ADA2-2AE3685EB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56" y="3218717"/>
            <a:ext cx="5941526" cy="5368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3DE9F1-FD7D-478E-9A89-8FCE16BE5E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68489" b="-8757"/>
          <a:stretch/>
        </p:blipFill>
        <p:spPr>
          <a:xfrm>
            <a:off x="4644874" y="3472674"/>
            <a:ext cx="1872208" cy="361618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607D1649-E52C-465B-841C-74BE0F68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7403"/>
            <a:ext cx="41310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kumimoji="0" lang="en-US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ru-RU" sz="1400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помеченных графов порядка </a:t>
            </a:r>
            <a:r>
              <a:rPr kumimoji="0" lang="en-US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равно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62F1C2DE-F819-4ECC-A8EB-B4C034831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87041"/>
              </p:ext>
            </p:extLst>
          </p:nvPr>
        </p:nvGraphicFramePr>
        <p:xfrm>
          <a:off x="4099315" y="3946527"/>
          <a:ext cx="472685" cy="49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Уравнение" r:id="rId7" imgW="279279" imgH="291973" progId="Equation.3">
                  <p:embed/>
                </p:oleObj>
              </mc:Choice>
              <mc:Fallback>
                <p:oleObj name="Уравнение" r:id="rId7" imgW="279279" imgH="2919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315" y="3946527"/>
                        <a:ext cx="472685" cy="494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>
            <a:extLst>
              <a:ext uri="{FF2B5EF4-FFF2-40B4-BE49-F238E27FC236}">
                <a16:creationId xmlns:a16="http://schemas.microsoft.com/office/drawing/2014/main" id="{A14A6D49-0616-42BC-AA83-A6CE902D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8760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90EB21C-2B41-4421-981C-A749DB07BD6E}"/>
              </a:ext>
            </a:extLst>
          </p:cNvPr>
          <p:cNvSpPr/>
          <p:nvPr/>
        </p:nvSpPr>
        <p:spPr>
          <a:xfrm>
            <a:off x="395536" y="4843084"/>
            <a:ext cx="8352928" cy="69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Число помеченных графов порядка </a:t>
            </a:r>
            <a:r>
              <a:rPr lang="en-US" sz="1400" i="1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1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«пример</a:t>
            </a:r>
            <a:r>
              <a:rPr lang="ru-RU" sz="1400" spc="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но» в </a:t>
            </a:r>
            <a:r>
              <a:rPr lang="en-US" sz="1400" i="1" spc="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400" i="1" spc="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 </a:t>
            </a:r>
            <a:r>
              <a:rPr lang="ru-RU" sz="1400" spc="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 больше числа непомеченных. Этот факт </a:t>
            </a:r>
            <a:r>
              <a:rPr lang="ru-RU" sz="1400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кажется интуитивно ясным: существует ровно </a:t>
            </a:r>
            <a:r>
              <a:rPr lang="en-US" sz="1400" i="1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400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r>
              <a:rPr lang="ru-RU" sz="1400" i="1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поме</a:t>
            </a:r>
            <a:r>
              <a:rPr lang="ru-RU" sz="14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ток множества, состоящего из </a:t>
            </a:r>
            <a:r>
              <a:rPr lang="en-US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14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3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391980" y="544994"/>
            <a:ext cx="4579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Метрические характеристики графов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8FE71AF-8D48-424F-9A79-D87A12A1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14A6D49-0616-42BC-AA83-A6CE902D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8760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367CBC-B460-4D0D-A8FB-D4697621F4EB}"/>
              </a:ext>
            </a:extLst>
          </p:cNvPr>
          <p:cNvSpPr/>
          <p:nvPr/>
        </p:nvSpPr>
        <p:spPr>
          <a:xfrm>
            <a:off x="240107" y="1397675"/>
            <a:ext cx="8748972" cy="29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ru-RU" sz="1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Пусть </a:t>
            </a:r>
            <a:r>
              <a:rPr lang="en-US" sz="1400" i="1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 </a:t>
            </a:r>
            <a:r>
              <a:rPr lang="ru-RU" sz="1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связный граф, а </a:t>
            </a:r>
            <a:r>
              <a:rPr lang="en-US" sz="1400" i="1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ru-RU" sz="1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1400" i="1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14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две его несов</a:t>
            </a:r>
            <a:r>
              <a:rPr lang="ru-RU" sz="1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падающие вершины. Длина кратчайшего (</a:t>
            </a:r>
            <a:r>
              <a:rPr lang="en-US" sz="1400" i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i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-маршру</a:t>
            </a:r>
            <a:r>
              <a:rPr lang="ru-RU" sz="14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 (он, естественно, является простой цепью) называ</a:t>
            </a:r>
            <a:r>
              <a:rPr lang="ru-RU" sz="1400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ется </a:t>
            </a:r>
            <a:r>
              <a:rPr lang="ru-RU" sz="1400" i="1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расстоянием между вершинами </a:t>
            </a:r>
            <a:r>
              <a:rPr lang="en-US" sz="1400" i="1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ru-RU" sz="1400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1400" i="1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1400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обознача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ется через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Положим еще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=0. 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Очевидно, </a:t>
            </a:r>
            <a:r>
              <a:rPr lang="ru-RU" sz="1400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что введенное таким образом расстояние удовлетворяет следующим </a:t>
            </a:r>
            <a:r>
              <a:rPr lang="ru-RU" sz="1400" i="1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аксиомам метрики: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AutoNum type="arabicParenR"/>
              <a:tabLst>
                <a:tab pos="408940" algn="l"/>
              </a:tabLst>
            </a:pPr>
            <a:r>
              <a:rPr lang="en-US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4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u, v</a:t>
            </a:r>
            <a:r>
              <a:rPr lang="en-US" sz="14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i="1" spc="-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&gt;=</a:t>
            </a:r>
            <a:r>
              <a:rPr lang="en-US" sz="14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0</a:t>
            </a:r>
            <a:r>
              <a:rPr lang="en-US" sz="1400" i="1" spc="-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AutoNum type="arabicParenR"/>
              <a:tabLst>
                <a:tab pos="408940" algn="l"/>
              </a:tabLst>
            </a:pPr>
            <a:r>
              <a:rPr lang="en-US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4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= 0 тогда и только тогда, когда </a:t>
            </a:r>
            <a:r>
              <a:rPr lang="en-US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400" i="1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AutoNum type="arabicParenR"/>
              <a:tabLst>
                <a:tab pos="408940" algn="l"/>
              </a:tabLst>
            </a:pPr>
            <a:r>
              <a:rPr lang="en-US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и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AutoNum type="arabicParenR"/>
              <a:tabLst>
                <a:tab pos="408940" algn="l"/>
              </a:tabLst>
            </a:pP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&gt;=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400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неравенство тре</a:t>
            </a:r>
            <a:r>
              <a:rPr lang="ru-RU" sz="1400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угольника</a:t>
            </a:r>
            <a:r>
              <a:rPr lang="ru-RU" sz="1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ru-RU" sz="1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фиксированной вершины </a:t>
            </a:r>
            <a:r>
              <a:rPr lang="en-US" sz="1400" i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ru-RU" sz="1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величина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24B99B-04B4-40B5-A79C-E8B929D6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47" y="4078434"/>
            <a:ext cx="2396163" cy="5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5167549" y="54499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Диаметр и Радиус графа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8FE71AF-8D48-424F-9A79-D87A12A1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14A6D49-0616-42BC-AA83-A6CE902D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8760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367CBC-B460-4D0D-A8FB-D4697621F4EB}"/>
              </a:ext>
            </a:extLst>
          </p:cNvPr>
          <p:cNvSpPr/>
          <p:nvPr/>
        </p:nvSpPr>
        <p:spPr>
          <a:xfrm>
            <a:off x="240107" y="1397675"/>
            <a:ext cx="874897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ru-RU" sz="1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фиксированной вершины </a:t>
            </a:r>
            <a:r>
              <a:rPr lang="en-US" sz="1400" i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ru-RU" sz="1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величина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24B99B-04B4-40B5-A79C-E8B929D6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67" y="1496753"/>
            <a:ext cx="2078697" cy="43609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BF34D2-4D1E-4E0A-8179-92FDB63383FE}"/>
              </a:ext>
            </a:extLst>
          </p:cNvPr>
          <p:cNvSpPr/>
          <p:nvPr/>
        </p:nvSpPr>
        <p:spPr>
          <a:xfrm>
            <a:off x="503548" y="2096853"/>
            <a:ext cx="8136904" cy="69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называется </a:t>
            </a:r>
            <a:r>
              <a:rPr lang="ru-RU" sz="1400" i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эксцентриситетом </a:t>
            </a:r>
            <a:r>
              <a:rPr lang="ru-RU" sz="1400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вершины </a:t>
            </a:r>
            <a:r>
              <a:rPr lang="en-US" sz="1400" i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i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400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Максимальный </a:t>
            </a:r>
            <a:r>
              <a:rPr lang="ru-RU" sz="1400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среди всех эксцентриситетов вершин называется </a:t>
            </a:r>
            <a:r>
              <a:rPr lang="ru-RU" sz="1400" i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диамет</a:t>
            </a:r>
            <a:r>
              <a:rPr lang="ru-RU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ром графа </a:t>
            </a:r>
            <a:r>
              <a:rPr lang="en-US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 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обозначается через </a:t>
            </a:r>
            <a:r>
              <a:rPr lang="en-US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Тем самым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2B6007-02D2-491B-9718-3AFCDBB62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844" y="2784083"/>
            <a:ext cx="1764196" cy="4665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484DAC-6D7D-4FB4-BEBD-633B18A4695E}"/>
              </a:ext>
            </a:extLst>
          </p:cNvPr>
          <p:cNvSpPr/>
          <p:nvPr/>
        </p:nvSpPr>
        <p:spPr>
          <a:xfrm>
            <a:off x="504900" y="3238022"/>
            <a:ext cx="7883524" cy="69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Вершина </a:t>
            </a:r>
            <a:r>
              <a:rPr lang="en-US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называется </a:t>
            </a:r>
            <a:r>
              <a:rPr lang="ru-RU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периферийной, 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ru-RU" sz="14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Простая цепь длины </a:t>
            </a:r>
            <a:r>
              <a:rPr lang="en-US" sz="1400" i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расстояние между концами </a:t>
            </a:r>
            <a:r>
              <a:rPr lang="ru-RU" sz="1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которой равно </a:t>
            </a:r>
            <a:r>
              <a:rPr lang="en-US" sz="1400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называется </a:t>
            </a:r>
            <a:r>
              <a:rPr lang="ru-RU" sz="1400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диаметральной цепью.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71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5167549" y="54499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Диаметр и Радиус графа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8FE71AF-8D48-424F-9A79-D87A12A1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58D5D5-CBAB-48BC-A639-2CB25405480D}"/>
              </a:ext>
            </a:extLst>
          </p:cNvPr>
          <p:cNvSpPr/>
          <p:nvPr/>
        </p:nvSpPr>
        <p:spPr>
          <a:xfrm>
            <a:off x="179512" y="1458711"/>
            <a:ext cx="8532948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ru-RU" sz="1400" spc="-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из эксцентриситетов вершин связного </a:t>
            </a:r>
            <a:r>
              <a:rPr lang="ru-RU" sz="1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графа называется его </a:t>
            </a:r>
            <a:r>
              <a:rPr lang="ru-RU" sz="1400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радиусом </a:t>
            </a:r>
            <a:r>
              <a:rPr lang="ru-RU" sz="1400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обозначается через </a:t>
            </a:r>
            <a:r>
              <a:rPr lang="en-US" sz="1400" i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6A90EB-F49C-44EA-B810-CA6C242A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2060848"/>
            <a:ext cx="3397708" cy="44630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9DCF40-AF96-4DBD-A151-251A04C01F1B}"/>
              </a:ext>
            </a:extLst>
          </p:cNvPr>
          <p:cNvSpPr/>
          <p:nvPr/>
        </p:nvSpPr>
        <p:spPr>
          <a:xfrm>
            <a:off x="359532" y="2480211"/>
            <a:ext cx="8424936" cy="199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Очевидно, что радиус графа не больше его диаметра.</a:t>
            </a:r>
          </a:p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Вершина </a:t>
            </a:r>
            <a:r>
              <a:rPr lang="en-US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называется </a:t>
            </a:r>
            <a:r>
              <a:rPr lang="ru-RU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центральной, 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всех центральных вершин графа называется 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его </a:t>
            </a:r>
            <a:r>
              <a:rPr lang="ru-RU" sz="1400" i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центром. 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Граф может иметь единственную централь</a:t>
            </a:r>
            <a:r>
              <a:rPr lang="ru-RU" sz="1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ную вершину или несколько центральных вершин. На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конец, центр графа может совпадать с множеством всех </a:t>
            </a:r>
            <a:r>
              <a:rPr lang="ru-RU" sz="1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вершин. Например, центр простой цепи </a:t>
            </a:r>
            <a:r>
              <a:rPr lang="en-US" sz="1400" i="1" spc="4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400" i="1" spc="4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400" i="1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четном числе вершин </a:t>
            </a:r>
            <a:r>
              <a:rPr lang="en-US" sz="1400" i="1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1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состоит ровно из двух вершин, а при нечетном — из одной; для цикла же </a:t>
            </a:r>
            <a:r>
              <a:rPr lang="en-US" sz="1400" i="1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400" i="1" spc="4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400" i="1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все вершины </a:t>
            </a:r>
            <a:r>
              <a:rPr lang="ru-RU" sz="14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являются центральными.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A6837E1-F585-4032-BCE3-CFC83F03C824}"/>
              </a:ext>
            </a:extLst>
          </p:cNvPr>
          <p:cNvSpPr/>
          <p:nvPr/>
        </p:nvSpPr>
        <p:spPr>
          <a:xfrm>
            <a:off x="374452" y="4469300"/>
            <a:ext cx="8352928" cy="231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нахождения центральных вершин графа по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стоянно возникает в практической деятельности людей. </a:t>
            </a:r>
            <a:r>
              <a:rPr lang="ru-RU" sz="1400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Пусть, например, граф представляет сеть дорог, т. е. </a:t>
            </a:r>
            <a:r>
              <a:rPr lang="ru-RU" sz="1400" spc="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вершины его соответствуют отдельным населенным </a:t>
            </a:r>
            <a:r>
              <a:rPr lang="ru-RU" sz="1400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пунктам, а ребра — дорогам между ними. Требуется оп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тимально разместить больницы, магазины, пункты об</a:t>
            </a:r>
            <a:r>
              <a:rPr lang="ru-RU" sz="1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служивания. В подобных ситуациях критерий оптималь</a:t>
            </a:r>
            <a:r>
              <a:rPr lang="ru-RU" sz="1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ности часто заключается в оптимизации «наихудшего» </a:t>
            </a:r>
            <a:r>
              <a:rPr lang="ru-RU" sz="1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случая, т. е. в минимизации расстояния от места обслу</a:t>
            </a:r>
            <a:r>
              <a:rPr lang="ru-RU" sz="14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живания до наиболее удаленного пункта. Следовательно, </a:t>
            </a:r>
            <a:r>
              <a:rPr lang="ru-RU" sz="1400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местами размещения должны быть центральные верши</a:t>
            </a:r>
            <a:r>
              <a:rPr lang="ru-RU" sz="1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ны графа.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5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500313"/>
            <a:ext cx="8715375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1263</TotalTime>
  <Words>684</Words>
  <Application>Microsoft Office PowerPoint</Application>
  <PresentationFormat>Экран (4:3)</PresentationFormat>
  <Paragraphs>46</Paragraphs>
  <Slides>8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</vt:lpstr>
      <vt:lpstr>Calibri</vt:lpstr>
      <vt:lpstr>Cambria</vt:lpstr>
      <vt:lpstr>Franklin Gothic Book</vt:lpstr>
      <vt:lpstr>Franklin Gothic Medium</vt:lpstr>
      <vt:lpstr>Times New Roman</vt:lpstr>
      <vt:lpstr>Wingdings 2</vt:lpstr>
      <vt:lpstr>Трек</vt:lpstr>
      <vt:lpstr>Формула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Q</dc:creator>
  <cp:lastModifiedBy>Azret</cp:lastModifiedBy>
  <cp:revision>129</cp:revision>
  <dcterms:created xsi:type="dcterms:W3CDTF">2011-11-17T16:54:20Z</dcterms:created>
  <dcterms:modified xsi:type="dcterms:W3CDTF">2020-09-19T08:32:36Z</dcterms:modified>
</cp:coreProperties>
</file>