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7" r:id="rId3"/>
    <p:sldId id="258" r:id="rId4"/>
    <p:sldId id="259" r:id="rId5"/>
    <p:sldId id="260" r:id="rId6"/>
    <p:sldId id="262" r:id="rId7"/>
    <p:sldId id="263" r:id="rId8"/>
    <p:sldId id="264" r:id="rId9"/>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Средний стиль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Средний стиль 2 — акцент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Средний стиль 2 — акцент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Средний стиль 2 — акцент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D7B26C5-4107-4FEC-AEDC-1716B250A1EF}" styleName="Светлый стиль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F2DE63D5-997A-4646-A377-4702673A728D}" styleName="Светлый стиль 2 — акцент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8799B23B-EC83-4686-B30A-512413B5E67A}" styleName="Светлый стиль 3 — акцент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793D81CF-94F2-401A-BA57-92F5A7B2D0C5}" styleName="Средний стиль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72833802-FEF1-4C79-8D5D-14CF1EAF98D9}" styleName="Светлый стиль 2 — акцент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7E9639D4-E3E2-4D34-9284-5A2195B3D0D7}" styleName="Светлый стиль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Светлый стиль 2 — акцент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ru-RU" smtClean="0"/>
              <a:t>Образец заголовка</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15680D2E-CF98-47E6-9779-DA5076AABB65}" type="datetimeFigureOut">
              <a:rPr lang="ru-RU" smtClean="0"/>
              <a:t>25.12.2018</a:t>
            </a:fld>
            <a:endParaRPr lang="ru-RU"/>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ru-RU"/>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FD6ECF5C-7FF4-473A-85BC-9C4D5B2B01ED}" type="slidenum">
              <a:rPr lang="ru-RU" smtClean="0"/>
              <a:t>‹#›</a:t>
            </a:fld>
            <a:endParaRPr lang="ru-RU"/>
          </a:p>
        </p:txBody>
      </p:sp>
    </p:spTree>
    <p:extLst>
      <p:ext uri="{BB962C8B-B14F-4D97-AF65-F5344CB8AC3E}">
        <p14:creationId xmlns:p14="http://schemas.microsoft.com/office/powerpoint/2010/main" val="24538704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Панорамная фотография с подписью">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ru-RU" smtClean="0"/>
              <a:t>Образец заголовка</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smtClean="0"/>
              <a:t>Вставка рисунка</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15680D2E-CF98-47E6-9779-DA5076AABB65}" type="datetimeFigureOut">
              <a:rPr lang="ru-RU" smtClean="0"/>
              <a:t>25.12.2018</a:t>
            </a:fld>
            <a:endParaRPr lang="ru-RU"/>
          </a:p>
        </p:txBody>
      </p:sp>
      <p:sp>
        <p:nvSpPr>
          <p:cNvPr id="6" name="Footer Placeholder 5"/>
          <p:cNvSpPr>
            <a:spLocks noGrp="1"/>
          </p:cNvSpPr>
          <p:nvPr>
            <p:ph type="ftr" sz="quarter" idx="11"/>
          </p:nvPr>
        </p:nvSpPr>
        <p:spPr/>
        <p:txBody>
          <a:bodyPr/>
          <a:lstStyle/>
          <a:p>
            <a:endParaRPr lang="ru-RU"/>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FD6ECF5C-7FF4-473A-85BC-9C4D5B2B01ED}" type="slidenum">
              <a:rPr lang="ru-RU" smtClean="0"/>
              <a:t>‹#›</a:t>
            </a:fld>
            <a:endParaRPr lang="ru-RU"/>
          </a:p>
        </p:txBody>
      </p:sp>
    </p:spTree>
    <p:extLst>
      <p:ext uri="{BB962C8B-B14F-4D97-AF65-F5344CB8AC3E}">
        <p14:creationId xmlns:p14="http://schemas.microsoft.com/office/powerpoint/2010/main" val="1973727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Заголовок и подпись">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ru-RU" smtClean="0"/>
              <a:t>Образец заголовка</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4" name="Date Placeholder 3"/>
          <p:cNvSpPr>
            <a:spLocks noGrp="1"/>
          </p:cNvSpPr>
          <p:nvPr>
            <p:ph type="dt" sz="half" idx="10"/>
          </p:nvPr>
        </p:nvSpPr>
        <p:spPr/>
        <p:txBody>
          <a:bodyPr/>
          <a:lstStyle/>
          <a:p>
            <a:fld id="{15680D2E-CF98-47E6-9779-DA5076AABB65}" type="datetimeFigureOut">
              <a:rPr lang="ru-RU" smtClean="0"/>
              <a:t>25.12.2018</a:t>
            </a:fld>
            <a:endParaRPr lang="ru-RU"/>
          </a:p>
        </p:txBody>
      </p:sp>
      <p:sp>
        <p:nvSpPr>
          <p:cNvPr id="5" name="Footer Placeholder 4"/>
          <p:cNvSpPr>
            <a:spLocks noGrp="1"/>
          </p:cNvSpPr>
          <p:nvPr>
            <p:ph type="ftr" sz="quarter" idx="11"/>
          </p:nvPr>
        </p:nvSpPr>
        <p:spPr/>
        <p:txBody>
          <a:bodyPr/>
          <a:lstStyle/>
          <a:p>
            <a:endParaRPr lang="ru-RU"/>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FD6ECF5C-7FF4-473A-85BC-9C4D5B2B01ED}" type="slidenum">
              <a:rPr lang="ru-RU" smtClean="0"/>
              <a:t>‹#›</a:t>
            </a:fld>
            <a:endParaRPr lang="ru-RU"/>
          </a:p>
        </p:txBody>
      </p:sp>
    </p:spTree>
    <p:extLst>
      <p:ext uri="{BB962C8B-B14F-4D97-AF65-F5344CB8AC3E}">
        <p14:creationId xmlns:p14="http://schemas.microsoft.com/office/powerpoint/2010/main" val="21272962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Цитата с подписью">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ru-RU" smtClean="0"/>
              <a:t>Образец заголовка</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4" name="Date Placeholder 3"/>
          <p:cNvSpPr>
            <a:spLocks noGrp="1"/>
          </p:cNvSpPr>
          <p:nvPr>
            <p:ph type="dt" sz="half" idx="10"/>
          </p:nvPr>
        </p:nvSpPr>
        <p:spPr/>
        <p:txBody>
          <a:bodyPr/>
          <a:lstStyle/>
          <a:p>
            <a:fld id="{15680D2E-CF98-47E6-9779-DA5076AABB65}" type="datetimeFigureOut">
              <a:rPr lang="ru-RU" smtClean="0"/>
              <a:t>25.12.2018</a:t>
            </a:fld>
            <a:endParaRPr lang="ru-RU"/>
          </a:p>
        </p:txBody>
      </p:sp>
      <p:sp>
        <p:nvSpPr>
          <p:cNvPr id="5" name="Footer Placeholder 4"/>
          <p:cNvSpPr>
            <a:spLocks noGrp="1"/>
          </p:cNvSpPr>
          <p:nvPr>
            <p:ph type="ftr" sz="quarter" idx="11"/>
          </p:nvPr>
        </p:nvSpPr>
        <p:spPr/>
        <p:txBody>
          <a:bodyPr/>
          <a:lstStyle/>
          <a:p>
            <a:endParaRPr lang="ru-RU"/>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FD6ECF5C-7FF4-473A-85BC-9C4D5B2B01ED}" type="slidenum">
              <a:rPr lang="ru-RU" smtClean="0"/>
              <a:t>‹#›</a:t>
            </a:fld>
            <a:endParaRPr lang="ru-RU"/>
          </a:p>
        </p:txBody>
      </p:sp>
    </p:spTree>
    <p:extLst>
      <p:ext uri="{BB962C8B-B14F-4D97-AF65-F5344CB8AC3E}">
        <p14:creationId xmlns:p14="http://schemas.microsoft.com/office/powerpoint/2010/main" val="19332783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Карточка имени">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ru-RU" smtClean="0"/>
              <a:t>Образец заголовка</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15680D2E-CF98-47E6-9779-DA5076AABB65}" type="datetimeFigureOut">
              <a:rPr lang="ru-RU" smtClean="0"/>
              <a:t>25.12.2018</a:t>
            </a:fld>
            <a:endParaRPr lang="ru-RU"/>
          </a:p>
        </p:txBody>
      </p:sp>
      <p:sp>
        <p:nvSpPr>
          <p:cNvPr id="5" name="Footer Placeholder 4"/>
          <p:cNvSpPr>
            <a:spLocks noGrp="1"/>
          </p:cNvSpPr>
          <p:nvPr>
            <p:ph type="ftr" sz="quarter" idx="11"/>
          </p:nvPr>
        </p:nvSpPr>
        <p:spPr/>
        <p:txBody>
          <a:bodyPr/>
          <a:lstStyle/>
          <a:p>
            <a:endParaRPr lang="ru-RU"/>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FD6ECF5C-7FF4-473A-85BC-9C4D5B2B01ED}" type="slidenum">
              <a:rPr lang="ru-RU" smtClean="0"/>
              <a:t>‹#›</a:t>
            </a:fld>
            <a:endParaRPr lang="ru-RU"/>
          </a:p>
        </p:txBody>
      </p:sp>
    </p:spTree>
    <p:extLst>
      <p:ext uri="{BB962C8B-B14F-4D97-AF65-F5344CB8AC3E}">
        <p14:creationId xmlns:p14="http://schemas.microsoft.com/office/powerpoint/2010/main" val="4348632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Три колонки">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ru-RU" smtClean="0"/>
              <a:t>Образец заголовка</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15680D2E-CF98-47E6-9779-DA5076AABB65}" type="datetimeFigureOut">
              <a:rPr lang="ru-RU" smtClean="0"/>
              <a:t>25.12.2018</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FD6ECF5C-7FF4-473A-85BC-9C4D5B2B01ED}" type="slidenum">
              <a:rPr lang="ru-RU" smtClean="0"/>
              <a:t>‹#›</a:t>
            </a:fld>
            <a:endParaRPr lang="ru-RU"/>
          </a:p>
        </p:txBody>
      </p:sp>
    </p:spTree>
    <p:extLst>
      <p:ext uri="{BB962C8B-B14F-4D97-AF65-F5344CB8AC3E}">
        <p14:creationId xmlns:p14="http://schemas.microsoft.com/office/powerpoint/2010/main" val="8289924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Столбец с тремя рисунками">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ru-RU" smtClean="0"/>
              <a:t>Образец заголовка</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smtClean="0"/>
              <a:t>Вставка рисунка</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smtClean="0"/>
              <a:t>Вставка рисунка</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smtClean="0"/>
              <a:t>Вставка рисунка</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15680D2E-CF98-47E6-9779-DA5076AABB65}" type="datetimeFigureOut">
              <a:rPr lang="ru-RU" smtClean="0"/>
              <a:t>25.12.2018</a:t>
            </a:fld>
            <a:endParaRPr lang="ru-RU"/>
          </a:p>
        </p:txBody>
      </p:sp>
      <p:sp>
        <p:nvSpPr>
          <p:cNvPr id="8" name="Footer Placeholder 7"/>
          <p:cNvSpPr>
            <a:spLocks noGrp="1"/>
          </p:cNvSpPr>
          <p:nvPr>
            <p:ph type="ftr" sz="quarter" idx="11"/>
          </p:nvPr>
        </p:nvSpPr>
        <p:spPr>
          <a:xfrm>
            <a:off x="561111" y="6391838"/>
            <a:ext cx="3644282" cy="304801"/>
          </a:xfrm>
        </p:spPr>
        <p:txBody>
          <a:bodyPr/>
          <a:lstStyle/>
          <a:p>
            <a:endParaRPr lang="ru-RU"/>
          </a:p>
        </p:txBody>
      </p:sp>
      <p:sp>
        <p:nvSpPr>
          <p:cNvPr id="9" name="Slide Number Placeholder 8"/>
          <p:cNvSpPr>
            <a:spLocks noGrp="1"/>
          </p:cNvSpPr>
          <p:nvPr>
            <p:ph type="sldNum" sz="quarter" idx="12"/>
          </p:nvPr>
        </p:nvSpPr>
        <p:spPr/>
        <p:txBody>
          <a:bodyPr/>
          <a:lstStyle/>
          <a:p>
            <a:fld id="{FD6ECF5C-7FF4-473A-85BC-9C4D5B2B01ED}" type="slidenum">
              <a:rPr lang="ru-RU" smtClean="0"/>
              <a:t>‹#›</a:t>
            </a:fld>
            <a:endParaRPr lang="ru-RU"/>
          </a:p>
        </p:txBody>
      </p:sp>
    </p:spTree>
    <p:extLst>
      <p:ext uri="{BB962C8B-B14F-4D97-AF65-F5344CB8AC3E}">
        <p14:creationId xmlns:p14="http://schemas.microsoft.com/office/powerpoint/2010/main" val="411301403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15680D2E-CF98-47E6-9779-DA5076AABB65}" type="datetimeFigureOut">
              <a:rPr lang="ru-RU" smtClean="0"/>
              <a:t>25.12.2018</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FD6ECF5C-7FF4-473A-85BC-9C4D5B2B01ED}" type="slidenum">
              <a:rPr lang="ru-RU" smtClean="0"/>
              <a:t>‹#›</a:t>
            </a:fld>
            <a:endParaRPr lang="ru-RU"/>
          </a:p>
        </p:txBody>
      </p:sp>
    </p:spTree>
    <p:extLst>
      <p:ext uri="{BB962C8B-B14F-4D97-AF65-F5344CB8AC3E}">
        <p14:creationId xmlns:p14="http://schemas.microsoft.com/office/powerpoint/2010/main" val="24805004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Вертикальный заголовок и текст">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15680D2E-CF98-47E6-9779-DA5076AABB65}" type="datetimeFigureOut">
              <a:rPr lang="ru-RU" smtClean="0"/>
              <a:t>25.12.2018</a:t>
            </a:fld>
            <a:endParaRPr lang="ru-RU"/>
          </a:p>
        </p:txBody>
      </p:sp>
      <p:sp>
        <p:nvSpPr>
          <p:cNvPr id="5" name="Footer Placeholder 4"/>
          <p:cNvSpPr>
            <a:spLocks noGrp="1"/>
          </p:cNvSpPr>
          <p:nvPr>
            <p:ph type="ftr" sz="quarter" idx="11"/>
          </p:nvPr>
        </p:nvSpPr>
        <p:spPr/>
        <p:txBody>
          <a:bodyPr/>
          <a:lstStyle/>
          <a:p>
            <a:endParaRPr lang="ru-RU"/>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FD6ECF5C-7FF4-473A-85BC-9C4D5B2B01ED}" type="slidenum">
              <a:rPr lang="ru-RU" smtClean="0"/>
              <a:t>‹#›</a:t>
            </a:fld>
            <a:endParaRPr lang="ru-RU"/>
          </a:p>
        </p:txBody>
      </p:sp>
    </p:spTree>
    <p:extLst>
      <p:ext uri="{BB962C8B-B14F-4D97-AF65-F5344CB8AC3E}">
        <p14:creationId xmlns:p14="http://schemas.microsoft.com/office/powerpoint/2010/main" val="13598189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15680D2E-CF98-47E6-9779-DA5076AABB65}" type="datetimeFigureOut">
              <a:rPr lang="ru-RU" smtClean="0"/>
              <a:t>25.12.2018</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FD6ECF5C-7FF4-473A-85BC-9C4D5B2B01ED}" type="slidenum">
              <a:rPr lang="ru-RU" smtClean="0"/>
              <a:t>‹#›</a:t>
            </a:fld>
            <a:endParaRPr lang="ru-RU"/>
          </a:p>
        </p:txBody>
      </p:sp>
    </p:spTree>
    <p:extLst>
      <p:ext uri="{BB962C8B-B14F-4D97-AF65-F5344CB8AC3E}">
        <p14:creationId xmlns:p14="http://schemas.microsoft.com/office/powerpoint/2010/main" val="16331454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Заголовок раздела">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ru-RU" smtClean="0"/>
              <a:t>Образец заголовка</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15680D2E-CF98-47E6-9779-DA5076AABB65}" type="datetimeFigureOut">
              <a:rPr lang="ru-RU" smtClean="0"/>
              <a:t>25.12.2018</a:t>
            </a:fld>
            <a:endParaRPr lang="ru-RU"/>
          </a:p>
        </p:txBody>
      </p:sp>
      <p:sp>
        <p:nvSpPr>
          <p:cNvPr id="5" name="Footer Placeholder 4"/>
          <p:cNvSpPr>
            <a:spLocks noGrp="1"/>
          </p:cNvSpPr>
          <p:nvPr>
            <p:ph type="ftr" sz="quarter" idx="11"/>
          </p:nvPr>
        </p:nvSpPr>
        <p:spPr/>
        <p:txBody>
          <a:bodyPr/>
          <a:lstStyle/>
          <a:p>
            <a:endParaRPr lang="ru-RU"/>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FD6ECF5C-7FF4-473A-85BC-9C4D5B2B01ED}" type="slidenum">
              <a:rPr lang="ru-RU" smtClean="0"/>
              <a:t>‹#›</a:t>
            </a:fld>
            <a:endParaRPr lang="ru-RU"/>
          </a:p>
        </p:txBody>
      </p:sp>
    </p:spTree>
    <p:extLst>
      <p:ext uri="{BB962C8B-B14F-4D97-AF65-F5344CB8AC3E}">
        <p14:creationId xmlns:p14="http://schemas.microsoft.com/office/powerpoint/2010/main" val="23859905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Date Placeholder 4"/>
          <p:cNvSpPr>
            <a:spLocks noGrp="1"/>
          </p:cNvSpPr>
          <p:nvPr>
            <p:ph type="dt" sz="half" idx="10"/>
          </p:nvPr>
        </p:nvSpPr>
        <p:spPr/>
        <p:txBody>
          <a:bodyPr/>
          <a:lstStyle/>
          <a:p>
            <a:fld id="{15680D2E-CF98-47E6-9779-DA5076AABB65}" type="datetimeFigureOut">
              <a:rPr lang="ru-RU" smtClean="0"/>
              <a:t>25.12.2018</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FD6ECF5C-7FF4-473A-85BC-9C4D5B2B01ED}" type="slidenum">
              <a:rPr lang="ru-RU" smtClean="0"/>
              <a:t>‹#›</a:t>
            </a:fld>
            <a:endParaRPr lang="ru-RU"/>
          </a:p>
        </p:txBody>
      </p:sp>
    </p:spTree>
    <p:extLst>
      <p:ext uri="{BB962C8B-B14F-4D97-AF65-F5344CB8AC3E}">
        <p14:creationId xmlns:p14="http://schemas.microsoft.com/office/powerpoint/2010/main" val="11542026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ru-RU" smtClean="0"/>
              <a:t>Образец заголовка</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6"/>
          <p:cNvSpPr>
            <a:spLocks noGrp="1"/>
          </p:cNvSpPr>
          <p:nvPr>
            <p:ph type="dt" sz="half" idx="10"/>
          </p:nvPr>
        </p:nvSpPr>
        <p:spPr/>
        <p:txBody>
          <a:bodyPr/>
          <a:lstStyle/>
          <a:p>
            <a:fld id="{15680D2E-CF98-47E6-9779-DA5076AABB65}" type="datetimeFigureOut">
              <a:rPr lang="ru-RU" smtClean="0"/>
              <a:t>25.12.2018</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FD6ECF5C-7FF4-473A-85BC-9C4D5B2B01ED}" type="slidenum">
              <a:rPr lang="ru-RU" smtClean="0"/>
              <a:t>‹#›</a:t>
            </a:fld>
            <a:endParaRPr lang="ru-RU"/>
          </a:p>
        </p:txBody>
      </p:sp>
    </p:spTree>
    <p:extLst>
      <p:ext uri="{BB962C8B-B14F-4D97-AF65-F5344CB8AC3E}">
        <p14:creationId xmlns:p14="http://schemas.microsoft.com/office/powerpoint/2010/main" val="44248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ru-RU" smtClean="0"/>
              <a:t>Образец заголовка</a:t>
            </a:r>
            <a:endParaRPr lang="en-US" dirty="0"/>
          </a:p>
        </p:txBody>
      </p:sp>
      <p:sp>
        <p:nvSpPr>
          <p:cNvPr id="3" name="Date Placeholder 2"/>
          <p:cNvSpPr>
            <a:spLocks noGrp="1"/>
          </p:cNvSpPr>
          <p:nvPr>
            <p:ph type="dt" sz="half" idx="10"/>
          </p:nvPr>
        </p:nvSpPr>
        <p:spPr/>
        <p:txBody>
          <a:bodyPr/>
          <a:lstStyle/>
          <a:p>
            <a:fld id="{15680D2E-CF98-47E6-9779-DA5076AABB65}" type="datetimeFigureOut">
              <a:rPr lang="ru-RU" smtClean="0"/>
              <a:t>25.12.2018</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FD6ECF5C-7FF4-473A-85BC-9C4D5B2B01ED}" type="slidenum">
              <a:rPr lang="ru-RU" smtClean="0"/>
              <a:t>‹#›</a:t>
            </a:fld>
            <a:endParaRPr lang="ru-RU"/>
          </a:p>
        </p:txBody>
      </p:sp>
    </p:spTree>
    <p:extLst>
      <p:ext uri="{BB962C8B-B14F-4D97-AF65-F5344CB8AC3E}">
        <p14:creationId xmlns:p14="http://schemas.microsoft.com/office/powerpoint/2010/main" val="21134451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5680D2E-CF98-47E6-9779-DA5076AABB65}" type="datetimeFigureOut">
              <a:rPr lang="ru-RU" smtClean="0"/>
              <a:t>25.12.2018</a:t>
            </a:fld>
            <a:endParaRPr lang="ru-RU"/>
          </a:p>
        </p:txBody>
      </p:sp>
      <p:sp>
        <p:nvSpPr>
          <p:cNvPr id="3" name="Footer Placeholder 2"/>
          <p:cNvSpPr>
            <a:spLocks noGrp="1"/>
          </p:cNvSpPr>
          <p:nvPr>
            <p:ph type="ftr" sz="quarter" idx="11"/>
          </p:nvPr>
        </p:nvSpPr>
        <p:spPr/>
        <p:txBody>
          <a:bodyPr/>
          <a:lstStyle/>
          <a:p>
            <a:endParaRPr lang="ru-RU"/>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FD6ECF5C-7FF4-473A-85BC-9C4D5B2B01ED}" type="slidenum">
              <a:rPr lang="ru-RU" smtClean="0"/>
              <a:t>‹#›</a:t>
            </a:fld>
            <a:endParaRPr lang="ru-RU"/>
          </a:p>
        </p:txBody>
      </p:sp>
    </p:spTree>
    <p:extLst>
      <p:ext uri="{BB962C8B-B14F-4D97-AF65-F5344CB8AC3E}">
        <p14:creationId xmlns:p14="http://schemas.microsoft.com/office/powerpoint/2010/main" val="28409921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Объект с подписью">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ru-RU" smtClean="0"/>
              <a:t>Образец заголовка</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15680D2E-CF98-47E6-9779-DA5076AABB65}" type="datetimeFigureOut">
              <a:rPr lang="ru-RU" smtClean="0"/>
              <a:t>25.12.2018</a:t>
            </a:fld>
            <a:endParaRPr lang="ru-RU"/>
          </a:p>
        </p:txBody>
      </p:sp>
      <p:sp>
        <p:nvSpPr>
          <p:cNvPr id="6" name="Footer Placeholder 5"/>
          <p:cNvSpPr>
            <a:spLocks noGrp="1"/>
          </p:cNvSpPr>
          <p:nvPr>
            <p:ph type="ftr" sz="quarter" idx="11"/>
          </p:nvPr>
        </p:nvSpPr>
        <p:spPr/>
        <p:txBody>
          <a:bodyPr/>
          <a:lstStyle/>
          <a:p>
            <a:endParaRPr lang="ru-RU"/>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FD6ECF5C-7FF4-473A-85BC-9C4D5B2B01ED}" type="slidenum">
              <a:rPr lang="ru-RU" smtClean="0"/>
              <a:t>‹#›</a:t>
            </a:fld>
            <a:endParaRPr lang="ru-RU"/>
          </a:p>
        </p:txBody>
      </p:sp>
    </p:spTree>
    <p:extLst>
      <p:ext uri="{BB962C8B-B14F-4D97-AF65-F5344CB8AC3E}">
        <p14:creationId xmlns:p14="http://schemas.microsoft.com/office/powerpoint/2010/main" val="34867094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Рисунок с подписью">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ru-RU" smtClean="0"/>
              <a:t>Образец заголовка</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ru-RU" smtClean="0"/>
              <a:t>Вставка рисунка</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15680D2E-CF98-47E6-9779-DA5076AABB65}" type="datetimeFigureOut">
              <a:rPr lang="ru-RU" smtClean="0"/>
              <a:t>25.12.2018</a:t>
            </a:fld>
            <a:endParaRPr lang="ru-RU"/>
          </a:p>
        </p:txBody>
      </p:sp>
      <p:sp>
        <p:nvSpPr>
          <p:cNvPr id="6" name="Footer Placeholder 5"/>
          <p:cNvSpPr>
            <a:spLocks noGrp="1"/>
          </p:cNvSpPr>
          <p:nvPr>
            <p:ph type="ftr" sz="quarter" idx="11"/>
          </p:nvPr>
        </p:nvSpPr>
        <p:spPr/>
        <p:txBody>
          <a:bodyPr/>
          <a:lstStyle/>
          <a:p>
            <a:endParaRPr lang="ru-RU"/>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FD6ECF5C-7FF4-473A-85BC-9C4D5B2B01ED}" type="slidenum">
              <a:rPr lang="ru-RU" smtClean="0"/>
              <a:t>‹#›</a:t>
            </a:fld>
            <a:endParaRPr lang="ru-RU"/>
          </a:p>
        </p:txBody>
      </p:sp>
    </p:spTree>
    <p:extLst>
      <p:ext uri="{BB962C8B-B14F-4D97-AF65-F5344CB8AC3E}">
        <p14:creationId xmlns:p14="http://schemas.microsoft.com/office/powerpoint/2010/main" val="32328757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ru-RU" smtClean="0"/>
              <a:t>Образец заголовка</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15680D2E-CF98-47E6-9779-DA5076AABB65}" type="datetimeFigureOut">
              <a:rPr lang="ru-RU" smtClean="0"/>
              <a:t>25.12.2018</a:t>
            </a:fld>
            <a:endParaRPr lang="ru-RU"/>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ru-RU"/>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FD6ECF5C-7FF4-473A-85BC-9C4D5B2B01ED}" type="slidenum">
              <a:rPr lang="ru-RU" smtClean="0"/>
              <a:t>‹#›</a:t>
            </a:fld>
            <a:endParaRPr lang="ru-RU"/>
          </a:p>
        </p:txBody>
      </p:sp>
    </p:spTree>
    <p:extLst>
      <p:ext uri="{BB962C8B-B14F-4D97-AF65-F5344CB8AC3E}">
        <p14:creationId xmlns:p14="http://schemas.microsoft.com/office/powerpoint/2010/main" val="3655293969"/>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 id="2147483725"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68740" y="2183642"/>
            <a:ext cx="11084825" cy="3029803"/>
          </a:xfrm>
        </p:spPr>
        <p:txBody>
          <a:bodyPr>
            <a:normAutofit fontScale="90000"/>
          </a:bodyPr>
          <a:lstStyle/>
          <a:p>
            <a:pPr algn="ctr"/>
            <a:r>
              <a:rPr lang="ru-RU" sz="4400" dirty="0">
                <a:solidFill>
                  <a:srgbClr val="FF0000"/>
                </a:solidFill>
              </a:rPr>
              <a:t>Курсовая работа на тему:</a:t>
            </a:r>
            <a:br>
              <a:rPr lang="ru-RU" sz="4400" dirty="0">
                <a:solidFill>
                  <a:srgbClr val="FF0000"/>
                </a:solidFill>
              </a:rPr>
            </a:br>
            <a:r>
              <a:rPr lang="ru-RU" sz="4400" dirty="0">
                <a:solidFill>
                  <a:srgbClr val="FF0000"/>
                </a:solidFill>
              </a:rPr>
              <a:t/>
            </a:r>
            <a:br>
              <a:rPr lang="ru-RU" sz="4400" dirty="0">
                <a:solidFill>
                  <a:srgbClr val="FF0000"/>
                </a:solidFill>
              </a:rPr>
            </a:br>
            <a:r>
              <a:rPr lang="ru-RU" sz="4400" b="1" dirty="0">
                <a:solidFill>
                  <a:srgbClr val="FF0000"/>
                </a:solidFill>
              </a:rPr>
              <a:t>«Лингвистика: разделы и направления. ИТ в лингвистике»</a:t>
            </a:r>
            <a:r>
              <a:rPr lang="ru-RU" dirty="0"/>
              <a:t/>
            </a:r>
            <a:br>
              <a:rPr lang="ru-RU" dirty="0"/>
            </a:br>
            <a:r>
              <a:rPr lang="ru-RU" dirty="0"/>
              <a:t> </a:t>
            </a:r>
            <a:br>
              <a:rPr lang="ru-RU" dirty="0"/>
            </a:br>
            <a:endParaRPr lang="ru-RU" dirty="0"/>
          </a:p>
        </p:txBody>
      </p:sp>
      <p:sp>
        <p:nvSpPr>
          <p:cNvPr id="3" name="Подзаголовок 2"/>
          <p:cNvSpPr>
            <a:spLocks noGrp="1"/>
          </p:cNvSpPr>
          <p:nvPr>
            <p:ph type="subTitle" idx="1"/>
          </p:nvPr>
        </p:nvSpPr>
        <p:spPr>
          <a:xfrm>
            <a:off x="805218" y="4623315"/>
            <a:ext cx="10467834" cy="1859371"/>
          </a:xfrm>
        </p:spPr>
        <p:txBody>
          <a:bodyPr>
            <a:normAutofit fontScale="40000" lnSpcReduction="20000"/>
          </a:bodyPr>
          <a:lstStyle/>
          <a:p>
            <a:pPr algn="r"/>
            <a:r>
              <a:rPr lang="ru-RU" sz="3500" dirty="0" smtClean="0">
                <a:solidFill>
                  <a:schemeClr val="tx1"/>
                </a:solidFill>
                <a:latin typeface="Times New Roman" panose="02020603050405020304" pitchFamily="18" charset="0"/>
                <a:cs typeface="Times New Roman" panose="02020603050405020304" pitchFamily="18" charset="0"/>
              </a:rPr>
              <a:t> </a:t>
            </a:r>
            <a:br>
              <a:rPr lang="ru-RU" sz="3500" dirty="0" smtClean="0">
                <a:solidFill>
                  <a:schemeClr val="tx1"/>
                </a:solidFill>
                <a:latin typeface="Times New Roman" panose="02020603050405020304" pitchFamily="18" charset="0"/>
                <a:cs typeface="Times New Roman" panose="02020603050405020304" pitchFamily="18" charset="0"/>
              </a:rPr>
            </a:br>
            <a:r>
              <a:rPr lang="ru-RU" sz="3500" b="1" dirty="0" smtClean="0">
                <a:solidFill>
                  <a:schemeClr val="tx1"/>
                </a:solidFill>
                <a:latin typeface="Times New Roman" panose="02020603050405020304" pitchFamily="18" charset="0"/>
                <a:cs typeface="Times New Roman" panose="02020603050405020304" pitchFamily="18" charset="0"/>
              </a:rPr>
              <a:t>Выполнила</a:t>
            </a:r>
            <a:r>
              <a:rPr lang="ru-RU" sz="3000" b="1" dirty="0" smtClean="0">
                <a:solidFill>
                  <a:schemeClr val="tx1"/>
                </a:solidFill>
                <a:latin typeface="Times New Roman" panose="02020603050405020304" pitchFamily="18" charset="0"/>
                <a:cs typeface="Times New Roman" panose="02020603050405020304" pitchFamily="18" charset="0"/>
              </a:rPr>
              <a:t>:                                                                                              </a:t>
            </a:r>
            <a:r>
              <a:rPr lang="ru-RU" sz="3000" dirty="0" smtClean="0">
                <a:solidFill>
                  <a:schemeClr val="tx1"/>
                </a:solidFill>
                <a:latin typeface="Times New Roman" panose="02020603050405020304" pitchFamily="18" charset="0"/>
                <a:cs typeface="Times New Roman" panose="02020603050405020304" pitchFamily="18" charset="0"/>
              </a:rPr>
              <a:t>студентка 1 курса 1 группы Кафедры</a:t>
            </a:r>
            <a:r>
              <a:rPr lang="ru-RU" sz="3000" i="1" dirty="0" smtClean="0">
                <a:solidFill>
                  <a:schemeClr val="tx1"/>
                </a:solidFill>
                <a:latin typeface="Times New Roman" panose="02020603050405020304" pitchFamily="18" charset="0"/>
                <a:cs typeface="Times New Roman" panose="02020603050405020304" pitchFamily="18" charset="0"/>
              </a:rPr>
              <a:t> </a:t>
            </a:r>
            <a:r>
              <a:rPr lang="ru-RU" sz="3000" i="1" dirty="0">
                <a:solidFill>
                  <a:schemeClr val="tx1"/>
                </a:solidFill>
                <a:latin typeface="Times New Roman" panose="02020603050405020304" pitchFamily="18" charset="0"/>
                <a:cs typeface="Times New Roman" panose="02020603050405020304" pitchFamily="18" charset="0"/>
              </a:rPr>
              <a:t>французской филологии</a:t>
            </a:r>
            <a:endParaRPr lang="ru-RU" sz="3000" dirty="0">
              <a:solidFill>
                <a:schemeClr val="tx1"/>
              </a:solidFill>
              <a:latin typeface="Times New Roman" panose="02020603050405020304" pitchFamily="18" charset="0"/>
              <a:cs typeface="Times New Roman" panose="02020603050405020304" pitchFamily="18" charset="0"/>
            </a:endParaRPr>
          </a:p>
          <a:p>
            <a:pPr algn="r"/>
            <a:r>
              <a:rPr lang="ru-RU" sz="3000" dirty="0" smtClean="0">
                <a:solidFill>
                  <a:schemeClr val="tx1"/>
                </a:solidFill>
                <a:latin typeface="Times New Roman" panose="02020603050405020304" pitchFamily="18" charset="0"/>
                <a:cs typeface="Times New Roman" panose="02020603050405020304" pitchFamily="18" charset="0"/>
              </a:rPr>
              <a:t>Направления </a:t>
            </a:r>
            <a:r>
              <a:rPr lang="ru-RU" sz="3000" i="1" dirty="0">
                <a:solidFill>
                  <a:schemeClr val="tx1"/>
                </a:solidFill>
                <a:latin typeface="Times New Roman" panose="02020603050405020304" pitchFamily="18" charset="0"/>
                <a:cs typeface="Times New Roman" panose="02020603050405020304" pitchFamily="18" charset="0"/>
              </a:rPr>
              <a:t>«Лингвистика»</a:t>
            </a:r>
            <a:endParaRPr lang="ru-RU" sz="3000" dirty="0">
              <a:solidFill>
                <a:schemeClr val="tx1"/>
              </a:solidFill>
              <a:latin typeface="Times New Roman" panose="02020603050405020304" pitchFamily="18" charset="0"/>
              <a:cs typeface="Times New Roman" panose="02020603050405020304" pitchFamily="18" charset="0"/>
            </a:endParaRPr>
          </a:p>
          <a:p>
            <a:pPr algn="r"/>
            <a:r>
              <a:rPr lang="ru-RU" sz="3000" dirty="0" smtClean="0">
                <a:solidFill>
                  <a:schemeClr val="tx1"/>
                </a:solidFill>
                <a:latin typeface="Times New Roman" panose="02020603050405020304" pitchFamily="18" charset="0"/>
                <a:cs typeface="Times New Roman" panose="02020603050405020304" pitchFamily="18" charset="0"/>
              </a:rPr>
              <a:t>Профиля </a:t>
            </a:r>
            <a:r>
              <a:rPr lang="ru-RU" sz="3000" i="1" dirty="0">
                <a:solidFill>
                  <a:schemeClr val="tx1"/>
                </a:solidFill>
                <a:latin typeface="Times New Roman" panose="02020603050405020304" pitchFamily="18" charset="0"/>
                <a:cs typeface="Times New Roman" panose="02020603050405020304" pitchFamily="18" charset="0"/>
              </a:rPr>
              <a:t>«</a:t>
            </a:r>
            <a:r>
              <a:rPr lang="ru-RU" sz="3000" i="1" dirty="0" smtClean="0">
                <a:solidFill>
                  <a:schemeClr val="tx1"/>
                </a:solidFill>
                <a:latin typeface="Times New Roman" panose="02020603050405020304" pitchFamily="18" charset="0"/>
                <a:cs typeface="Times New Roman" panose="02020603050405020304" pitchFamily="18" charset="0"/>
              </a:rPr>
              <a:t>Теории </a:t>
            </a:r>
            <a:r>
              <a:rPr lang="ru-RU" sz="3000" i="1" dirty="0">
                <a:solidFill>
                  <a:schemeClr val="tx1"/>
                </a:solidFill>
                <a:latin typeface="Times New Roman" panose="02020603050405020304" pitchFamily="18" charset="0"/>
                <a:cs typeface="Times New Roman" panose="02020603050405020304" pitchFamily="18" charset="0"/>
              </a:rPr>
              <a:t>и </a:t>
            </a:r>
            <a:r>
              <a:rPr lang="ru-RU" sz="3000" i="1" dirty="0" smtClean="0">
                <a:solidFill>
                  <a:schemeClr val="tx1"/>
                </a:solidFill>
                <a:latin typeface="Times New Roman" panose="02020603050405020304" pitchFamily="18" charset="0"/>
                <a:cs typeface="Times New Roman" panose="02020603050405020304" pitchFamily="18" charset="0"/>
              </a:rPr>
              <a:t>методики </a:t>
            </a:r>
            <a:r>
              <a:rPr lang="ru-RU" sz="3000" i="1" dirty="0">
                <a:solidFill>
                  <a:schemeClr val="tx1"/>
                </a:solidFill>
                <a:latin typeface="Times New Roman" panose="02020603050405020304" pitchFamily="18" charset="0"/>
                <a:cs typeface="Times New Roman" panose="02020603050405020304" pitchFamily="18" charset="0"/>
              </a:rPr>
              <a:t>преподавания иностранных языков и культур»</a:t>
            </a:r>
            <a:endParaRPr lang="ru-RU" sz="3000" dirty="0">
              <a:solidFill>
                <a:schemeClr val="tx1"/>
              </a:solidFill>
              <a:latin typeface="Times New Roman" panose="02020603050405020304" pitchFamily="18" charset="0"/>
              <a:cs typeface="Times New Roman" panose="02020603050405020304" pitchFamily="18" charset="0"/>
            </a:endParaRPr>
          </a:p>
          <a:p>
            <a:pPr algn="r"/>
            <a:r>
              <a:rPr lang="ru-RU" sz="3500" b="1" dirty="0" smtClean="0">
                <a:solidFill>
                  <a:schemeClr val="tx1"/>
                </a:solidFill>
                <a:latin typeface="Times New Roman" panose="02020603050405020304" pitchFamily="18" charset="0"/>
                <a:cs typeface="Times New Roman" panose="02020603050405020304" pitchFamily="18" charset="0"/>
              </a:rPr>
              <a:t> Рябухина Елизавета Юрьевна</a:t>
            </a:r>
            <a:r>
              <a:rPr lang="ru-RU" sz="8000" b="1" dirty="0" smtClean="0">
                <a:solidFill>
                  <a:schemeClr val="tx1"/>
                </a:solidFill>
              </a:rPr>
              <a:t/>
            </a:r>
            <a:br>
              <a:rPr lang="ru-RU" sz="8000" b="1" dirty="0" smtClean="0">
                <a:solidFill>
                  <a:schemeClr val="tx1"/>
                </a:solidFill>
              </a:rPr>
            </a:br>
            <a:r>
              <a:rPr lang="ru-RU" sz="8000" dirty="0" smtClean="0">
                <a:solidFill>
                  <a:schemeClr val="tx1"/>
                </a:solidFill>
              </a:rPr>
              <a:t> </a:t>
            </a:r>
            <a:r>
              <a:rPr lang="ru-RU" dirty="0" smtClean="0"/>
              <a:t/>
            </a:r>
            <a:br>
              <a:rPr lang="ru-RU" dirty="0" smtClean="0"/>
            </a:br>
            <a:endParaRPr lang="ru-RU" dirty="0"/>
          </a:p>
        </p:txBody>
      </p:sp>
    </p:spTree>
    <p:extLst>
      <p:ext uri="{BB962C8B-B14F-4D97-AF65-F5344CB8AC3E}">
        <p14:creationId xmlns:p14="http://schemas.microsoft.com/office/powerpoint/2010/main" val="80389904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42197" y="266665"/>
            <a:ext cx="8761863" cy="1446550"/>
          </a:xfrm>
          <a:prstGeom prst="rect">
            <a:avLst/>
          </a:prstGeom>
          <a:noFill/>
        </p:spPr>
        <p:txBody>
          <a:bodyPr wrap="square" rtlCol="0">
            <a:spAutoFit/>
          </a:bodyPr>
          <a:lstStyle/>
          <a:p>
            <a:r>
              <a:rPr lang="ru-RU" sz="3200" b="1" dirty="0" smtClean="0">
                <a:solidFill>
                  <a:srgbClr val="FF0000"/>
                </a:solidFill>
              </a:rPr>
              <a:t>Лингвистика</a:t>
            </a:r>
            <a:r>
              <a:rPr lang="ru-RU" sz="2800" dirty="0" smtClean="0"/>
              <a:t>- это наука </a:t>
            </a:r>
            <a:r>
              <a:rPr lang="ru-RU" sz="2800" dirty="0"/>
              <a:t>о естественном человеческом языке вообще и о всех языках мира как индивидуальных его представителях</a:t>
            </a:r>
          </a:p>
        </p:txBody>
      </p:sp>
      <p:sp>
        <p:nvSpPr>
          <p:cNvPr id="4" name="TextBox 3"/>
          <p:cNvSpPr txBox="1"/>
          <p:nvPr/>
        </p:nvSpPr>
        <p:spPr>
          <a:xfrm>
            <a:off x="1139588" y="2920621"/>
            <a:ext cx="4572000" cy="2062103"/>
          </a:xfrm>
          <a:prstGeom prst="rect">
            <a:avLst/>
          </a:prstGeom>
          <a:noFill/>
        </p:spPr>
        <p:txBody>
          <a:bodyPr wrap="square" rtlCol="0">
            <a:spAutoFit/>
          </a:bodyPr>
          <a:lstStyle/>
          <a:p>
            <a:pPr algn="just"/>
            <a:r>
              <a:rPr lang="ru-RU" sz="2400" i="1" dirty="0">
                <a:effectLst>
                  <a:outerShdw blurRad="38100" dist="38100" dir="2700000" algn="tl">
                    <a:srgbClr val="000000">
                      <a:alpha val="43137"/>
                    </a:srgbClr>
                  </a:outerShdw>
                </a:effectLst>
              </a:rPr>
              <a:t>теоретическая </a:t>
            </a:r>
            <a:r>
              <a:rPr lang="ru-RU" sz="2400" i="1" dirty="0" smtClean="0">
                <a:effectLst>
                  <a:outerShdw blurRad="38100" dist="38100" dir="2700000" algn="tl">
                    <a:srgbClr val="000000">
                      <a:alpha val="43137"/>
                    </a:srgbClr>
                  </a:outerShdw>
                </a:effectLst>
              </a:rPr>
              <a:t>лингвистика -</a:t>
            </a:r>
            <a:r>
              <a:rPr lang="ru-RU" sz="1600" dirty="0" smtClean="0"/>
              <a:t>занимается </a:t>
            </a:r>
            <a:r>
              <a:rPr lang="ru-RU" sz="1600" dirty="0"/>
              <a:t>в основном проблемами лингвистических моделей, </a:t>
            </a:r>
            <a:r>
              <a:rPr lang="ru-RU" sz="1600" dirty="0" smtClean="0"/>
              <a:t>поиском языковых универсалий (характеристик </a:t>
            </a:r>
            <a:r>
              <a:rPr lang="ru-RU" sz="1600" dirty="0"/>
              <a:t>или особенностей, в той или иной мере распространяющихся на большие группы языков или на все языки).</a:t>
            </a:r>
            <a:endParaRPr lang="ru-RU" sz="1600" i="1" dirty="0">
              <a:effectLst>
                <a:outerShdw blurRad="38100" dist="38100" dir="2700000" algn="tl">
                  <a:srgbClr val="000000">
                    <a:alpha val="43137"/>
                  </a:srgbClr>
                </a:outerShdw>
              </a:effectLst>
            </a:endParaRPr>
          </a:p>
        </p:txBody>
      </p:sp>
      <p:sp>
        <p:nvSpPr>
          <p:cNvPr id="5" name="TextBox 4"/>
          <p:cNvSpPr txBox="1"/>
          <p:nvPr/>
        </p:nvSpPr>
        <p:spPr>
          <a:xfrm>
            <a:off x="6741993" y="3143030"/>
            <a:ext cx="4626592" cy="1692771"/>
          </a:xfrm>
          <a:prstGeom prst="rect">
            <a:avLst/>
          </a:prstGeom>
          <a:noFill/>
        </p:spPr>
        <p:txBody>
          <a:bodyPr wrap="square" rtlCol="0">
            <a:spAutoFit/>
          </a:bodyPr>
          <a:lstStyle/>
          <a:p>
            <a:pPr algn="just"/>
            <a:r>
              <a:rPr lang="ru-RU" sz="2400" i="1" dirty="0" smtClean="0">
                <a:effectLst>
                  <a:outerShdw blurRad="38100" dist="38100" dir="2700000" algn="tl">
                    <a:srgbClr val="000000">
                      <a:alpha val="43137"/>
                    </a:srgbClr>
                  </a:outerShdw>
                </a:effectLst>
              </a:rPr>
              <a:t>прикладная лингвистика</a:t>
            </a:r>
            <a:r>
              <a:rPr lang="ru-RU" sz="2400" i="1" dirty="0" smtClean="0"/>
              <a:t> -</a:t>
            </a:r>
            <a:r>
              <a:rPr lang="ru-RU" sz="1600" dirty="0" smtClean="0"/>
              <a:t>специализируется </a:t>
            </a:r>
            <a:r>
              <a:rPr lang="ru-RU" sz="1600" dirty="0"/>
              <a:t>на решении практических задач, связанных с изучением </a:t>
            </a:r>
            <a:r>
              <a:rPr lang="ru-RU" sz="1600" dirty="0" smtClean="0"/>
              <a:t>языка, </a:t>
            </a:r>
            <a:r>
              <a:rPr lang="ru-RU" sz="1600" dirty="0"/>
              <a:t>а также на практическом использовании лингвистической теории в других областях.</a:t>
            </a:r>
            <a:endParaRPr lang="ru-RU" sz="1600" i="1" dirty="0"/>
          </a:p>
        </p:txBody>
      </p:sp>
      <p:cxnSp>
        <p:nvCxnSpPr>
          <p:cNvPr id="7" name="Прямая со стрелкой 6"/>
          <p:cNvCxnSpPr/>
          <p:nvPr/>
        </p:nvCxnSpPr>
        <p:spPr>
          <a:xfrm flipH="1">
            <a:off x="3330055" y="1873366"/>
            <a:ext cx="1569491" cy="1047255"/>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8" name="Прямая со стрелкой 7"/>
          <p:cNvCxnSpPr/>
          <p:nvPr/>
        </p:nvCxnSpPr>
        <p:spPr>
          <a:xfrm>
            <a:off x="6523630" y="1842448"/>
            <a:ext cx="1787857" cy="126444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27574137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23332" y="313900"/>
            <a:ext cx="6073254" cy="2893100"/>
          </a:xfrm>
          <a:prstGeom prst="rect">
            <a:avLst/>
          </a:prstGeom>
          <a:noFill/>
        </p:spPr>
        <p:txBody>
          <a:bodyPr wrap="square" rtlCol="0">
            <a:spAutoFit/>
          </a:bodyPr>
          <a:lstStyle/>
          <a:p>
            <a:r>
              <a:rPr lang="ru-RU" sz="2000" i="1" dirty="0" smtClean="0">
                <a:effectLst>
                  <a:outerShdw blurRad="38100" dist="38100" dir="2700000" algn="tl">
                    <a:srgbClr val="000000">
                      <a:alpha val="43137"/>
                    </a:srgbClr>
                  </a:outerShdw>
                </a:effectLst>
              </a:rPr>
              <a:t>Функции прикладной лингвистики</a:t>
            </a:r>
          </a:p>
          <a:p>
            <a:r>
              <a:rPr lang="ru-RU" dirty="0"/>
              <a:t>1) оптимизация способов фиксации и хранения речевой информации;</a:t>
            </a:r>
          </a:p>
          <a:p>
            <a:r>
              <a:rPr lang="ru-RU" dirty="0"/>
              <a:t>2) оптимизация способов передачи информации;</a:t>
            </a:r>
          </a:p>
          <a:p>
            <a:r>
              <a:rPr lang="ru-RU" dirty="0"/>
              <a:t>3) оптимизация интеллектуальных способностей человека, связанных с использованием языка;</a:t>
            </a:r>
          </a:p>
          <a:p>
            <a:r>
              <a:rPr lang="ru-RU" dirty="0"/>
              <a:t>4) оптимизация использования языка как средства массовой коммуникации.</a:t>
            </a:r>
          </a:p>
          <a:p>
            <a:endParaRPr lang="ru-RU" dirty="0"/>
          </a:p>
        </p:txBody>
      </p:sp>
      <p:sp>
        <p:nvSpPr>
          <p:cNvPr id="3" name="Стрелка вниз 2"/>
          <p:cNvSpPr/>
          <p:nvPr/>
        </p:nvSpPr>
        <p:spPr>
          <a:xfrm rot="17679187">
            <a:off x="6351146" y="2375681"/>
            <a:ext cx="362724" cy="1349243"/>
          </a:xfrm>
          <a:prstGeom prst="down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ru-RU"/>
          </a:p>
        </p:txBody>
      </p:sp>
      <p:sp>
        <p:nvSpPr>
          <p:cNvPr id="4" name="TextBox 3"/>
          <p:cNvSpPr txBox="1"/>
          <p:nvPr/>
        </p:nvSpPr>
        <p:spPr>
          <a:xfrm>
            <a:off x="7128682" y="3505401"/>
            <a:ext cx="1196454" cy="369332"/>
          </a:xfrm>
          <a:prstGeom prst="rect">
            <a:avLst/>
          </a:prstGeom>
          <a:noFill/>
        </p:spPr>
        <p:txBody>
          <a:bodyPr wrap="square" rtlCol="0">
            <a:spAutoFit/>
          </a:bodyPr>
          <a:lstStyle/>
          <a:p>
            <a:r>
              <a:rPr lang="ru-RU" i="1" dirty="0" smtClean="0">
                <a:effectLst>
                  <a:outerShdw blurRad="38100" dist="38100" dir="2700000" algn="tl">
                    <a:srgbClr val="000000">
                      <a:alpha val="43137"/>
                    </a:srgbClr>
                  </a:outerShdw>
                </a:effectLst>
              </a:rPr>
              <a:t>Задачи</a:t>
            </a:r>
            <a:endParaRPr lang="ru-RU" i="1" dirty="0">
              <a:effectLst>
                <a:outerShdw blurRad="38100" dist="38100" dir="2700000" algn="tl">
                  <a:srgbClr val="000000">
                    <a:alpha val="43137"/>
                  </a:srgbClr>
                </a:outerShdw>
              </a:effectLst>
            </a:endParaRPr>
          </a:p>
        </p:txBody>
      </p:sp>
      <p:cxnSp>
        <p:nvCxnSpPr>
          <p:cNvPr id="6" name="Прямая со стрелкой 5"/>
          <p:cNvCxnSpPr>
            <a:endCxn id="9" idx="0"/>
          </p:cNvCxnSpPr>
          <p:nvPr/>
        </p:nvCxnSpPr>
        <p:spPr>
          <a:xfrm flipH="1">
            <a:off x="5408032" y="3825460"/>
            <a:ext cx="1720650" cy="539012"/>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8" name="Прямая со стрелкой 7"/>
          <p:cNvCxnSpPr/>
          <p:nvPr/>
        </p:nvCxnSpPr>
        <p:spPr>
          <a:xfrm>
            <a:off x="7995102" y="3883600"/>
            <a:ext cx="1176194" cy="401103"/>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9" name="TextBox 8"/>
          <p:cNvSpPr txBox="1"/>
          <p:nvPr/>
        </p:nvSpPr>
        <p:spPr>
          <a:xfrm>
            <a:off x="4765555" y="4364472"/>
            <a:ext cx="1284954" cy="369332"/>
          </a:xfrm>
          <a:prstGeom prst="rect">
            <a:avLst/>
          </a:prstGeom>
          <a:noFill/>
        </p:spPr>
        <p:txBody>
          <a:bodyPr wrap="square" rtlCol="0">
            <a:spAutoFit/>
          </a:bodyPr>
          <a:lstStyle/>
          <a:p>
            <a:r>
              <a:rPr lang="ru-RU" dirty="0" smtClean="0"/>
              <a:t>«</a:t>
            </a:r>
            <a:r>
              <a:rPr lang="ru-RU" i="1" dirty="0" smtClean="0">
                <a:effectLst>
                  <a:outerShdw blurRad="38100" dist="38100" dir="2700000" algn="tl">
                    <a:srgbClr val="000000">
                      <a:alpha val="43137"/>
                    </a:srgbClr>
                  </a:outerShdw>
                </a:effectLst>
              </a:rPr>
              <a:t>Вечные</a:t>
            </a:r>
            <a:r>
              <a:rPr lang="ru-RU" dirty="0" smtClean="0"/>
              <a:t>»</a:t>
            </a:r>
            <a:endParaRPr lang="ru-RU" dirty="0"/>
          </a:p>
        </p:txBody>
      </p:sp>
      <p:sp>
        <p:nvSpPr>
          <p:cNvPr id="10" name="TextBox 9"/>
          <p:cNvSpPr txBox="1"/>
          <p:nvPr/>
        </p:nvSpPr>
        <p:spPr>
          <a:xfrm>
            <a:off x="8813968" y="4284703"/>
            <a:ext cx="1323832" cy="369332"/>
          </a:xfrm>
          <a:prstGeom prst="rect">
            <a:avLst/>
          </a:prstGeom>
          <a:noFill/>
        </p:spPr>
        <p:txBody>
          <a:bodyPr wrap="square" rtlCol="0">
            <a:spAutoFit/>
          </a:bodyPr>
          <a:lstStyle/>
          <a:p>
            <a:r>
              <a:rPr lang="ru-RU" dirty="0" smtClean="0"/>
              <a:t>«</a:t>
            </a:r>
            <a:r>
              <a:rPr lang="ru-RU" i="1" dirty="0" smtClean="0">
                <a:effectLst>
                  <a:outerShdw blurRad="38100" dist="38100" dir="2700000" algn="tl">
                    <a:srgbClr val="000000">
                      <a:alpha val="43137"/>
                    </a:srgbClr>
                  </a:outerShdw>
                </a:effectLst>
              </a:rPr>
              <a:t>Новые</a:t>
            </a:r>
            <a:r>
              <a:rPr lang="ru-RU" dirty="0" smtClean="0"/>
              <a:t>»</a:t>
            </a:r>
            <a:endParaRPr lang="ru-RU" dirty="0"/>
          </a:p>
        </p:txBody>
      </p:sp>
      <p:sp>
        <p:nvSpPr>
          <p:cNvPr id="11" name="TextBox 10"/>
          <p:cNvSpPr txBox="1"/>
          <p:nvPr/>
        </p:nvSpPr>
        <p:spPr>
          <a:xfrm>
            <a:off x="3302758" y="4790364"/>
            <a:ext cx="4817661" cy="1815882"/>
          </a:xfrm>
          <a:prstGeom prst="rect">
            <a:avLst/>
          </a:prstGeom>
          <a:noFill/>
        </p:spPr>
        <p:txBody>
          <a:bodyPr wrap="square" rtlCol="0">
            <a:spAutoFit/>
          </a:bodyPr>
          <a:lstStyle/>
          <a:p>
            <a:r>
              <a:rPr lang="ru-RU" sz="1600" dirty="0" smtClean="0"/>
              <a:t>Можно отнести создание </a:t>
            </a:r>
            <a:r>
              <a:rPr lang="ru-RU" sz="1600" dirty="0"/>
              <a:t>алфавитов и письменностей, создание систем транскрипции и транслитерации, задачи сурдопедагогики, задачи использования языка в медицине, языковое планирование, языковое строительство, нормализацию языка </a:t>
            </a:r>
          </a:p>
        </p:txBody>
      </p:sp>
      <p:sp>
        <p:nvSpPr>
          <p:cNvPr id="15" name="TextBox 14"/>
          <p:cNvSpPr txBox="1"/>
          <p:nvPr/>
        </p:nvSpPr>
        <p:spPr>
          <a:xfrm>
            <a:off x="8529851" y="4790364"/>
            <a:ext cx="3507474" cy="1631216"/>
          </a:xfrm>
          <a:prstGeom prst="rect">
            <a:avLst/>
          </a:prstGeom>
          <a:noFill/>
        </p:spPr>
        <p:txBody>
          <a:bodyPr wrap="square" rtlCol="0">
            <a:spAutoFit/>
          </a:bodyPr>
          <a:lstStyle/>
          <a:p>
            <a:r>
              <a:rPr lang="ru-RU" sz="1600" dirty="0" smtClean="0"/>
              <a:t>это </a:t>
            </a:r>
            <a:r>
              <a:rPr lang="ru-RU" sz="1600" dirty="0"/>
              <a:t>такие проблемы, решение которых возможно с использованием современных информационных технологий.</a:t>
            </a:r>
          </a:p>
          <a:p>
            <a:r>
              <a:rPr lang="ru-RU" dirty="0"/>
              <a:t> </a:t>
            </a:r>
          </a:p>
          <a:p>
            <a:endParaRPr lang="ru-RU" dirty="0"/>
          </a:p>
        </p:txBody>
      </p:sp>
    </p:spTree>
    <p:extLst>
      <p:ext uri="{BB962C8B-B14F-4D97-AF65-F5344CB8AC3E}">
        <p14:creationId xmlns:p14="http://schemas.microsoft.com/office/powerpoint/2010/main" val="294906539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45910" y="450376"/>
            <a:ext cx="9567081" cy="1231106"/>
          </a:xfrm>
          <a:prstGeom prst="rect">
            <a:avLst/>
          </a:prstGeom>
          <a:noFill/>
        </p:spPr>
        <p:txBody>
          <a:bodyPr wrap="square" rtlCol="0">
            <a:spAutoFit/>
          </a:bodyPr>
          <a:lstStyle/>
          <a:p>
            <a:r>
              <a:rPr lang="ru-RU" sz="2000" b="1" dirty="0" smtClean="0">
                <a:effectLst>
                  <a:outerShdw blurRad="38100" dist="38100" dir="2700000" algn="tl">
                    <a:srgbClr val="000000">
                      <a:alpha val="43137"/>
                    </a:srgbClr>
                  </a:outerShdw>
                </a:effectLst>
              </a:rPr>
              <a:t>Информационные </a:t>
            </a:r>
            <a:r>
              <a:rPr lang="ru-RU" sz="2000" b="1" dirty="0">
                <a:effectLst>
                  <a:outerShdw blurRad="38100" dist="38100" dir="2700000" algn="tl">
                    <a:srgbClr val="000000">
                      <a:alpha val="43137"/>
                    </a:srgbClr>
                  </a:outerShdw>
                </a:effectLst>
              </a:rPr>
              <a:t>технологии в лингвистике </a:t>
            </a:r>
            <a:r>
              <a:rPr lang="ru-RU" dirty="0"/>
              <a:t>— это совокупность законов, методов и средств получения, хранения, передачи, распространения, преобразования информации о языке и законах его функционирования с помощью компьютеров. </a:t>
            </a:r>
            <a:endParaRPr lang="ru-RU" dirty="0"/>
          </a:p>
        </p:txBody>
      </p:sp>
      <p:sp>
        <p:nvSpPr>
          <p:cNvPr id="3" name="TextBox 2"/>
          <p:cNvSpPr txBox="1"/>
          <p:nvPr/>
        </p:nvSpPr>
        <p:spPr>
          <a:xfrm>
            <a:off x="928048" y="2074460"/>
            <a:ext cx="7915701" cy="4308872"/>
          </a:xfrm>
          <a:prstGeom prst="rect">
            <a:avLst/>
          </a:prstGeom>
          <a:noFill/>
        </p:spPr>
        <p:txBody>
          <a:bodyPr wrap="square" rtlCol="0">
            <a:spAutoFit/>
          </a:bodyPr>
          <a:lstStyle/>
          <a:p>
            <a:r>
              <a:rPr lang="ru-RU" dirty="0" smtClean="0">
                <a:effectLst>
                  <a:outerShdw blurRad="38100" dist="38100" dir="2700000" algn="tl">
                    <a:srgbClr val="000000">
                      <a:alpha val="43137"/>
                    </a:srgbClr>
                  </a:outerShdw>
                </a:effectLst>
              </a:rPr>
              <a:t>Задачи </a:t>
            </a:r>
            <a:r>
              <a:rPr lang="ru-RU" dirty="0">
                <a:effectLst>
                  <a:outerShdw blurRad="38100" dist="38100" dir="2700000" algn="tl">
                    <a:srgbClr val="000000">
                      <a:alpha val="43137"/>
                    </a:srgbClr>
                  </a:outerShdw>
                </a:effectLst>
              </a:rPr>
              <a:t>прикладной </a:t>
            </a:r>
            <a:r>
              <a:rPr lang="ru-RU" dirty="0" smtClean="0">
                <a:effectLst>
                  <a:outerShdw blurRad="38100" dist="38100" dir="2700000" algn="tl">
                    <a:srgbClr val="000000">
                      <a:alpha val="43137"/>
                    </a:srgbClr>
                  </a:outerShdw>
                </a:effectLst>
              </a:rPr>
              <a:t>лингвистики:</a:t>
            </a:r>
            <a:endParaRPr lang="ru-RU" dirty="0">
              <a:effectLst>
                <a:outerShdw blurRad="38100" dist="38100" dir="2700000" algn="tl">
                  <a:srgbClr val="000000">
                    <a:alpha val="43137"/>
                  </a:srgbClr>
                </a:outerShdw>
              </a:effectLst>
            </a:endParaRPr>
          </a:p>
          <a:p>
            <a:r>
              <a:rPr lang="ru-RU" sz="1600" dirty="0"/>
              <a:t>1) создание систем искусственного интеллекта;</a:t>
            </a:r>
          </a:p>
          <a:p>
            <a:r>
              <a:rPr lang="ru-RU" sz="1600" dirty="0"/>
              <a:t>2) создание систем автоматического перевода;</a:t>
            </a:r>
          </a:p>
          <a:p>
            <a:r>
              <a:rPr lang="ru-RU" sz="1600" dirty="0"/>
              <a:t>3) создание систем автоматического аннотирования и реферирования текстов;</a:t>
            </a:r>
          </a:p>
          <a:p>
            <a:r>
              <a:rPr lang="ru-RU" sz="1600" dirty="0"/>
              <a:t>4) создание систем порождения текстов;</a:t>
            </a:r>
          </a:p>
          <a:p>
            <a:r>
              <a:rPr lang="ru-RU" sz="1600" dirty="0"/>
              <a:t>5) создание систем обучения языку;</a:t>
            </a:r>
          </a:p>
          <a:p>
            <a:r>
              <a:rPr lang="ru-RU" sz="1600" dirty="0"/>
              <a:t>6) создание систем понимания устной речи;</a:t>
            </a:r>
          </a:p>
          <a:p>
            <a:r>
              <a:rPr lang="ru-RU" sz="1600" dirty="0"/>
              <a:t>7) создание систем генерации речи;</a:t>
            </a:r>
          </a:p>
          <a:p>
            <a:r>
              <a:rPr lang="ru-RU" sz="1600" dirty="0"/>
              <a:t>8) создание автоматизированных информационно-поисковых систем;</a:t>
            </a:r>
          </a:p>
          <a:p>
            <a:r>
              <a:rPr lang="ru-RU" sz="1600" dirty="0"/>
              <a:t>9) создание систем атрибуции и дешифровки анонимных и псевдо анонимных текстов;</a:t>
            </a:r>
          </a:p>
          <a:p>
            <a:r>
              <a:rPr lang="ru-RU" sz="1600" dirty="0"/>
              <a:t>10) разработка различных баз данных (словарей, карточек, каталогов, реестров и т.п.) для гуманитарных наук;</a:t>
            </a:r>
          </a:p>
          <a:p>
            <a:r>
              <a:rPr lang="ru-RU" sz="1600" dirty="0"/>
              <a:t>11) разработка различного типа автоматических словарей;</a:t>
            </a:r>
          </a:p>
          <a:p>
            <a:r>
              <a:rPr lang="ru-RU" sz="1600" dirty="0"/>
              <a:t>12) разработка систем передачи информации в сети Интернет и т.д.</a:t>
            </a:r>
          </a:p>
          <a:p>
            <a:endParaRPr lang="ru-RU" dirty="0"/>
          </a:p>
        </p:txBody>
      </p:sp>
    </p:spTree>
    <p:extLst>
      <p:ext uri="{BB962C8B-B14F-4D97-AF65-F5344CB8AC3E}">
        <p14:creationId xmlns:p14="http://schemas.microsoft.com/office/powerpoint/2010/main" val="8453015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5662" y="141702"/>
            <a:ext cx="5036025" cy="3693319"/>
          </a:xfrm>
          <a:prstGeom prst="rect">
            <a:avLst/>
          </a:prstGeom>
          <a:noFill/>
        </p:spPr>
        <p:txBody>
          <a:bodyPr wrap="square" rtlCol="0">
            <a:spAutoFit/>
          </a:bodyPr>
          <a:lstStyle/>
          <a:p>
            <a:pPr algn="ctr"/>
            <a:r>
              <a:rPr lang="ru-RU" b="1" i="1" dirty="0"/>
              <a:t>ПРОГРАММЫ АНАЛИЗА И ЛИНГВИСТИЧЕСКОЙ </a:t>
            </a:r>
            <a:r>
              <a:rPr lang="ru-RU" b="1" i="1" dirty="0" smtClean="0"/>
              <a:t>ОБРАБОТКИ</a:t>
            </a:r>
          </a:p>
          <a:p>
            <a:pPr algn="ctr"/>
            <a:r>
              <a:rPr lang="ru-RU" b="1" i="1" dirty="0" smtClean="0"/>
              <a:t> ТЕКСТОВ</a:t>
            </a:r>
          </a:p>
          <a:p>
            <a:endParaRPr lang="ru-RU" dirty="0" smtClean="0"/>
          </a:p>
          <a:p>
            <a:pPr marL="285750" indent="-285750">
              <a:buFont typeface="Courier New" panose="02070309020205020404" pitchFamily="49" charset="0"/>
              <a:buChar char="o"/>
            </a:pPr>
            <a:r>
              <a:rPr lang="ru-RU" dirty="0" err="1"/>
              <a:t>Link</a:t>
            </a:r>
            <a:r>
              <a:rPr lang="ru-RU" dirty="0"/>
              <a:t> Grammar </a:t>
            </a:r>
            <a:r>
              <a:rPr lang="ru-RU" dirty="0" err="1"/>
              <a:t>Parser</a:t>
            </a:r>
            <a:r>
              <a:rPr lang="ru-RU" dirty="0"/>
              <a:t> </a:t>
            </a:r>
          </a:p>
          <a:p>
            <a:pPr marL="285750" indent="-285750">
              <a:buFont typeface="Courier New" panose="02070309020205020404" pitchFamily="49" charset="0"/>
              <a:buChar char="o"/>
            </a:pPr>
            <a:r>
              <a:rPr lang="ru-RU" dirty="0"/>
              <a:t>Проекты </a:t>
            </a:r>
            <a:r>
              <a:rPr lang="ru-RU" dirty="0" err="1"/>
              <a:t>Cibola</a:t>
            </a:r>
            <a:r>
              <a:rPr lang="ru-RU" dirty="0"/>
              <a:t> / </a:t>
            </a:r>
            <a:r>
              <a:rPr lang="ru-RU" dirty="0" err="1"/>
              <a:t>Oleada</a:t>
            </a:r>
            <a:r>
              <a:rPr lang="ru-RU" dirty="0"/>
              <a:t> </a:t>
            </a:r>
          </a:p>
          <a:p>
            <a:pPr marL="285750" indent="-285750">
              <a:buFont typeface="Courier New" panose="02070309020205020404" pitchFamily="49" charset="0"/>
              <a:buChar char="o"/>
            </a:pPr>
            <a:r>
              <a:rPr lang="ru-RU" dirty="0" err="1"/>
              <a:t>Russian</a:t>
            </a:r>
            <a:r>
              <a:rPr lang="ru-RU" dirty="0"/>
              <a:t> </a:t>
            </a:r>
            <a:r>
              <a:rPr lang="ru-RU" dirty="0" err="1"/>
              <a:t>Morphological</a:t>
            </a:r>
            <a:r>
              <a:rPr lang="ru-RU" dirty="0"/>
              <a:t> </a:t>
            </a:r>
            <a:r>
              <a:rPr lang="ru-RU" dirty="0" err="1"/>
              <a:t>Dictionary</a:t>
            </a:r>
            <a:r>
              <a:rPr lang="ru-RU" dirty="0"/>
              <a:t> </a:t>
            </a:r>
          </a:p>
          <a:p>
            <a:pPr marL="285750" indent="-285750">
              <a:buFont typeface="Courier New" panose="02070309020205020404" pitchFamily="49" charset="0"/>
              <a:buChar char="o"/>
            </a:pPr>
            <a:r>
              <a:rPr lang="ru-RU" dirty="0" err="1"/>
              <a:t>Mystem</a:t>
            </a:r>
            <a:endParaRPr lang="ru-RU" dirty="0"/>
          </a:p>
          <a:p>
            <a:pPr marL="285750" indent="-285750">
              <a:buFont typeface="Courier New" panose="02070309020205020404" pitchFamily="49" charset="0"/>
              <a:buChar char="o"/>
            </a:pPr>
            <a:r>
              <a:rPr lang="ru-RU" dirty="0" err="1"/>
              <a:t>Лингвоанализатор</a:t>
            </a:r>
            <a:endParaRPr lang="ru-RU" dirty="0"/>
          </a:p>
          <a:p>
            <a:pPr marL="285750" indent="-285750">
              <a:buFont typeface="Courier New" panose="02070309020205020404" pitchFamily="49" charset="0"/>
              <a:buChar char="o"/>
            </a:pPr>
            <a:r>
              <a:rPr lang="ru-RU" dirty="0"/>
              <a:t>Система </a:t>
            </a:r>
            <a:r>
              <a:rPr lang="ru-RU" dirty="0" err="1" smtClean="0"/>
              <a:t>StarLing</a:t>
            </a:r>
            <a:endParaRPr lang="ru-RU" dirty="0" smtClean="0"/>
          </a:p>
          <a:p>
            <a:pPr marL="285750" indent="-285750">
              <a:buFont typeface="Courier New" panose="02070309020205020404" pitchFamily="49" charset="0"/>
              <a:buChar char="o"/>
            </a:pPr>
            <a:r>
              <a:rPr lang="ru-RU" dirty="0"/>
              <a:t>Морфологический анализатор </a:t>
            </a:r>
          </a:p>
          <a:p>
            <a:endParaRPr lang="ru-RU" dirty="0"/>
          </a:p>
          <a:p>
            <a:endParaRPr lang="ru-RU" dirty="0"/>
          </a:p>
        </p:txBody>
      </p:sp>
      <p:sp>
        <p:nvSpPr>
          <p:cNvPr id="3" name="TextBox 2"/>
          <p:cNvSpPr txBox="1"/>
          <p:nvPr/>
        </p:nvSpPr>
        <p:spPr>
          <a:xfrm>
            <a:off x="5500047" y="972699"/>
            <a:ext cx="5704764" cy="2862322"/>
          </a:xfrm>
          <a:prstGeom prst="rect">
            <a:avLst/>
          </a:prstGeom>
          <a:noFill/>
        </p:spPr>
        <p:txBody>
          <a:bodyPr wrap="square" rtlCol="0">
            <a:spAutoFit/>
          </a:bodyPr>
          <a:lstStyle/>
          <a:p>
            <a:pPr algn="ctr"/>
            <a:r>
              <a:rPr lang="ru-RU" b="1" i="1" dirty="0"/>
              <a:t>ПРОГРАММЫ ДЛЯ АВТОМАТИЧЕСКОЙ ОБРАБОТКИ ТЕКСТОВ  </a:t>
            </a:r>
            <a:endParaRPr lang="ru-RU" b="1" i="1" dirty="0" smtClean="0"/>
          </a:p>
          <a:p>
            <a:pPr algn="ctr"/>
            <a:endParaRPr lang="ru-RU" b="1" i="1" dirty="0" smtClean="0"/>
          </a:p>
          <a:p>
            <a:pPr marL="342900" indent="-342900">
              <a:buFont typeface="Courier New" panose="02070309020205020404" pitchFamily="49" charset="0"/>
              <a:buChar char="o"/>
            </a:pPr>
            <a:r>
              <a:rPr lang="ru-RU" dirty="0"/>
              <a:t>АОТ (автоматическая обработка текста )</a:t>
            </a:r>
          </a:p>
          <a:p>
            <a:pPr marL="342900" indent="-342900">
              <a:buFont typeface="Courier New" panose="02070309020205020404" pitchFamily="49" charset="0"/>
              <a:buChar char="o"/>
            </a:pPr>
            <a:r>
              <a:rPr lang="ru-RU" dirty="0" err="1"/>
              <a:t>Textarc</a:t>
            </a:r>
            <a:r>
              <a:rPr lang="ru-RU" dirty="0"/>
              <a:t> </a:t>
            </a:r>
            <a:endParaRPr lang="ru-RU" dirty="0" smtClean="0"/>
          </a:p>
          <a:p>
            <a:pPr marL="285750" indent="-285750">
              <a:buFont typeface="Courier New" panose="02070309020205020404" pitchFamily="49" charset="0"/>
              <a:buChar char="o"/>
            </a:pPr>
            <a:r>
              <a:rPr lang="ru-RU" dirty="0" err="1"/>
              <a:t>LeoBilingua</a:t>
            </a:r>
            <a:endParaRPr lang="ru-RU" dirty="0"/>
          </a:p>
          <a:p>
            <a:pPr marL="285750" indent="-285750">
              <a:buFont typeface="Courier New" panose="02070309020205020404" pitchFamily="49" charset="0"/>
              <a:buChar char="o"/>
            </a:pPr>
            <a:r>
              <a:rPr lang="ru-RU" dirty="0"/>
              <a:t>Инструментальные средства </a:t>
            </a:r>
            <a:r>
              <a:rPr lang="ru-RU" dirty="0" err="1"/>
              <a:t>МедиаЛингва</a:t>
            </a:r>
            <a:r>
              <a:rPr lang="ru-RU" dirty="0"/>
              <a:t> </a:t>
            </a:r>
          </a:p>
          <a:p>
            <a:pPr marL="342900" indent="-342900">
              <a:buFont typeface="Courier New" panose="02070309020205020404" pitchFamily="49" charset="0"/>
              <a:buChar char="o"/>
            </a:pPr>
            <a:endParaRPr lang="ru-RU" dirty="0"/>
          </a:p>
          <a:p>
            <a:pPr marL="285750" indent="-285750">
              <a:buFont typeface="Courier New" panose="02070309020205020404" pitchFamily="49" charset="0"/>
              <a:buChar char="o"/>
            </a:pPr>
            <a:endParaRPr lang="ru-RU" dirty="0"/>
          </a:p>
          <a:p>
            <a:endParaRPr lang="ru-RU" dirty="0"/>
          </a:p>
        </p:txBody>
      </p:sp>
      <p:sp>
        <p:nvSpPr>
          <p:cNvPr id="4" name="TextBox 3"/>
          <p:cNvSpPr txBox="1"/>
          <p:nvPr/>
        </p:nvSpPr>
        <p:spPr>
          <a:xfrm>
            <a:off x="2702260" y="3411941"/>
            <a:ext cx="5158853" cy="3693319"/>
          </a:xfrm>
          <a:prstGeom prst="rect">
            <a:avLst/>
          </a:prstGeom>
          <a:noFill/>
        </p:spPr>
        <p:txBody>
          <a:bodyPr wrap="square" rtlCol="0">
            <a:spAutoFit/>
          </a:bodyPr>
          <a:lstStyle/>
          <a:p>
            <a:pPr algn="ctr"/>
            <a:r>
              <a:rPr lang="ru-RU" b="1" i="1" dirty="0"/>
              <a:t>ПРОГРАММЫ ПРЕОБРАЗОВАНИЯ ТЕКСТОВ </a:t>
            </a:r>
            <a:endParaRPr lang="ru-RU" dirty="0" smtClean="0"/>
          </a:p>
          <a:p>
            <a:pPr marL="285750" indent="-285750">
              <a:buFont typeface="Courier New" panose="02070309020205020404" pitchFamily="49" charset="0"/>
              <a:buChar char="o"/>
            </a:pPr>
            <a:r>
              <a:rPr lang="ru-RU" dirty="0"/>
              <a:t>HTML </a:t>
            </a:r>
            <a:r>
              <a:rPr lang="ru-RU" dirty="0" err="1"/>
              <a:t>Batch</a:t>
            </a:r>
            <a:r>
              <a:rPr lang="ru-RU" dirty="0"/>
              <a:t> </a:t>
            </a:r>
            <a:endParaRPr lang="ru-RU" dirty="0" smtClean="0"/>
          </a:p>
          <a:p>
            <a:pPr marL="285750" indent="-285750">
              <a:buFont typeface="Courier New" panose="02070309020205020404" pitchFamily="49" charset="0"/>
              <a:buChar char="o"/>
            </a:pPr>
            <a:r>
              <a:rPr lang="ru-RU" dirty="0" err="1" smtClean="0"/>
              <a:t>Editor</a:t>
            </a:r>
            <a:r>
              <a:rPr lang="ru-RU" dirty="0"/>
              <a:t> </a:t>
            </a:r>
            <a:endParaRPr lang="ru-RU" dirty="0" smtClean="0"/>
          </a:p>
          <a:p>
            <a:pPr marL="285750" indent="-285750">
              <a:buFont typeface="Courier New" panose="02070309020205020404" pitchFamily="49" charset="0"/>
              <a:buChar char="o"/>
            </a:pPr>
            <a:r>
              <a:rPr lang="ru-RU" dirty="0"/>
              <a:t> </a:t>
            </a:r>
            <a:r>
              <a:rPr lang="ru-RU" dirty="0" err="1"/>
              <a:t>Словогрыз</a:t>
            </a:r>
            <a:r>
              <a:rPr lang="ru-RU" dirty="0"/>
              <a:t> </a:t>
            </a:r>
            <a:endParaRPr lang="ru-RU" dirty="0" smtClean="0"/>
          </a:p>
          <a:p>
            <a:pPr marL="285750" indent="-285750">
              <a:buFont typeface="Courier New" panose="02070309020205020404" pitchFamily="49" charset="0"/>
              <a:buChar char="o"/>
            </a:pPr>
            <a:r>
              <a:rPr lang="ru-RU" dirty="0"/>
              <a:t> </a:t>
            </a:r>
            <a:r>
              <a:rPr lang="ru-RU" dirty="0" err="1"/>
              <a:t>ClearText</a:t>
            </a:r>
            <a:r>
              <a:rPr lang="ru-RU" dirty="0"/>
              <a:t> </a:t>
            </a:r>
            <a:r>
              <a:rPr lang="ru-RU" dirty="0" err="1"/>
              <a:t>Reader's</a:t>
            </a:r>
            <a:r>
              <a:rPr lang="ru-RU" dirty="0"/>
              <a:t> </a:t>
            </a:r>
            <a:r>
              <a:rPr lang="ru-RU" dirty="0" err="1"/>
              <a:t>Edition</a:t>
            </a:r>
            <a:r>
              <a:rPr lang="ru-RU" dirty="0"/>
              <a:t> </a:t>
            </a:r>
            <a:endParaRPr lang="ru-RU" dirty="0" smtClean="0"/>
          </a:p>
          <a:p>
            <a:pPr marL="285750" indent="-285750">
              <a:buFont typeface="Courier New" panose="02070309020205020404" pitchFamily="49" charset="0"/>
              <a:buChar char="o"/>
            </a:pPr>
            <a:r>
              <a:rPr lang="ru-RU" dirty="0"/>
              <a:t> </a:t>
            </a:r>
            <a:r>
              <a:rPr lang="ru-RU" dirty="0" err="1"/>
              <a:t>xReplacer</a:t>
            </a:r>
            <a:r>
              <a:rPr lang="ru-RU" dirty="0"/>
              <a:t> </a:t>
            </a:r>
            <a:endParaRPr lang="ru-RU" dirty="0" smtClean="0"/>
          </a:p>
          <a:p>
            <a:pPr marL="285750" indent="-285750">
              <a:buFont typeface="Courier New" panose="02070309020205020404" pitchFamily="49" charset="0"/>
              <a:buChar char="o"/>
            </a:pPr>
            <a:r>
              <a:rPr lang="ru-RU" dirty="0"/>
              <a:t> </a:t>
            </a:r>
            <a:r>
              <a:rPr lang="ru-RU" dirty="0" err="1"/>
              <a:t>xMarkup</a:t>
            </a:r>
            <a:r>
              <a:rPr lang="ru-RU" dirty="0"/>
              <a:t> v2.1.1 </a:t>
            </a:r>
            <a:endParaRPr lang="ru-RU" dirty="0" smtClean="0"/>
          </a:p>
          <a:p>
            <a:pPr marL="285750" indent="-285750">
              <a:buFont typeface="Courier New" panose="02070309020205020404" pitchFamily="49" charset="0"/>
              <a:buChar char="o"/>
            </a:pPr>
            <a:r>
              <a:rPr lang="ru-RU" dirty="0"/>
              <a:t> XML редакторы </a:t>
            </a:r>
            <a:endParaRPr lang="ru-RU" dirty="0" smtClean="0"/>
          </a:p>
          <a:p>
            <a:pPr marL="285750" indent="-285750">
              <a:buFont typeface="Courier New" panose="02070309020205020404" pitchFamily="49" charset="0"/>
              <a:buChar char="o"/>
            </a:pPr>
            <a:r>
              <a:rPr lang="ru-RU" dirty="0"/>
              <a:t> </a:t>
            </a:r>
            <a:r>
              <a:rPr lang="ru-RU" dirty="0" err="1"/>
              <a:t>Xchange</a:t>
            </a:r>
            <a:r>
              <a:rPr lang="ru-RU" dirty="0"/>
              <a:t> </a:t>
            </a:r>
            <a:r>
              <a:rPr lang="ru-RU" dirty="0" err="1"/>
              <a:t>Search&amp;Replace</a:t>
            </a:r>
            <a:r>
              <a:rPr lang="ru-RU" dirty="0"/>
              <a:t> </a:t>
            </a:r>
            <a:endParaRPr lang="ru-RU" dirty="0" smtClean="0"/>
          </a:p>
          <a:p>
            <a:pPr marL="285750" indent="-285750">
              <a:buFont typeface="Courier New" panose="02070309020205020404" pitchFamily="49" charset="0"/>
              <a:buChar char="o"/>
            </a:pPr>
            <a:r>
              <a:rPr lang="ru-RU" dirty="0" smtClean="0"/>
              <a:t>KDiff3</a:t>
            </a:r>
            <a:r>
              <a:rPr lang="ru-RU" dirty="0"/>
              <a:t> </a:t>
            </a:r>
            <a:endParaRPr lang="ru-RU" dirty="0" smtClean="0"/>
          </a:p>
          <a:p>
            <a:pPr marL="285750" indent="-285750">
              <a:buFont typeface="Courier New" panose="02070309020205020404" pitchFamily="49" charset="0"/>
              <a:buChar char="o"/>
            </a:pPr>
            <a:r>
              <a:rPr lang="ru-RU" dirty="0"/>
              <a:t> </a:t>
            </a:r>
            <a:r>
              <a:rPr lang="ru-RU" dirty="0" err="1"/>
              <a:t>WinMerge</a:t>
            </a:r>
            <a:r>
              <a:rPr lang="ru-RU" dirty="0"/>
              <a:t> </a:t>
            </a:r>
            <a:endParaRPr lang="ru-RU" dirty="0" smtClean="0"/>
          </a:p>
          <a:p>
            <a:pPr marL="285750" indent="-285750">
              <a:buFont typeface="Courier New" panose="02070309020205020404" pitchFamily="49" charset="0"/>
              <a:buChar char="o"/>
            </a:pPr>
            <a:r>
              <a:rPr lang="ru-RU" dirty="0"/>
              <a:t> </a:t>
            </a:r>
            <a:r>
              <a:rPr lang="ru-RU" dirty="0" err="1"/>
              <a:t>TextTransformer</a:t>
            </a:r>
            <a:r>
              <a:rPr lang="ru-RU" dirty="0"/>
              <a:t> v1.4.1 . </a:t>
            </a:r>
            <a:endParaRPr lang="ru-RU" i="1" dirty="0"/>
          </a:p>
          <a:p>
            <a:endParaRPr lang="ru-RU" dirty="0"/>
          </a:p>
        </p:txBody>
      </p:sp>
    </p:spTree>
    <p:extLst>
      <p:ext uri="{BB962C8B-B14F-4D97-AF65-F5344CB8AC3E}">
        <p14:creationId xmlns:p14="http://schemas.microsoft.com/office/powerpoint/2010/main" val="28804186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36980" y="748481"/>
            <a:ext cx="9230602" cy="984885"/>
          </a:xfrm>
          <a:prstGeom prst="rect">
            <a:avLst/>
          </a:prstGeom>
          <a:noFill/>
        </p:spPr>
        <p:txBody>
          <a:bodyPr wrap="square" rtlCol="0">
            <a:spAutoFit/>
          </a:bodyPr>
          <a:lstStyle/>
          <a:p>
            <a:r>
              <a:rPr lang="ru-RU" sz="2000" b="1" dirty="0" smtClean="0">
                <a:solidFill>
                  <a:srgbClr val="C00000"/>
                </a:solidFill>
                <a:effectLst>
                  <a:outerShdw blurRad="38100" dist="38100" dir="2700000" algn="tl">
                    <a:srgbClr val="000000">
                      <a:alpha val="43137"/>
                    </a:srgbClr>
                  </a:outerShdw>
                </a:effectLst>
              </a:rPr>
              <a:t>ЛИНГВИСТИЧЕСКИЕ ПРОГРАММЫ ДЛЯ ИСЛЕДОВАНИИЯ </a:t>
            </a:r>
            <a:r>
              <a:rPr lang="ru-RU" sz="2000" b="1" dirty="0">
                <a:solidFill>
                  <a:srgbClr val="C00000"/>
                </a:solidFill>
                <a:effectLst>
                  <a:outerShdw blurRad="38100" dist="38100" dir="2700000" algn="tl">
                    <a:srgbClr val="000000">
                      <a:alpha val="43137"/>
                    </a:srgbClr>
                  </a:outerShdw>
                </a:effectLst>
              </a:rPr>
              <a:t>РУССКОЯЗЫЧНЫХ И АНГЛОЯЗЫЧНЫХ ИСКУССТВОВЕДЧЕСКИХ ТЕКСТОВ  </a:t>
            </a:r>
          </a:p>
          <a:p>
            <a:endParaRPr lang="ru-RU" dirty="0"/>
          </a:p>
        </p:txBody>
      </p:sp>
      <p:sp>
        <p:nvSpPr>
          <p:cNvPr id="3" name="TextBox 2"/>
          <p:cNvSpPr txBox="1"/>
          <p:nvPr/>
        </p:nvSpPr>
        <p:spPr>
          <a:xfrm>
            <a:off x="936980" y="2260729"/>
            <a:ext cx="2584143" cy="369332"/>
          </a:xfrm>
          <a:prstGeom prst="rect">
            <a:avLst/>
          </a:prstGeom>
          <a:noFill/>
        </p:spPr>
        <p:txBody>
          <a:bodyPr wrap="square" rtlCol="0">
            <a:spAutoFit/>
          </a:bodyPr>
          <a:lstStyle/>
          <a:p>
            <a:r>
              <a:rPr lang="ru-RU" i="1" u="sng" dirty="0" smtClean="0">
                <a:effectLst>
                  <a:outerShdw blurRad="38100" dist="38100" dir="2700000" algn="tl">
                    <a:srgbClr val="000000">
                      <a:alpha val="43137"/>
                    </a:srgbClr>
                  </a:outerShdw>
                </a:effectLst>
              </a:rPr>
              <a:t> </a:t>
            </a:r>
            <a:r>
              <a:rPr lang="ru-RU" i="1" u="sng" dirty="0" err="1" smtClean="0">
                <a:effectLst>
                  <a:outerShdw blurRad="38100" dist="38100" dir="2700000" algn="tl">
                    <a:srgbClr val="000000">
                      <a:alpha val="43137"/>
                    </a:srgbClr>
                  </a:outerShdw>
                </a:effectLst>
              </a:rPr>
              <a:t>TextAnalyst</a:t>
            </a:r>
            <a:endParaRPr lang="ru-RU" i="1" u="sng" dirty="0">
              <a:effectLst>
                <a:outerShdw blurRad="38100" dist="38100" dir="2700000" algn="tl">
                  <a:srgbClr val="000000">
                    <a:alpha val="43137"/>
                  </a:srgbClr>
                </a:outerShdw>
              </a:effectLst>
            </a:endParaRPr>
          </a:p>
        </p:txBody>
      </p:sp>
      <p:pic>
        <p:nvPicPr>
          <p:cNvPr id="4" name="Рисунок 3" descr="https://www.bestreferat.ru/images/paper/68/58/9485868.jpeg"/>
          <p:cNvPicPr/>
          <p:nvPr/>
        </p:nvPicPr>
        <p:blipFill>
          <a:blip r:embed="rId2">
            <a:extLst>
              <a:ext uri="{28A0092B-C50C-407E-A947-70E740481C1C}">
                <a14:useLocalDpi xmlns:a14="http://schemas.microsoft.com/office/drawing/2010/main" val="0"/>
              </a:ext>
            </a:extLst>
          </a:blip>
          <a:srcRect/>
          <a:stretch>
            <a:fillRect/>
          </a:stretch>
        </p:blipFill>
        <p:spPr bwMode="auto">
          <a:xfrm>
            <a:off x="732594" y="2630061"/>
            <a:ext cx="4617327" cy="3961808"/>
          </a:xfrm>
          <a:prstGeom prst="rect">
            <a:avLst/>
          </a:prstGeom>
          <a:noFill/>
          <a:ln>
            <a:noFill/>
          </a:ln>
        </p:spPr>
      </p:pic>
      <p:sp>
        <p:nvSpPr>
          <p:cNvPr id="6" name="TextBox 5"/>
          <p:cNvSpPr txBox="1"/>
          <p:nvPr/>
        </p:nvSpPr>
        <p:spPr>
          <a:xfrm>
            <a:off x="6455391" y="2190887"/>
            <a:ext cx="2852382" cy="369332"/>
          </a:xfrm>
          <a:prstGeom prst="rect">
            <a:avLst/>
          </a:prstGeom>
          <a:noFill/>
        </p:spPr>
        <p:txBody>
          <a:bodyPr wrap="square" rtlCol="0">
            <a:spAutoFit/>
          </a:bodyPr>
          <a:lstStyle/>
          <a:p>
            <a:r>
              <a:rPr lang="ru-RU" i="1" u="sng" dirty="0" err="1" smtClean="0">
                <a:effectLst>
                  <a:outerShdw blurRad="38100" dist="38100" dir="2700000" algn="tl">
                    <a:srgbClr val="000000">
                      <a:alpha val="43137"/>
                    </a:srgbClr>
                  </a:outerShdw>
                </a:effectLst>
              </a:rPr>
              <a:t>Худломер</a:t>
            </a:r>
            <a:endParaRPr lang="ru-RU" i="1" u="sng" dirty="0">
              <a:effectLst>
                <a:outerShdw blurRad="38100" dist="38100" dir="2700000" algn="tl">
                  <a:srgbClr val="000000">
                    <a:alpha val="43137"/>
                  </a:srgbClr>
                </a:outerShdw>
              </a:effectLst>
            </a:endParaRPr>
          </a:p>
        </p:txBody>
      </p:sp>
      <p:pic>
        <p:nvPicPr>
          <p:cNvPr id="7" name="Рисунок 6" descr="https://www.bestreferat.ru/images/paper/70/58/9485870.jpeg"/>
          <p:cNvPicPr/>
          <p:nvPr/>
        </p:nvPicPr>
        <p:blipFill>
          <a:blip r:embed="rId3">
            <a:extLst>
              <a:ext uri="{28A0092B-C50C-407E-A947-70E740481C1C}">
                <a14:useLocalDpi xmlns:a14="http://schemas.microsoft.com/office/drawing/2010/main" val="0"/>
              </a:ext>
            </a:extLst>
          </a:blip>
          <a:srcRect/>
          <a:stretch>
            <a:fillRect/>
          </a:stretch>
        </p:blipFill>
        <p:spPr bwMode="auto">
          <a:xfrm>
            <a:off x="6301010" y="2630061"/>
            <a:ext cx="4780972" cy="3961808"/>
          </a:xfrm>
          <a:prstGeom prst="rect">
            <a:avLst/>
          </a:prstGeom>
          <a:noFill/>
          <a:ln>
            <a:noFill/>
          </a:ln>
        </p:spPr>
      </p:pic>
    </p:spTree>
    <p:extLst>
      <p:ext uri="{BB962C8B-B14F-4D97-AF65-F5344CB8AC3E}">
        <p14:creationId xmlns:p14="http://schemas.microsoft.com/office/powerpoint/2010/main" val="39240254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Таблица 1"/>
          <p:cNvGraphicFramePr>
            <a:graphicFrameLocks noGrp="1"/>
          </p:cNvGraphicFramePr>
          <p:nvPr>
            <p:extLst>
              <p:ext uri="{D42A27DB-BD31-4B8C-83A1-F6EECF244321}">
                <p14:modId xmlns:p14="http://schemas.microsoft.com/office/powerpoint/2010/main" val="3900179296"/>
              </p:ext>
            </p:extLst>
          </p:nvPr>
        </p:nvGraphicFramePr>
        <p:xfrm>
          <a:off x="464023" y="873457"/>
          <a:ext cx="11614246" cy="6016643"/>
        </p:xfrm>
        <a:graphic>
          <a:graphicData uri="http://schemas.openxmlformats.org/drawingml/2006/table">
            <a:tbl>
              <a:tblPr firstRow="1" firstCol="1" bandRow="1">
                <a:tableStyleId>{69012ECD-51FC-41F1-AA8D-1B2483CD663E}</a:tableStyleId>
              </a:tblPr>
              <a:tblGrid>
                <a:gridCol w="5807123"/>
                <a:gridCol w="5807123"/>
              </a:tblGrid>
              <a:tr h="476105">
                <a:tc>
                  <a:txBody>
                    <a:bodyPr/>
                    <a:lstStyle/>
                    <a:p>
                      <a:pPr indent="190500" algn="just">
                        <a:lnSpc>
                          <a:spcPct val="107000"/>
                        </a:lnSpc>
                        <a:spcAft>
                          <a:spcPts val="0"/>
                        </a:spcAft>
                      </a:pPr>
                      <a:r>
                        <a:rPr lang="ru-RU" sz="1600" dirty="0">
                          <a:effectLst/>
                        </a:rPr>
                        <a:t>Текст на английском языке</a:t>
                      </a:r>
                      <a:endParaRPr lang="ru-RU"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indent="190500" algn="just">
                        <a:lnSpc>
                          <a:spcPct val="107000"/>
                        </a:lnSpc>
                        <a:spcAft>
                          <a:spcPts val="0"/>
                        </a:spcAft>
                      </a:pPr>
                      <a:r>
                        <a:rPr lang="ru-RU" sz="1600">
                          <a:effectLst/>
                        </a:rPr>
                        <a:t>Параллельный русский перевод</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r>
              <a:tr h="5540538">
                <a:tc>
                  <a:txBody>
                    <a:bodyPr/>
                    <a:lstStyle/>
                    <a:p>
                      <a:pPr indent="190500" algn="just">
                        <a:lnSpc>
                          <a:spcPct val="107000"/>
                        </a:lnSpc>
                        <a:spcAft>
                          <a:spcPts val="0"/>
                        </a:spcAft>
                      </a:pPr>
                      <a:r>
                        <a:rPr lang="en-US" sz="1400" dirty="0">
                          <a:effectLst/>
                        </a:rPr>
                        <a:t>No wonder </a:t>
                      </a:r>
                      <a:r>
                        <a:rPr lang="en-US" sz="1400" dirty="0" err="1">
                          <a:effectLst/>
                        </a:rPr>
                        <a:t>Doig</a:t>
                      </a:r>
                      <a:r>
                        <a:rPr lang="en-US" sz="1400" dirty="0">
                          <a:effectLst/>
                        </a:rPr>
                        <a:t> has exerted such an influence on recent painting. He has been able to paint ordinary, nearly kitsch subjects (boats, water, weather, people copied from photos) in disarmingly alluring ways that somehow, almost by the by, tend to accede to modernist pictorial criteria of flatness and materiality and avoidance of the anecdotal. These criteria remain in force despite the waning of modernism as an ideology. At the same time, he conveys a contemporary rather than a historicist sensibility, and a yearning for the unfamiliar rather than the known. </a:t>
                      </a:r>
                      <a:r>
                        <a:rPr lang="en-US" sz="1400" dirty="0" err="1">
                          <a:effectLst/>
                        </a:rPr>
                        <a:t>Doig's</a:t>
                      </a:r>
                      <a:r>
                        <a:rPr lang="en-US" sz="1400" dirty="0">
                          <a:effectLst/>
                        </a:rPr>
                        <a:t> work of the last few years, however, registers a shift – the import of which remains hard to define since it may still be in progress – away from the quietly delirious, mutedly overelaborated manner of painting that served him so well throughout the '90s. One might say he's beginning to evade his own influence. It's hard not to see the change as connected with his move back to Trinidad in 2002.</a:t>
                      </a:r>
                      <a:endParaRPr lang="ru-RU"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indent="190500" algn="just">
                        <a:lnSpc>
                          <a:spcPct val="107000"/>
                        </a:lnSpc>
                        <a:spcAft>
                          <a:spcPts val="0"/>
                        </a:spcAft>
                      </a:pPr>
                      <a:r>
                        <a:rPr lang="ru-RU" sz="1400" dirty="0">
                          <a:effectLst/>
                        </a:rPr>
                        <a:t>Не удивительно, что </a:t>
                      </a:r>
                      <a:r>
                        <a:rPr lang="ru-RU" sz="1400" dirty="0" err="1">
                          <a:effectLst/>
                        </a:rPr>
                        <a:t>Дойг</a:t>
                      </a:r>
                      <a:r>
                        <a:rPr lang="ru-RU" sz="1400" dirty="0">
                          <a:effectLst/>
                        </a:rPr>
                        <a:t> оказал такое сильное влияние на современную живопись. Он смог нарисовать красками простые, почти китчевые предметы (лодки, воду, погоду, людей, скопированных с фотографий) в такой обезоруживающе-притягательной манере, которая как-то почти между прочим тяготеет к тому, чтобы соответствовать модернистским критериям живописи – плоскостность и материальность, и нелюбовь к </a:t>
                      </a:r>
                      <a:r>
                        <a:rPr lang="ru-RU" sz="1400" dirty="0" err="1">
                          <a:effectLst/>
                        </a:rPr>
                        <a:t>сюжетности</a:t>
                      </a:r>
                      <a:r>
                        <a:rPr lang="ru-RU" sz="1400" dirty="0">
                          <a:effectLst/>
                        </a:rPr>
                        <a:t>. Эти принципы остаются в силе, несмотря на спад модернизма как идеологии. В то же время он передает современную, а не основанную на историзме восприимчивость и выражает стремление к незнакомому, а не к известному. Однако, творчество </a:t>
                      </a:r>
                      <a:r>
                        <a:rPr lang="ru-RU" sz="1400" dirty="0" err="1">
                          <a:effectLst/>
                        </a:rPr>
                        <a:t>Дойга</a:t>
                      </a:r>
                      <a:r>
                        <a:rPr lang="ru-RU" sz="1400" dirty="0">
                          <a:effectLst/>
                        </a:rPr>
                        <a:t> в последние годы отмечается сдвигом (значение которого трудно определить, поскольку он может все еще длиться) – уходом от тихо-сумасшедшей, приглушенно перегруженной деталями (слишком сложной) манеры рисования, которая так хорошо служила ему в 90-е годы. Можно было бы сказать, что он начинает избегать своего собственного влияния. Трудно не связывать эту перемену с его возвращением в Тринидад в 2002-ом году.</a:t>
                      </a:r>
                      <a:endParaRPr lang="ru-RU"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r>
            </a:tbl>
          </a:graphicData>
        </a:graphic>
      </p:graphicFrame>
      <p:sp>
        <p:nvSpPr>
          <p:cNvPr id="3" name="TextBox 2"/>
          <p:cNvSpPr txBox="1"/>
          <p:nvPr/>
        </p:nvSpPr>
        <p:spPr>
          <a:xfrm>
            <a:off x="464023" y="272956"/>
            <a:ext cx="5513696" cy="369332"/>
          </a:xfrm>
          <a:prstGeom prst="rect">
            <a:avLst/>
          </a:prstGeom>
          <a:noFill/>
        </p:spPr>
        <p:txBody>
          <a:bodyPr wrap="square" rtlCol="0">
            <a:spAutoFit/>
          </a:bodyPr>
          <a:lstStyle/>
          <a:p>
            <a:r>
              <a:rPr lang="ru-RU" b="1" dirty="0" smtClean="0">
                <a:solidFill>
                  <a:schemeClr val="tx1">
                    <a:lumMod val="95000"/>
                    <a:lumOff val="5000"/>
                  </a:schemeClr>
                </a:solidFill>
                <a:effectLst>
                  <a:outerShdw blurRad="38100" dist="38100" dir="2700000" algn="tl">
                    <a:srgbClr val="000000">
                      <a:alpha val="43137"/>
                    </a:srgbClr>
                  </a:outerShdw>
                </a:effectLst>
              </a:rPr>
              <a:t>Пример самостоятельного перевода</a:t>
            </a:r>
            <a:endParaRPr lang="ru-RU" b="1" dirty="0">
              <a:solidFill>
                <a:schemeClr val="tx1">
                  <a:lumMod val="95000"/>
                  <a:lumOff val="5000"/>
                </a:schemeClr>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1537178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1" descr="https://www.bestreferat.ru/images/paper/72/58/9485872.jpeg"/>
          <p:cNvPicPr/>
          <p:nvPr/>
        </p:nvPicPr>
        <p:blipFill>
          <a:blip r:embed="rId2">
            <a:extLst>
              <a:ext uri="{28A0092B-C50C-407E-A947-70E740481C1C}">
                <a14:useLocalDpi xmlns:a14="http://schemas.microsoft.com/office/drawing/2010/main" val="0"/>
              </a:ext>
            </a:extLst>
          </a:blip>
          <a:srcRect/>
          <a:stretch>
            <a:fillRect/>
          </a:stretch>
        </p:blipFill>
        <p:spPr bwMode="auto">
          <a:xfrm>
            <a:off x="436727" y="1576911"/>
            <a:ext cx="4156779" cy="4178219"/>
          </a:xfrm>
          <a:prstGeom prst="rect">
            <a:avLst/>
          </a:prstGeom>
          <a:noFill/>
          <a:ln>
            <a:noFill/>
          </a:ln>
        </p:spPr>
      </p:pic>
      <p:sp>
        <p:nvSpPr>
          <p:cNvPr id="3" name="TextBox 2"/>
          <p:cNvSpPr txBox="1"/>
          <p:nvPr/>
        </p:nvSpPr>
        <p:spPr>
          <a:xfrm>
            <a:off x="813077" y="777923"/>
            <a:ext cx="4026090" cy="369332"/>
          </a:xfrm>
          <a:prstGeom prst="rect">
            <a:avLst/>
          </a:prstGeom>
          <a:noFill/>
        </p:spPr>
        <p:txBody>
          <a:bodyPr wrap="square" rtlCol="0">
            <a:spAutoFit/>
          </a:bodyPr>
          <a:lstStyle/>
          <a:p>
            <a:r>
              <a:rPr lang="ru-RU" i="1" dirty="0">
                <a:effectLst>
                  <a:outerShdw blurRad="38100" dist="38100" dir="2700000" algn="tl">
                    <a:srgbClr val="000000">
                      <a:alpha val="43137"/>
                    </a:srgbClr>
                  </a:outerShdw>
                </a:effectLst>
              </a:rPr>
              <a:t>Перевод </a:t>
            </a:r>
            <a:r>
              <a:rPr lang="ru-RU" i="1" dirty="0" err="1">
                <a:effectLst>
                  <a:outerShdw blurRad="38100" dist="38100" dir="2700000" algn="tl">
                    <a:srgbClr val="000000">
                      <a:alpha val="43137"/>
                    </a:srgbClr>
                  </a:outerShdw>
                </a:effectLst>
              </a:rPr>
              <a:t>Translate.Ru</a:t>
            </a:r>
            <a:endParaRPr lang="ru-RU" i="1" dirty="0">
              <a:effectLst>
                <a:outerShdw blurRad="38100" dist="38100" dir="2700000" algn="tl">
                  <a:srgbClr val="000000">
                    <a:alpha val="43137"/>
                  </a:srgbClr>
                </a:outerShdw>
              </a:effectLst>
            </a:endParaRPr>
          </a:p>
        </p:txBody>
      </p:sp>
      <p:pic>
        <p:nvPicPr>
          <p:cNvPr id="4" name="Рисунок 3" descr="https://www.bestreferat.ru/images/paper/73/58/9485873.jpeg"/>
          <p:cNvPicPr/>
          <p:nvPr/>
        </p:nvPicPr>
        <p:blipFill>
          <a:blip r:embed="rId3">
            <a:extLst>
              <a:ext uri="{28A0092B-C50C-407E-A947-70E740481C1C}">
                <a14:useLocalDpi xmlns:a14="http://schemas.microsoft.com/office/drawing/2010/main" val="0"/>
              </a:ext>
            </a:extLst>
          </a:blip>
          <a:srcRect/>
          <a:stretch>
            <a:fillRect/>
          </a:stretch>
        </p:blipFill>
        <p:spPr bwMode="auto">
          <a:xfrm>
            <a:off x="6355402" y="1576911"/>
            <a:ext cx="4453624" cy="4178219"/>
          </a:xfrm>
          <a:prstGeom prst="rect">
            <a:avLst/>
          </a:prstGeom>
          <a:noFill/>
          <a:ln>
            <a:noFill/>
          </a:ln>
        </p:spPr>
      </p:pic>
      <p:sp>
        <p:nvSpPr>
          <p:cNvPr id="5" name="TextBox 4"/>
          <p:cNvSpPr txBox="1"/>
          <p:nvPr/>
        </p:nvSpPr>
        <p:spPr>
          <a:xfrm>
            <a:off x="6355402" y="764275"/>
            <a:ext cx="3825828" cy="369332"/>
          </a:xfrm>
          <a:prstGeom prst="rect">
            <a:avLst/>
          </a:prstGeom>
          <a:noFill/>
        </p:spPr>
        <p:txBody>
          <a:bodyPr wrap="square" rtlCol="0">
            <a:spAutoFit/>
          </a:bodyPr>
          <a:lstStyle/>
          <a:p>
            <a:r>
              <a:rPr lang="ru-RU" i="1" dirty="0">
                <a:effectLst>
                  <a:outerShdw blurRad="38100" dist="38100" dir="2700000" algn="tl">
                    <a:srgbClr val="000000">
                      <a:alpha val="43137"/>
                    </a:srgbClr>
                  </a:outerShdw>
                </a:effectLst>
              </a:rPr>
              <a:t>Перевод </a:t>
            </a:r>
            <a:r>
              <a:rPr lang="ru-RU" i="1" dirty="0" err="1">
                <a:effectLst>
                  <a:outerShdw blurRad="38100" dist="38100" dir="2700000" algn="tl">
                    <a:srgbClr val="000000">
                      <a:alpha val="43137"/>
                    </a:srgbClr>
                  </a:outerShdw>
                </a:effectLst>
              </a:rPr>
              <a:t>Google</a:t>
            </a:r>
            <a:r>
              <a:rPr lang="ru-RU" i="1" dirty="0">
                <a:effectLst>
                  <a:outerShdw blurRad="38100" dist="38100" dir="2700000" algn="tl">
                    <a:srgbClr val="000000">
                      <a:alpha val="43137"/>
                    </a:srgbClr>
                  </a:outerShdw>
                </a:effectLst>
              </a:rPr>
              <a:t> Переводчика</a:t>
            </a:r>
            <a:endParaRPr lang="ru-RU" i="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06394450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Ион (конференц-зал)">
  <a:themeElements>
    <a:clrScheme name="Ион (конференц-зал)">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Ион (конференц-зал)">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Ион (конференц-зал)">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166</TotalTime>
  <Words>545</Words>
  <Application>Microsoft Office PowerPoint</Application>
  <PresentationFormat>Широкоэкранный</PresentationFormat>
  <Paragraphs>72</Paragraphs>
  <Slides>8</Slides>
  <Notes>0</Notes>
  <HiddenSlides>0</HiddenSlides>
  <MMClips>0</MMClips>
  <ScaleCrop>false</ScaleCrop>
  <HeadingPairs>
    <vt:vector size="6" baseType="variant">
      <vt:variant>
        <vt:lpstr>Использованные шрифты</vt:lpstr>
      </vt:variant>
      <vt:variant>
        <vt:i4>6</vt:i4>
      </vt:variant>
      <vt:variant>
        <vt:lpstr>Тема</vt:lpstr>
      </vt:variant>
      <vt:variant>
        <vt:i4>1</vt:i4>
      </vt:variant>
      <vt:variant>
        <vt:lpstr>Заголовки слайдов</vt:lpstr>
      </vt:variant>
      <vt:variant>
        <vt:i4>8</vt:i4>
      </vt:variant>
    </vt:vector>
  </HeadingPairs>
  <TitlesOfParts>
    <vt:vector size="15" baseType="lpstr">
      <vt:lpstr>Arial</vt:lpstr>
      <vt:lpstr>Calibri</vt:lpstr>
      <vt:lpstr>Century Gothic</vt:lpstr>
      <vt:lpstr>Courier New</vt:lpstr>
      <vt:lpstr>Times New Roman</vt:lpstr>
      <vt:lpstr>Wingdings 3</vt:lpstr>
      <vt:lpstr>Ион (конференц-зал)</vt:lpstr>
      <vt:lpstr>Курсовая работа на тему:  «Лингвистика: разделы и направления. ИТ в лингвистике»   </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Курсовая работа на тему:  «Лингвистика: разделы и направления. ИТ в лингвистике»   </dc:title>
  <dc:creator>Елизавета Рябухина</dc:creator>
  <cp:lastModifiedBy>Елизавета Рябухина</cp:lastModifiedBy>
  <cp:revision>10</cp:revision>
  <dcterms:created xsi:type="dcterms:W3CDTF">2018-12-24T20:13:24Z</dcterms:created>
  <dcterms:modified xsi:type="dcterms:W3CDTF">2018-12-25T18:13:35Z</dcterms:modified>
</cp:coreProperties>
</file>