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Fira Sans Bold" panose="020B0604020202020204" charset="0"/>
      <p:regular r:id="rId8"/>
    </p:embeddedFont>
    <p:embeddedFont>
      <p:font typeface="Fira Sans Light" panose="020B0403050000020004" pitchFamily="34" charset="0"/>
      <p:regular r:id="rId9"/>
    </p:embeddedFont>
    <p:embeddedFont>
      <p:font typeface="Fira Sans Medium" panose="020B0603050000020004" pitchFamily="3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150853"/>
            <a:ext cx="11094244" cy="2672690"/>
            <a:chOff x="0" y="0"/>
            <a:chExt cx="14792326" cy="3563586"/>
          </a:xfrm>
        </p:grpSpPr>
        <p:sp>
          <p:nvSpPr>
            <p:cNvPr id="3" name="TextBox 3"/>
            <p:cNvSpPr txBox="1"/>
            <p:nvPr/>
          </p:nvSpPr>
          <p:spPr>
            <a:xfrm>
              <a:off x="0" y="0"/>
              <a:ext cx="14792326" cy="2438400"/>
            </a:xfrm>
            <a:prstGeom prst="rect">
              <a:avLst/>
            </a:prstGeom>
          </p:spPr>
          <p:txBody>
            <a:bodyPr lIns="0" tIns="0" rIns="0" bIns="0" rtlCol="0" anchor="t">
              <a:spAutoFit/>
            </a:bodyPr>
            <a:lstStyle/>
            <a:p>
              <a:pPr>
                <a:lnSpc>
                  <a:spcPts val="14399"/>
                </a:lnSpc>
              </a:pPr>
              <a:r>
                <a:rPr lang="en-US" sz="11999">
                  <a:solidFill>
                    <a:srgbClr val="000000"/>
                  </a:solidFill>
                  <a:latin typeface="Fira Sans Bold"/>
                </a:rPr>
                <a:t>EventoPlanneur</a:t>
              </a:r>
            </a:p>
          </p:txBody>
        </p:sp>
        <p:sp>
          <p:nvSpPr>
            <p:cNvPr id="4" name="TextBox 4"/>
            <p:cNvSpPr txBox="1"/>
            <p:nvPr/>
          </p:nvSpPr>
          <p:spPr>
            <a:xfrm>
              <a:off x="0" y="2758406"/>
              <a:ext cx="14792326" cy="805180"/>
            </a:xfrm>
            <a:prstGeom prst="rect">
              <a:avLst/>
            </a:prstGeom>
          </p:spPr>
          <p:txBody>
            <a:bodyPr lIns="0" tIns="0" rIns="0" bIns="0" rtlCol="0" anchor="t">
              <a:spAutoFit/>
            </a:bodyPr>
            <a:lstStyle/>
            <a:p>
              <a:pPr>
                <a:lnSpc>
                  <a:spcPts val="5039"/>
                </a:lnSpc>
              </a:pPr>
              <a:r>
                <a:rPr lang="en-US" sz="3599">
                  <a:solidFill>
                    <a:srgbClr val="000000"/>
                  </a:solidFill>
                  <a:latin typeface="Fira Sans Light"/>
                </a:rPr>
                <a:t>Official Events Management System</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3" name="Group 13"/>
          <p:cNvGrpSpPr/>
          <p:nvPr/>
        </p:nvGrpSpPr>
        <p:grpSpPr>
          <a:xfrm>
            <a:off x="1028700" y="1028700"/>
            <a:ext cx="4212844" cy="586200"/>
            <a:chOff x="0" y="0"/>
            <a:chExt cx="5617125" cy="781600"/>
          </a:xfrm>
        </p:grpSpPr>
        <p:sp>
          <p:nvSpPr>
            <p:cNvPr id="14" name="TextBox 14"/>
            <p:cNvSpPr txBox="1"/>
            <p:nvPr/>
          </p:nvSpPr>
          <p:spPr>
            <a:xfrm>
              <a:off x="1293956" y="104415"/>
              <a:ext cx="4323169" cy="544764"/>
            </a:xfrm>
            <a:prstGeom prst="rect">
              <a:avLst/>
            </a:prstGeom>
          </p:spPr>
          <p:txBody>
            <a:bodyPr lIns="0" tIns="0" rIns="0" bIns="0" rtlCol="0" anchor="t">
              <a:spAutoFit/>
            </a:bodyPr>
            <a:lstStyle/>
            <a:p>
              <a:pPr>
                <a:lnSpc>
                  <a:spcPts val="3359"/>
                </a:lnSpc>
                <a:spcBef>
                  <a:spcPct val="0"/>
                </a:spcBef>
              </a:pPr>
              <a:r>
                <a:rPr lang="en-US" sz="2400" dirty="0">
                  <a:solidFill>
                    <a:srgbClr val="000000"/>
                  </a:solidFill>
                  <a:latin typeface="Fira Sans Medium"/>
                </a:rPr>
                <a:t>Main Project</a:t>
              </a:r>
            </a:p>
          </p:txBody>
        </p:sp>
        <p:sp>
          <p:nvSpPr>
            <p:cNvPr id="15" name="Freeform 15"/>
            <p:cNvSpPr/>
            <p:nvPr/>
          </p:nvSpPr>
          <p:spPr>
            <a:xfrm>
              <a:off x="0" y="0"/>
              <a:ext cx="905010"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564939" y="6591767"/>
            <a:ext cx="7388722" cy="7390466"/>
            <a:chOff x="0" y="0"/>
            <a:chExt cx="3619627" cy="3620481"/>
          </a:xfrm>
        </p:grpSpPr>
        <p:sp>
          <p:nvSpPr>
            <p:cNvPr id="3" name="Freeform 3"/>
            <p:cNvSpPr/>
            <p:nvPr/>
          </p:nvSpPr>
          <p:spPr>
            <a:xfrm>
              <a:off x="0" y="0"/>
              <a:ext cx="3619627" cy="3620481"/>
            </a:xfrm>
            <a:custGeom>
              <a:avLst/>
              <a:gdLst/>
              <a:ahLst/>
              <a:cxnLst/>
              <a:rect l="l" t="t" r="r" b="b"/>
              <a:pathLst>
                <a:path w="3619627" h="3620481">
                  <a:moveTo>
                    <a:pt x="3619627" y="1810241"/>
                  </a:moveTo>
                  <a:lnTo>
                    <a:pt x="2714752" y="3620481"/>
                  </a:lnTo>
                  <a:lnTo>
                    <a:pt x="904875" y="3620481"/>
                  </a:lnTo>
                  <a:lnTo>
                    <a:pt x="0" y="1810241"/>
                  </a:lnTo>
                  <a:lnTo>
                    <a:pt x="904875" y="0"/>
                  </a:lnTo>
                  <a:lnTo>
                    <a:pt x="2714625" y="0"/>
                  </a:lnTo>
                  <a:lnTo>
                    <a:pt x="3619627" y="1810241"/>
                  </a:lnTo>
                  <a:close/>
                </a:path>
              </a:pathLst>
            </a:custGeom>
            <a:solidFill>
              <a:srgbClr val="004651"/>
            </a:solidFill>
          </p:spPr>
        </p:sp>
      </p:grpSp>
      <p:grpSp>
        <p:nvGrpSpPr>
          <p:cNvPr id="4" name="Group 4"/>
          <p:cNvGrpSpPr/>
          <p:nvPr/>
        </p:nvGrpSpPr>
        <p:grpSpPr>
          <a:xfrm rot="-10800000">
            <a:off x="14249651" y="0"/>
            <a:ext cx="5415338" cy="6138286"/>
            <a:chOff x="0" y="0"/>
            <a:chExt cx="3714553" cy="4210446"/>
          </a:xfrm>
        </p:grpSpPr>
        <p:sp>
          <p:nvSpPr>
            <p:cNvPr id="5" name="Freeform 5"/>
            <p:cNvSpPr/>
            <p:nvPr/>
          </p:nvSpPr>
          <p:spPr>
            <a:xfrm>
              <a:off x="0" y="0"/>
              <a:ext cx="3714554" cy="4210446"/>
            </a:xfrm>
            <a:custGeom>
              <a:avLst/>
              <a:gdLst/>
              <a:ahLst/>
              <a:cxnLst/>
              <a:rect l="l" t="t" r="r" b="b"/>
              <a:pathLst>
                <a:path w="3714554" h="4210446">
                  <a:moveTo>
                    <a:pt x="3714554" y="2105223"/>
                  </a:moveTo>
                  <a:lnTo>
                    <a:pt x="2809679" y="4210446"/>
                  </a:lnTo>
                  <a:lnTo>
                    <a:pt x="904875" y="4210446"/>
                  </a:lnTo>
                  <a:lnTo>
                    <a:pt x="0" y="2105223"/>
                  </a:lnTo>
                  <a:lnTo>
                    <a:pt x="904875" y="0"/>
                  </a:lnTo>
                  <a:lnTo>
                    <a:pt x="2809551" y="0"/>
                  </a:lnTo>
                  <a:lnTo>
                    <a:pt x="3714554" y="2105223"/>
                  </a:lnTo>
                  <a:close/>
                </a:path>
              </a:pathLst>
            </a:custGeom>
            <a:solidFill>
              <a:srgbClr val="00A181"/>
            </a:solidFill>
          </p:spPr>
        </p:sp>
      </p:grpSp>
      <p:sp>
        <p:nvSpPr>
          <p:cNvPr id="6" name="TextBox 6"/>
          <p:cNvSpPr txBox="1"/>
          <p:nvPr/>
        </p:nvSpPr>
        <p:spPr>
          <a:xfrm>
            <a:off x="1028700" y="2299169"/>
            <a:ext cx="12924375" cy="6779895"/>
          </a:xfrm>
          <a:prstGeom prst="rect">
            <a:avLst/>
          </a:prstGeom>
        </p:spPr>
        <p:txBody>
          <a:bodyPr lIns="0" tIns="0" rIns="0" bIns="0" rtlCol="0" anchor="t">
            <a:spAutoFit/>
          </a:bodyPr>
          <a:lstStyle/>
          <a:p>
            <a:pPr algn="just">
              <a:lnSpc>
                <a:spcPts val="4199"/>
              </a:lnSpc>
            </a:pPr>
            <a:r>
              <a:rPr lang="en-US" sz="2799" dirty="0">
                <a:solidFill>
                  <a:srgbClr val="000000"/>
                </a:solidFill>
                <a:latin typeface="Fira Sans Light"/>
              </a:rPr>
              <a:t>"EventoPlanneur: Official Events Management System" is an innovative platform to transform event management for educational institutions, organizers, service providers, and attendees. This wide-ranging system seeks to simplify the often-complex process of event planning and participation. By offering user-friendly interfaces for administrators, colleges, organizers, and attendees, the platform reorganizes event registration and management. It empowers administrators to efficiently oversee events, facilitates continuous registration and promotion for educational institutions, and prepares organizers with spontaneous planning tools. Attendees experience the benefits of a user-friendly system designed to enhance their event participation. Security and scalability are integral aspects, ensuring data protection and accommodating future growth. Marketing strategies are envisioned to engage colleges, organizers, and attendees, securing the platform's long-term success.</a:t>
            </a:r>
          </a:p>
        </p:txBody>
      </p:sp>
      <p:sp>
        <p:nvSpPr>
          <p:cNvPr id="7" name="TextBox 7"/>
          <p:cNvSpPr txBox="1"/>
          <p:nvPr/>
        </p:nvSpPr>
        <p:spPr>
          <a:xfrm>
            <a:off x="1028700" y="989049"/>
            <a:ext cx="6131519" cy="1285875"/>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0000"/>
                </a:solidFill>
                <a:latin typeface="Fira Sans Medium"/>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41046"/>
            <a:ext cx="5699080"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Users</a:t>
            </a:r>
          </a:p>
        </p:txBody>
      </p:sp>
      <p:grpSp>
        <p:nvGrpSpPr>
          <p:cNvPr id="3" name="Group 3"/>
          <p:cNvGrpSpPr/>
          <p:nvPr/>
        </p:nvGrpSpPr>
        <p:grpSpPr>
          <a:xfrm>
            <a:off x="16799111" y="2687862"/>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60090" y="-135282"/>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3243939" y="-956153"/>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1028700" y="3526155"/>
            <a:ext cx="15770411" cy="5732145"/>
          </a:xfrm>
          <a:prstGeom prst="rect">
            <a:avLst/>
          </a:prstGeom>
        </p:spPr>
        <p:txBody>
          <a:bodyPr lIns="0" tIns="0" rIns="0" bIns="0" rtlCol="0" anchor="t">
            <a:spAutoFit/>
          </a:bodyPr>
          <a:lstStyle/>
          <a:p>
            <a:pPr algn="just">
              <a:lnSpc>
                <a:spcPts val="4199"/>
              </a:lnSpc>
            </a:pPr>
            <a:r>
              <a:rPr lang="en-US" sz="2799">
                <a:solidFill>
                  <a:srgbClr val="000000"/>
                </a:solidFill>
                <a:latin typeface="Fira Sans Light"/>
              </a:rPr>
              <a:t>The "EventoPlanneur: Official Events Management System" caters to a diverse spectrum of users. </a:t>
            </a:r>
          </a:p>
          <a:p>
            <a:pPr marL="604518" lvl="1" indent="-302259" algn="just">
              <a:lnSpc>
                <a:spcPts val="4199"/>
              </a:lnSpc>
              <a:buFont typeface="Arial"/>
              <a:buChar char="•"/>
            </a:pPr>
            <a:r>
              <a:rPr lang="en-US" sz="2799">
                <a:solidFill>
                  <a:srgbClr val="000000"/>
                </a:solidFill>
                <a:latin typeface="Fira Sans Light"/>
              </a:rPr>
              <a:t>Administrators find in it a robust tool to manage, oversee, and coordinate various events. </a:t>
            </a:r>
          </a:p>
          <a:p>
            <a:pPr marL="604518" lvl="1" indent="-302259" algn="just">
              <a:lnSpc>
                <a:spcPts val="4199"/>
              </a:lnSpc>
              <a:buFont typeface="Arial"/>
              <a:buChar char="•"/>
            </a:pPr>
            <a:r>
              <a:rPr lang="en-US" sz="2799">
                <a:solidFill>
                  <a:srgbClr val="000000"/>
                </a:solidFill>
                <a:latin typeface="Fira Sans Light"/>
              </a:rPr>
              <a:t>Educational institutions, such as colleges, benefit from simplified event registration and promotion, boosting their engagement with attendees.  </a:t>
            </a:r>
          </a:p>
          <a:p>
            <a:pPr marL="604518" lvl="1" indent="-302259" algn="just">
              <a:lnSpc>
                <a:spcPts val="4199"/>
              </a:lnSpc>
              <a:buFont typeface="Arial"/>
              <a:buChar char="•"/>
            </a:pPr>
            <a:r>
              <a:rPr lang="en-US" sz="2799">
                <a:solidFill>
                  <a:srgbClr val="000000"/>
                </a:solidFill>
                <a:latin typeface="Fira Sans Light"/>
              </a:rPr>
              <a:t>Organizers are equipped with intuitive planning features to create, manage, and execute events seamlessly. </a:t>
            </a:r>
          </a:p>
          <a:p>
            <a:pPr marL="604518" lvl="1" indent="-302259" algn="just">
              <a:lnSpc>
                <a:spcPts val="4199"/>
              </a:lnSpc>
              <a:buFont typeface="Arial"/>
              <a:buChar char="•"/>
            </a:pPr>
            <a:r>
              <a:rPr lang="en-US" sz="2799">
                <a:solidFill>
                  <a:srgbClr val="000000"/>
                </a:solidFill>
                <a:latin typeface="Fira Sans Light"/>
              </a:rPr>
              <a:t>Attendees experience an accessible platform that enhances their participation experience, from registration to engagement. </a:t>
            </a:r>
          </a:p>
          <a:p>
            <a:pPr marL="604518" lvl="1" indent="-302259" algn="just">
              <a:lnSpc>
                <a:spcPts val="4199"/>
              </a:lnSpc>
              <a:buFont typeface="Arial"/>
              <a:buChar char="•"/>
            </a:pPr>
            <a:r>
              <a:rPr lang="en-US" sz="2799">
                <a:solidFill>
                  <a:srgbClr val="000000"/>
                </a:solidFill>
                <a:latin typeface="Fira Sans Light"/>
              </a:rPr>
              <a:t>Service providers can also engage with the platform to offer their services to a broad audience. </a:t>
            </a:r>
          </a:p>
          <a:p>
            <a:pPr algn="just">
              <a:lnSpc>
                <a:spcPts val="4199"/>
              </a:lnSpc>
            </a:pPr>
            <a:r>
              <a:rPr lang="en-US" sz="2799">
                <a:solidFill>
                  <a:srgbClr val="000000"/>
                </a:solidFill>
                <a:latin typeface="Fira Sans Light"/>
              </a:rPr>
              <a:t>This inclusivity and versatility make EventoPlanneur an indispensable tool for all stakeholders in the event management ecosystem.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1028700" y="2912062"/>
            <a:ext cx="16230600" cy="5894399"/>
          </a:xfrm>
          <a:prstGeom prst="rect">
            <a:avLst/>
          </a:prstGeom>
          <a:solidFill>
            <a:srgbClr val="F4F4F4"/>
          </a:solidFill>
        </p:spPr>
      </p:sp>
      <p:sp>
        <p:nvSpPr>
          <p:cNvPr id="3" name="TextBox 3"/>
          <p:cNvSpPr txBox="1"/>
          <p:nvPr/>
        </p:nvSpPr>
        <p:spPr>
          <a:xfrm>
            <a:off x="1028700" y="1028700"/>
            <a:ext cx="9113560" cy="1285875"/>
          </a:xfrm>
          <a:prstGeom prst="rect">
            <a:avLst/>
          </a:prstGeom>
        </p:spPr>
        <p:txBody>
          <a:bodyPr lIns="0" tIns="0" rIns="0" bIns="0" rtlCol="0" anchor="t">
            <a:spAutoFit/>
          </a:bodyPr>
          <a:lstStyle/>
          <a:p>
            <a:pPr>
              <a:lnSpc>
                <a:spcPts val="10199"/>
              </a:lnSpc>
              <a:spcBef>
                <a:spcPct val="0"/>
              </a:spcBef>
            </a:pPr>
            <a:r>
              <a:rPr lang="en-US" sz="8499" spc="-84">
                <a:solidFill>
                  <a:srgbClr val="F4F4F4"/>
                </a:solidFill>
                <a:latin typeface="Fira Sans Medium"/>
              </a:rPr>
              <a:t>Functionalities</a:t>
            </a:r>
          </a:p>
        </p:txBody>
      </p:sp>
      <p:grpSp>
        <p:nvGrpSpPr>
          <p:cNvPr id="4" name="Group 4"/>
          <p:cNvGrpSpPr/>
          <p:nvPr/>
        </p:nvGrpSpPr>
        <p:grpSpPr>
          <a:xfrm>
            <a:off x="12920126" y="430400"/>
            <a:ext cx="2067159" cy="2067159"/>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A181"/>
            </a:solidFill>
          </p:spPr>
        </p:sp>
        <p:sp>
          <p:nvSpPr>
            <p:cNvPr id="6" name="TextBox 6"/>
            <p:cNvSpPr txBox="1"/>
            <p:nvPr/>
          </p:nvSpPr>
          <p:spPr>
            <a:xfrm>
              <a:off x="0" y="-38100"/>
              <a:ext cx="812800" cy="850900"/>
            </a:xfrm>
            <a:prstGeom prst="rect">
              <a:avLst/>
            </a:prstGeom>
          </p:spPr>
          <p:txBody>
            <a:bodyPr lIns="254000" tIns="254000" rIns="254000" bIns="254000" rtlCol="0" anchor="ctr"/>
            <a:lstStyle/>
            <a:p>
              <a:pPr algn="ctr">
                <a:lnSpc>
                  <a:spcPts val="2100"/>
                </a:lnSpc>
              </a:pPr>
              <a:endParaRPr/>
            </a:p>
          </p:txBody>
        </p:sp>
      </p:grpSp>
      <p:grpSp>
        <p:nvGrpSpPr>
          <p:cNvPr id="7" name="Group 7"/>
          <p:cNvGrpSpPr/>
          <p:nvPr/>
        </p:nvGrpSpPr>
        <p:grpSpPr>
          <a:xfrm>
            <a:off x="15177949" y="430400"/>
            <a:ext cx="2081351" cy="2204407"/>
            <a:chOff x="0" y="0"/>
            <a:chExt cx="812800" cy="860856"/>
          </a:xfrm>
        </p:grpSpPr>
        <p:sp>
          <p:nvSpPr>
            <p:cNvPr id="8" name="Freeform 8"/>
            <p:cNvSpPr/>
            <p:nvPr/>
          </p:nvSpPr>
          <p:spPr>
            <a:xfrm>
              <a:off x="0" y="0"/>
              <a:ext cx="812800" cy="860856"/>
            </a:xfrm>
            <a:custGeom>
              <a:avLst/>
              <a:gdLst/>
              <a:ahLst/>
              <a:cxnLst/>
              <a:rect l="l" t="t" r="r" b="b"/>
              <a:pathLst>
                <a:path w="812800" h="860856">
                  <a:moveTo>
                    <a:pt x="406400" y="0"/>
                  </a:moveTo>
                  <a:cubicBezTo>
                    <a:pt x="181951" y="0"/>
                    <a:pt x="0" y="192709"/>
                    <a:pt x="0" y="430428"/>
                  </a:cubicBezTo>
                  <a:cubicBezTo>
                    <a:pt x="0" y="668147"/>
                    <a:pt x="181951" y="860856"/>
                    <a:pt x="406400" y="860856"/>
                  </a:cubicBezTo>
                  <a:cubicBezTo>
                    <a:pt x="630849" y="860856"/>
                    <a:pt x="812800" y="668147"/>
                    <a:pt x="812800" y="430428"/>
                  </a:cubicBezTo>
                  <a:cubicBezTo>
                    <a:pt x="812800" y="192709"/>
                    <a:pt x="630849" y="0"/>
                    <a:pt x="406400" y="0"/>
                  </a:cubicBezTo>
                  <a:close/>
                </a:path>
              </a:pathLst>
            </a:custGeom>
            <a:solidFill>
              <a:srgbClr val="A4E473"/>
            </a:solidFill>
          </p:spPr>
        </p:sp>
        <p:sp>
          <p:nvSpPr>
            <p:cNvPr id="9" name="TextBox 9"/>
            <p:cNvSpPr txBox="1"/>
            <p:nvPr/>
          </p:nvSpPr>
          <p:spPr>
            <a:xfrm>
              <a:off x="76200" y="38100"/>
              <a:ext cx="660400" cy="746556"/>
            </a:xfrm>
            <a:prstGeom prst="rect">
              <a:avLst/>
            </a:prstGeom>
          </p:spPr>
          <p:txBody>
            <a:bodyPr lIns="254000" tIns="254000" rIns="254000" bIns="254000" rtlCol="0" anchor="ctr"/>
            <a:lstStyle/>
            <a:p>
              <a:pPr algn="ctr">
                <a:lnSpc>
                  <a:spcPts val="2100"/>
                </a:lnSpc>
              </a:pPr>
              <a:endParaRPr/>
            </a:p>
          </p:txBody>
        </p:sp>
      </p:grpSp>
      <p:sp>
        <p:nvSpPr>
          <p:cNvPr id="10" name="TextBox 10"/>
          <p:cNvSpPr txBox="1"/>
          <p:nvPr/>
        </p:nvSpPr>
        <p:spPr>
          <a:xfrm>
            <a:off x="1258794" y="2955089"/>
            <a:ext cx="15770411" cy="5732145"/>
          </a:xfrm>
          <a:prstGeom prst="rect">
            <a:avLst/>
          </a:prstGeom>
        </p:spPr>
        <p:txBody>
          <a:bodyPr lIns="0" tIns="0" rIns="0" bIns="0" rtlCol="0" anchor="t">
            <a:spAutoFit/>
          </a:bodyPr>
          <a:lstStyle/>
          <a:p>
            <a:pPr algn="just">
              <a:lnSpc>
                <a:spcPts val="4199"/>
              </a:lnSpc>
            </a:pPr>
            <a:r>
              <a:rPr lang="en-US" sz="2799">
                <a:solidFill>
                  <a:srgbClr val="000000"/>
                </a:solidFill>
                <a:latin typeface="Fira Sans Light"/>
              </a:rPr>
              <a:t>EventoPlanneur boasts a comprehensive suite of functionalities tailored to cater to its diverse user base. Administrators can efficiently oversee events and manage user accounts. Colleges enjoy the convenience of event registration and streamlined promotion. Organizers find support in creating and managing events. Attendees experience user-friendly event browsing, registration, and updates. Service providers can showcase their services and connect with event planners seamlessly. Furthermore, the platform integrates secure payment processing and leverages data analytics for informed decision-making. EventoPlanneur's intuitive interfaces promote efficient event management, collaboration, and engagement. In addition, the system ensures the security and authenticity of colleges through AICTE ID verification. It also incorporates cutting-edge NLP (Natural Language Processing) technology to provide event recommendations, enhancing user experiences and event discovery.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a:solidFill>
                  <a:srgbClr val="F4F4F4"/>
                </a:solidFill>
                <a:latin typeface="Fira Sans Medium"/>
              </a:rPr>
              <a:t>Technologies</a:t>
            </a:r>
          </a:p>
        </p:txBody>
      </p:sp>
      <p:sp>
        <p:nvSpPr>
          <p:cNvPr id="7" name="AutoShape 7"/>
          <p:cNvSpPr/>
          <p:nvPr/>
        </p:nvSpPr>
        <p:spPr>
          <a:xfrm>
            <a:off x="1028700" y="3604014"/>
            <a:ext cx="16230600" cy="4579690"/>
          </a:xfrm>
          <a:prstGeom prst="rect">
            <a:avLst/>
          </a:prstGeom>
          <a:solidFill>
            <a:srgbClr val="F4F4F4"/>
          </a:solidFill>
        </p:spPr>
      </p:sp>
      <p:sp>
        <p:nvSpPr>
          <p:cNvPr id="8" name="TextBox 8"/>
          <p:cNvSpPr txBox="1"/>
          <p:nvPr/>
        </p:nvSpPr>
        <p:spPr>
          <a:xfrm>
            <a:off x="1258794" y="3740902"/>
            <a:ext cx="15770411" cy="4160520"/>
          </a:xfrm>
          <a:prstGeom prst="rect">
            <a:avLst/>
          </a:prstGeom>
        </p:spPr>
        <p:txBody>
          <a:bodyPr lIns="0" tIns="0" rIns="0" bIns="0" rtlCol="0" anchor="t">
            <a:spAutoFit/>
          </a:bodyPr>
          <a:lstStyle/>
          <a:p>
            <a:pPr algn="just">
              <a:lnSpc>
                <a:spcPts val="4199"/>
              </a:lnSpc>
            </a:pPr>
            <a:r>
              <a:rPr lang="en-US" sz="2799">
                <a:solidFill>
                  <a:srgbClr val="000000"/>
                </a:solidFill>
                <a:latin typeface="Fira Sans Light"/>
              </a:rPr>
              <a:t>EventoPlanneur utilizes a versatile set of technologies to offer a robust event management platform. The backend is powered by high-performance languages and frameworks like Python, Django for efficient data processing and real-time interactions. On the frontend, HTML5, CSS3, and JavaScript libraries ensure a responsive and visually engaging user interface. To enhance user experiences, NLP (Natural Language Processing) algorithms provide event recommendations, while AJAX (Asynchronous JavaScript and XML) facilitates seamless, real-time data retrieval and updates. These technologies collectively empower EventoPlanneur to deliver a feature-rich event management solution that is both user-friendly and technologically advanced.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6412282"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Future Scope</a:t>
            </a:r>
          </a:p>
        </p:txBody>
      </p:sp>
      <p:grpSp>
        <p:nvGrpSpPr>
          <p:cNvPr id="3" name="Group 3"/>
          <p:cNvGrpSpPr/>
          <p:nvPr/>
        </p:nvGrpSpPr>
        <p:grpSpPr>
          <a:xfrm rot="-10800000">
            <a:off x="-1651866" y="5480249"/>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58424" y="3277402"/>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58424" y="2498613"/>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9" name="TextBox 9"/>
          <p:cNvSpPr txBox="1"/>
          <p:nvPr/>
        </p:nvSpPr>
        <p:spPr>
          <a:xfrm>
            <a:off x="3679375" y="2576076"/>
            <a:ext cx="13579925" cy="5732145"/>
          </a:xfrm>
          <a:prstGeom prst="rect">
            <a:avLst/>
          </a:prstGeom>
        </p:spPr>
        <p:txBody>
          <a:bodyPr lIns="0" tIns="0" rIns="0" bIns="0" rtlCol="0" anchor="t">
            <a:spAutoFit/>
          </a:bodyPr>
          <a:lstStyle/>
          <a:p>
            <a:pPr algn="just">
              <a:lnSpc>
                <a:spcPts val="4199"/>
              </a:lnSpc>
            </a:pPr>
            <a:r>
              <a:rPr lang="en-US" sz="2799">
                <a:solidFill>
                  <a:srgbClr val="000000"/>
                </a:solidFill>
                <a:latin typeface="Fira Sans Light"/>
              </a:rPr>
              <a:t>The future of "EventoPlanneur: Official Events Management System" is bright, with constant growth and development anticipated. With the addition of features like AI-driven suggestions and integrated payments, this versatile platform hopes to advance and increase the effectiveness of event management. Creating specialized mobile applications will improve user accessibility. Increased event marketing and attendance may be achieved through a smooth interface with social media platforms. The platform's reach grows as it develops, going beyond universities to include a range of event kinds. The user experience will be further enhanced with the introduction of AI chatbots, user-generated content, and powerful data analytics. EventoPlanneur has the potential to develop into a comprehensive and cutting-edge event management and planning solution.</a:t>
            </a:r>
          </a:p>
        </p:txBody>
      </p:sp>
      <p:grpSp>
        <p:nvGrpSpPr>
          <p:cNvPr id="10" name="Group 10"/>
          <p:cNvGrpSpPr/>
          <p:nvPr/>
        </p:nvGrpSpPr>
        <p:grpSpPr>
          <a:xfrm rot="-10800000">
            <a:off x="0" y="6176114"/>
            <a:ext cx="3378391" cy="292570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654</Words>
  <Application>Microsoft Office PowerPoint</Application>
  <PresentationFormat>Custom</PresentationFormat>
  <Paragraphs>19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Fira Sans Bold</vt:lpstr>
      <vt:lpstr>Arial</vt:lpstr>
      <vt:lpstr>Fira Sans Light</vt:lpstr>
      <vt:lpstr>Fira Sans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ELIZEBATH THOMAS</dc:creator>
  <cp:lastModifiedBy>ELIZEBATH THOMAS</cp:lastModifiedBy>
  <cp:revision>2</cp:revision>
  <dcterms:created xsi:type="dcterms:W3CDTF">2006-08-16T00:00:00Z</dcterms:created>
  <dcterms:modified xsi:type="dcterms:W3CDTF">2024-04-03T16:48:54Z</dcterms:modified>
  <dc:identifier>DAFyMKrHxwU</dc:identifier>
</cp:coreProperties>
</file>