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8" r:id="rId3"/>
    <p:sldId id="279" r:id="rId4"/>
    <p:sldId id="280" r:id="rId5"/>
    <p:sldId id="281" r:id="rId6"/>
    <p:sldId id="257" r:id="rId7"/>
    <p:sldId id="261" r:id="rId8"/>
    <p:sldId id="260" r:id="rId9"/>
    <p:sldId id="258" r:id="rId10"/>
    <p:sldId id="262" r:id="rId11"/>
    <p:sldId id="264" r:id="rId12"/>
    <p:sldId id="288" r:id="rId13"/>
    <p:sldId id="289" r:id="rId14"/>
    <p:sldId id="290" r:id="rId15"/>
    <p:sldId id="265" r:id="rId16"/>
    <p:sldId id="267" r:id="rId17"/>
    <p:sldId id="269" r:id="rId18"/>
    <p:sldId id="26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9ECA6-0848-4852-ADA2-8D4A9F6F17C2}" type="datetimeFigureOut">
              <a:rPr lang="pt-BR" smtClean="0"/>
              <a:pPr/>
              <a:t>04/05/2016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E8CD-4B11-4DF8-8122-1C536338A51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332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D75970B-43B9-4FFD-BAD3-9DFBDE253A23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98B8-7918-4B0E-A28A-4181B1BC6010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E4DD-41F8-43E9-8348-144D60EF413F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F4C-99BD-4F5C-A569-A75DC5EF268E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96399EC-B94A-4AEC-850E-8BD86630086D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EEE6-A151-4AEE-9190-220AC83AB17D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AC3-B76E-491C-9D08-CD052A317F65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684-2490-4332-BE38-D2B4B5B17B16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D12E-2F26-43A6-B612-A8BB6C575178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EB4-D476-4C79-B23F-0126F5EEB71A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375-9730-438D-9101-BAF02AB2B3CD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878CC3-71B4-4103-8841-F9E213ADD021}" type="datetime1">
              <a:rPr lang="pt-BR" smtClean="0"/>
              <a:pPr/>
              <a:t>04/05/2016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D1908-B4F5-4DD5-8AD1-55DE0A6A7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4noobs.com/online_tools/decryp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ols4noobs.com/online_tools/encryp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stools.com/md5-hash-generator/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d5online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ticias.softonic.com.br/criminosos-criam-site-falso-ricardo-eletro-golpes-virtuais" TargetMode="Externa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wester.com/assincertdigital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4102224"/>
            <a:ext cx="6858000" cy="478904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</a:rPr>
              <a:t>Noções de segurança da informação – Parte 1 – para designers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Criptografia assimétrica. Assinaturas Digitais, Certificados Digitais e Autoridades Certificadoras. PRNG e RNG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Professor: </a:t>
            </a:r>
            <a:r>
              <a:rPr lang="pt-BR" dirty="0" err="1" smtClean="0"/>
              <a:t>Jadiel</a:t>
            </a:r>
            <a:r>
              <a:rPr lang="pt-BR" smtClean="0"/>
              <a:t> França</a:t>
            </a:r>
            <a:endParaRPr lang="pt-BR"/>
          </a:p>
        </p:txBody>
      </p:sp>
      <p:pic>
        <p:nvPicPr>
          <p:cNvPr id="29698" name="Picture 2" descr="http://cleorbete.files.wordpress.com/2013/01/curso-seguranca-informacao-advogad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86314" cy="3589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ta para a direita 29"/>
          <p:cNvSpPr/>
          <p:nvPr/>
        </p:nvSpPr>
        <p:spPr>
          <a:xfrm rot="5400000">
            <a:off x="719571" y="3825046"/>
            <a:ext cx="1944217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Desvantagens da Criptografia de Chave Pública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0484" name="Picture 4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r="82387" b="68500"/>
          <a:stretch>
            <a:fillRect/>
          </a:stretch>
        </p:blipFill>
        <p:spPr bwMode="auto">
          <a:xfrm>
            <a:off x="755576" y="1628800"/>
            <a:ext cx="936104" cy="1296144"/>
          </a:xfrm>
          <a:prstGeom prst="rect">
            <a:avLst/>
          </a:prstGeom>
          <a:noFill/>
        </p:spPr>
      </p:pic>
      <p:pic>
        <p:nvPicPr>
          <p:cNvPr id="8" name="Picture 4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18967" t="1750" r="70194" b="68500"/>
          <a:stretch>
            <a:fillRect/>
          </a:stretch>
        </p:blipFill>
        <p:spPr bwMode="auto">
          <a:xfrm>
            <a:off x="971600" y="4509120"/>
            <a:ext cx="576064" cy="1224136"/>
          </a:xfrm>
          <a:prstGeom prst="rect">
            <a:avLst/>
          </a:prstGeom>
          <a:noFill/>
        </p:spPr>
      </p:pic>
      <p:pic>
        <p:nvPicPr>
          <p:cNvPr id="9" name="Picture 4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81289" t="3500" r="6517" b="66750"/>
          <a:stretch>
            <a:fillRect/>
          </a:stretch>
        </p:blipFill>
        <p:spPr bwMode="auto">
          <a:xfrm>
            <a:off x="7164288" y="1772816"/>
            <a:ext cx="648072" cy="1224136"/>
          </a:xfrm>
          <a:prstGeom prst="rect">
            <a:avLst/>
          </a:prstGeom>
          <a:noFill/>
        </p:spPr>
      </p:pic>
      <p:pic>
        <p:nvPicPr>
          <p:cNvPr id="10" name="Picture 4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51483" t="34999" r="34969" b="35251"/>
          <a:stretch>
            <a:fillRect/>
          </a:stretch>
        </p:blipFill>
        <p:spPr bwMode="auto">
          <a:xfrm>
            <a:off x="7236296" y="4653136"/>
            <a:ext cx="720080" cy="1224136"/>
          </a:xfrm>
          <a:prstGeom prst="rect">
            <a:avLst/>
          </a:prstGeom>
          <a:noFill/>
        </p:spPr>
      </p:pic>
      <p:pic>
        <p:nvPicPr>
          <p:cNvPr id="11" name="Picture 4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42000" t="34999" r="51226" b="35251"/>
          <a:stretch>
            <a:fillRect/>
          </a:stretch>
        </p:blipFill>
        <p:spPr bwMode="auto">
          <a:xfrm>
            <a:off x="4283968" y="1412776"/>
            <a:ext cx="360040" cy="1224136"/>
          </a:xfrm>
          <a:prstGeom prst="rect">
            <a:avLst/>
          </a:prstGeom>
          <a:noFill/>
        </p:spPr>
      </p:pic>
      <p:pic>
        <p:nvPicPr>
          <p:cNvPr id="12" name="Picture 4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17613" t="33250" r="70194" b="35251"/>
          <a:stretch>
            <a:fillRect/>
          </a:stretch>
        </p:blipFill>
        <p:spPr bwMode="auto">
          <a:xfrm>
            <a:off x="4211960" y="4869160"/>
            <a:ext cx="648072" cy="1296144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1547664" y="1628800"/>
            <a:ext cx="792088" cy="3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4644008" y="1412776"/>
            <a:ext cx="792088" cy="3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7740352" y="1772816"/>
            <a:ext cx="792088" cy="3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4932040" y="5013176"/>
            <a:ext cx="792088" cy="3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7812360" y="4653136"/>
            <a:ext cx="792088" cy="3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1403648" y="5229200"/>
            <a:ext cx="792088" cy="3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2771800" y="4941168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6084168" y="4941168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7596336" y="3645024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5724128" y="1988840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2699792" y="1988840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827584" y="3573016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4644008" y="3933056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Seta para a direita 25"/>
          <p:cNvSpPr/>
          <p:nvPr/>
        </p:nvSpPr>
        <p:spPr>
          <a:xfrm>
            <a:off x="1763688" y="2348880"/>
            <a:ext cx="2376264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262751">
            <a:off x="4716016" y="2420888"/>
            <a:ext cx="2376264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direita 27"/>
          <p:cNvSpPr/>
          <p:nvPr/>
        </p:nvSpPr>
        <p:spPr>
          <a:xfrm rot="262751">
            <a:off x="1843224" y="5607533"/>
            <a:ext cx="2376264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a direita 28"/>
          <p:cNvSpPr/>
          <p:nvPr/>
        </p:nvSpPr>
        <p:spPr>
          <a:xfrm rot="21276234">
            <a:off x="4794968" y="5628886"/>
            <a:ext cx="2386048" cy="2433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689562" y="3759710"/>
            <a:ext cx="1525515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5400000">
            <a:off x="3419871" y="3645026"/>
            <a:ext cx="2160241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2337151">
            <a:off x="1536257" y="3764958"/>
            <a:ext cx="3134015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 rot="19262849" flipV="1">
            <a:off x="4628768" y="3881250"/>
            <a:ext cx="2894803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6156176" y="4077072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 cstate="print"/>
          <a:srcRect l="3534" t="34062"/>
          <a:stretch>
            <a:fillRect/>
          </a:stretch>
        </p:blipFill>
        <p:spPr bwMode="auto">
          <a:xfrm>
            <a:off x="2195736" y="3933056"/>
            <a:ext cx="780667" cy="3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CaixaDeTexto 36"/>
          <p:cNvSpPr txBox="1"/>
          <p:nvPr/>
        </p:nvSpPr>
        <p:spPr>
          <a:xfrm>
            <a:off x="3347864" y="2996952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RSA</a:t>
            </a:r>
          </a:p>
          <a:p>
            <a:r>
              <a:rPr lang="pt-BR" sz="1200" dirty="0" smtClean="0"/>
              <a:t>Tamanho da chave: 2048 bits</a:t>
            </a:r>
            <a:endParaRPr lang="pt-BR" sz="1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860032" y="2996952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ElGamal</a:t>
            </a:r>
            <a:endParaRPr lang="pt-BR" sz="1200" b="1" dirty="0" smtClean="0"/>
          </a:p>
          <a:p>
            <a:r>
              <a:rPr lang="pt-BR" sz="1200" dirty="0" smtClean="0"/>
              <a:t>Tamanho da chave: 2048 bits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5805264"/>
            <a:ext cx="1008112" cy="52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Conector reto 21"/>
          <p:cNvCxnSpPr/>
          <p:nvPr/>
        </p:nvCxnSpPr>
        <p:spPr>
          <a:xfrm flipV="1">
            <a:off x="5004048" y="5445224"/>
            <a:ext cx="2376264" cy="36004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033" idx="2"/>
            <a:endCxn id="15" idx="0"/>
          </p:cNvCxnSpPr>
          <p:nvPr/>
        </p:nvCxnSpPr>
        <p:spPr>
          <a:xfrm>
            <a:off x="4486664" y="3337322"/>
            <a:ext cx="13328" cy="15318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 rot="19558532">
            <a:off x="1895633" y="3998576"/>
            <a:ext cx="118258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988840"/>
            <a:ext cx="2565631" cy="134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Assinatura Digital e a criptografia assimétrica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55576" y="2420888"/>
            <a:ext cx="1507197" cy="1539181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807969" y="2375842"/>
            <a:ext cx="1868487" cy="1773238"/>
          </a:xfrm>
          <a:prstGeom prst="rect">
            <a:avLst/>
          </a:prstGeom>
          <a:noFill/>
        </p:spPr>
      </p:pic>
      <p:sp>
        <p:nvSpPr>
          <p:cNvPr id="1028" name="Document"/>
          <p:cNvSpPr>
            <a:spLocks noEditPoints="1" noChangeArrowheads="1"/>
          </p:cNvSpPr>
          <p:nvPr/>
        </p:nvSpPr>
        <p:spPr bwMode="auto">
          <a:xfrm>
            <a:off x="755576" y="4077072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Concordo plenamente com os termos no contrato e segue em anexo minha  assinatura.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 l="3534" t="34062"/>
          <a:stretch>
            <a:fillRect/>
          </a:stretch>
        </p:blipFill>
        <p:spPr bwMode="auto">
          <a:xfrm>
            <a:off x="5580112" y="3696791"/>
            <a:ext cx="1224136" cy="5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AutoShape 8" descr="data:image/jpeg;base64,/9j/4AAQSkZJRgABAQAAAQABAAD/2wBDAAkGBwgHBgkIBwgKCgkLDRYPDQwMDRsUFRAWIB0iIiAdHx8kKDQsJCYxJx8fLT0tMTU3Ojo6Iys/RD84QzQ5Ojf/2wBDAQoKCg0MDRoPDxo3JR8lNzc3Nzc3Nzc3Nzc3Nzc3Nzc3Nzc3Nzc3Nzc3Nzc3Nzc3Nzc3Nzc3Nzc3Nzc3Nzc3Nzf/wAARCACjATYDASIAAhEBAxEB/8QAGwABAAIDAQEAAAAAAAAAAAAAAAECAwUGBAf/xABGEAABAwMBBQUDCAULBQEAAAABAAIDBAURBhIhMUFRBxMiYXEUgZEVMkJicpKhsRYzUmPBIyQ0Q0RzgqKy0eElU2R08NL/xAAYAQEBAQEBAAAAAAAAAAAAAAAAAQIDBP/EACERAQEBAAIDAAIDAQAAAAAAAAABEQISITFRA0EiMmFx/9oADAMBAAIRAxEAPwD7iiIgIiICIiAiIgIiICIiAiIgIhOBk8FyupNZ0trkjo6RklXXz7oKanZtySH6ren1jgBWTUvKR0088UDdqaRrByzzXKXjtBtFBUeyQvdU1h3NpoGGWUn7DMke/C10Omb3qB3tGqq+Sjp3b/k6gm8RHSWYbz6MwPNdTZ7PbLJT+z2igp6SPG8QsALvtHi4+ZJWsY3lf8cwLzra6kG3afNHC4bpLlUtgP3Ghz0bp/W1WM1moLXSk8qejkmx73vC7baTaTydeP7cWNG6iO92sd/laosf6k/RfV1O0mm1TRzO5NntpYPiyT+C7TaU7SeTrx+OIMnaDbQ0vobdc28/Y6wxux9mUY/zK0PaNBRztp9RUVXaZScD22Extd6PGWH4hdrtKk0cVRC+GojZLE8Ycx7Q5rh5g7ihk/StDdKOvjY+mma4PGW7x4h5HgfcvYuFrtA01O91TpSrks1STtGBvjpZD9aI8PVuMKlu1fXWetitmr6QUc8h2YZ2v2oKg/u5Dz+q7BUxe1nt3qLHBNHURiSJwc0/gsiy37EREBERAREQEREBERAREQEREBERAREQEREBERAREQFD3NY0ucQGgZJPJSuF1pfauqroNO2AtNxqsnvCMtp4wcOmf5DgBzcrJrPLlimoNR113ujtP6Za11SADU1DxmKkYeDn9XH6LOfE7luNN6bobBHI+EvqK6ffU1052pZj5nk3o0bh+KyadslHp62toqIOd4i+WaQ5knkPznvPMn/hbPK6SMRfKjKrlRlaw1fKZVMplMNXymVTKZTDWTKZVMplTF1kyvPcaGkudHLR3CmiqaaUYfFK3IP/AD58QsmVOUw1wb/lHs/nEr55a3TjiGiaTLpaLo2Q/Sj5B3FvAr6DQVkNdTtmgcC0gHcc/wD3qsMjWSxujka17Hgtc1wyHA8QRzC4SLvtA3uGBrnO09XSbFKXH+iSnf3Lj+wd+yeR3eazYm9fMfSUVIZWTxNkjOWuGQrrm6iIiAiIgIiICIiAiIgIiICIiAiIgIiICIsFRVwU366QNPTifgiWye2dFzNZrvTtHIY6i5Usbxxa+ojafgXZXqturbLc/wCh1sM391I2TH3SVetTvx+p1de4LDZaisqH7LWMLiRxx5eZJAHmVotB2aeiopbrdW/9XuhEtQD/AFLPoQjoGjj55Xg1A79Jtc260A7dDRj2+qHJwYcRNPq/LiOgXbLpxjnu3U5TKhF0DKZREBMoiAmURBOUyoRBOVOVVFBbK8l3ttJebZUW64R95TVDCx7efkR0IOCD1C9WUymK5Xs+utXBNV6evMm1X0EgjdId3fMIzHKPtN4+YPVd0vnOvIjabtadUQnZbFIKKuI5wyO8Dj9l+D/iX0CkmFRTRy/tDeOh5rlyi8LnhmREWHQREQEREBERAREQEREBERAREQEReK8VraC3zVD3hga0+I/R6n3DJ9yTyluTWh1hq1ln7qjoopKu41LjHT00O98ruYHQDm47gtNS6NqbsPaNY1r6kv3/ACdSyOjp4/JxB2pD5k48lHZ5QOrWzasuLM1lyBFI12809LnwNHm75xPPIXaLtx4uXvzWrpNOWKiYGUlmt0QAx4aVmfjjJXkuWi9N3HxT2eljlByJqdncyNPUOZgrfqFrIrQaX0vFp6e4Tiuqq6asczMtU4OkaxjcNZtc8ZO/ct+pRPSCKcKcIK4U4U4U4TVVwmFbCYTRXCYVsJhNFMIrYTCCqhWwoVQRFCDX6ktjL1YLhbJACKmnfG3ydjwn3OwfcvH2YXV110nRzSuzL3Te8zx2x4Xf5mn4reg43jkvnehtQWzT90vdnuFZBBLFdKhsUT5GtJY5wc0jJGeJWOcNyyvqqLx09zo6gNMc7fFw2t2fTqvYuOY6yy+hERFEREBERAREQERVkeyNhfI4Na0ZJPJBZY5ZooW7UsjWDq44XH3zW2zXG1WGkmuNyx+ogAywdZHHwxjzdv8AJeKPSl9u7u+1LfH0zHb/AGO1OLd3R0zvEfcAFqcWO1vp01z1VZ7Y3arKyKIdZXtYD94haGTtT02HlsVYyYj/ALTXyf6GFe63aK01bXbdNZqR0ucmadnfSE9dp+St6wCMYjAYOjdy1OLO8vrkj2p2FhHeOlYDzfTTtHxMa0HaHruzXfSVbTWu4076mWPumxNlG24vIbuHHgTyX0wud+074ryVduoa3HtlFTVGDkd9C1+PiFepd/dXpKeOjpYaWFobFDG2NjRya0YA+AWVEXREKURAUoFKigCthApCgAKcKQFYBZ1rFcJsrIGqdlTVxiwowspaqkK6mMZCrhZCFUq6iihWKhaRVFKhVELx11pttxBFwt1HVA8e/gY/8wvYpQcrLoGzxudJZn1dnmJztUM5DCfON2WEeWAvMajV+mTtzRMvdA3eZaNmxO0dXQk4d/gOfJdmpWbDHh03qy2agpxJR1DHEHZcM42XfskHe0+RW+XF6i0jDcan5TtU3ydemDdUxt8Mw/Zmb9NvnxHLhhNI6qqJp57Tf4PY7nS47yIu2gW8nsd9Jh68juK53i1OWe3aIvG650beMwPo0n+CtHcKSQgNnaCeG14fzWcrXfj9epFAIIyDkKVGhERBWR7YmOfI4Na0ZJPJfP7ncblq68S2exzOpaOmdiurwM9z+7j5GUjieDB5r3doV4qomUtmtBHylcJhBBzDHHeXnyY3Lvgt/YLLSWC0U9toWnu4m73u+dI4/Oe483E7ytTwxf5X/FLHZLdYKEUdrpmwx52nu4vkdzc93Fzj1K9xVyqlahVCoKsVUrURUqCpKgrSIREVQRQpQSFIUKVFWCsFQFSCpVZArArGCpBWbF1mBU7Sw7SnaWcXVyVUlV2lBKshoVUoSoJWoyFVUlQqiFCIqiFKhSqCkKArKAFpdS6Wt2pBTurDUQVFM/ahqaWXu5WA8Wh3Q8wt2FIUquTHZtpZ++poqiqfzkqa2Z7j/nx+CO7ObLEM2qoulrk5Opa6Qj3teXA+mF1wVgs4rhXv1VpL+VqCL3a273z00WxPE3q+Lg8ebMHnhdhYb5RXyijqaKZkjHt2gWHII6j/AOyOa9oXA6otz9IV7tT2dpZb5JAbpSxjwsJOPaGDkR9IDiN/LKzf9M6+Y+iIvNbqyOupI6iMghw37JyPd5IsNy7NcRZmfKvajW1UgDmWugAjz9GSd53/AHGYXfFcJoj+R11qmJ5G3JBRyN6kASNP4j8V3hWr7Z4f1jGQqFZSFjIVlWqFVKuQqkLUZUKhWIUELSKqFZQqiERFQU5VVKC2UyqqcqKtlTlUypypgvlMqmUymGr5UZVcqMpgtlRlRlMq4CKERBQilUERSgBSikBRQKwQBSAs1UhWCgBXAWaqQFFRTxVVNLT1EbZIZWFkjHDIc0jBB9yuArhYtaj5/wBmFQ+3wXCx1UjnOtVVJSB7uLmNIMZ97HAe5F46NxZr7WDY87PfUp3DmYBn8gi3OOzXC/k6Wx6bw/8ARztGtl0eA2jr2ut9Q/k0vO3Efvhzc8sr6GtDrKwQahss9HUNLg5hHh4jmCPMEAj0Wn0BqeeoLtO6hcGXyjZueTurYhwlb1P7Q6+8DF+uvHxertSFQhZFBCStMJCqQsxCoQtSpjEQoIWQhVIWpWcYyFCuQoIWtRTCYVsKMKiqKcJhEVUphFQREQEREBERAREQQpU4TCCFOFOEwoqFOFOFICmiAFYBSApAU1cQArAKQFYBZtXABXAQBWAWbWsAFEj2xxufI4NY0EucTgAdVZfP9e3mS8VJ0dZJCZ5wPlOoj3+zQHiz7b+AHQlZ9lsk2sPZtCbzLeL7KHCO51sk8W0MHugQyP8ABpPvRdvY7bFarbDSQsaxrGhoa3g0AYAHoAAi1b8ZnGXzY965XWOkIL7GyogfJT10Du8gqIDsyRP/AGmn8xwPrvXVIpLjVmvntr11V2SVtu13CIDtbEd2hYfZ5em2OMbvXdx4Bd9Tzw1MLJ6aVksTxlkkbg5rh1BG4rz3G2UlxidHVQteHDZdkA5HQg7iPIrh5uz2ptMz6nSF1qrU9x2jFA4OgcfrQu8PwI9EyX0ztnt9DIUEL54L9r60ZbX2m23ZjdwfBK6lkd6hwLc+izs7RqqJv8+0dfWO6U7Y5x8Q4Jli9+N/buS1VIXEntKYd0ektTuP1qJrR8S5YZdc6hqX7Fs0bM0HhJXVsceP8IyVqal5cfruiFq7nqCz2qrpqS4XGngqqmRscMLn+NxccDcN4GeZ3ea5M0Gv78cVt2htNO7jFa4SHY/vX7wfRYbp2W22n09XNgYH3CZufbJnGSUP4hxed48QGcY3ZV2s3lH0QhVwtHoW/wD6RWCKecGOvpyaeuhPGOZu527z4j18l0GFZVxjwowsmFGFdMY8JhXwmFdTFMKMK+EwmmKYTCvhMJophMK+EwmmK4TCtha+hvdquFxqrfRV9PPWUmO/hjfksz+fQ44HccJpj3YU4VsKcJq4rhThWwpwppioCkBWDVYNWdXFAFYBXDVYNUtXFQ1WAU4XGa81TNSObp/TxEl+q2bnDe2jjPGV/TdwHM49DndX17bmbV2m6eqlpZ79bIqiFxZJHJVsa5rhxBBPFa+4dpGkKAeO+Us7zubHSkzucegDAV47F2c2KltUMNVQwzSfOfJNEx8j3Hi5xcCcnj5cFvKDStnoDmlo4oj+7jaz/SAmRntyvqOSqdR6n1W72XT1BNZaF+51dVtHtLm/u4/o/acfgV0+ktK0WnKQRwMzK4l75Hnae954uc76Tj1+C3sMMUDdmKNrB9ULIm/F62+aIiKNCIiAiIgYzxWJ9NTv+fBE71YCsqIYwCipRwpofuBZWRsZ8xjW+gwrImpkFDmhzS1wBBGCDzUoivmuorVctKX86l0/C6ojlAbcKFv9qjHAt/eNHDqPeD2enr5btR2yO4WqoE0LtzhwdG7m1w5EdP4LaSxsmjMcrQ5p4grhb1oaaC5OvOmK2W3XE/PfEAWzDpJGdzx58fVa3XPOv/HblqjZXBwa4v1pBi1PpuafY41do/lWnzMbiHN/Fexnaro3IZPc5KWTnHUUkrC3yPhwm2NTL6dfspsrjZe1XSO9tHW1FfLyipKOV7j8WgfivFNqnVd+PcaesnyTE7+13PxSgdWwtzv+0cKypcnt0OrNT0OmqVhnDqiunOzSUMO+Wof0A5Dq7gPXcuWotRa3tjG1N6tFJcqabLzHQP7uaDOfCA7wyAcNxz5lbzTGhoLfUyXK6TzV9zm/W1VS7akd5dGt+qPiuxdGxzNhzGlmMbJG5NTLfTiKLtJ0xO4R1lZLbKjnBcYHQuHvI2fxW8p9Q2KpANPerbKDw2KuM/xXqrLDba1hZPTMcw/RIBb8DkLSTdnOmJX7TrVR5P8A40f8AnY/l8e6q1Np+jGaq+WyIfWq48/DK0VT2lWIudFZY669TjdsUFM5zQfN7sNA8962dL2fabpn7cVrpGu6imj/APyt5TWmhpmhscDcDgDvA93BOx/L44I0+sNXnYrXiyWt3zqajk2ppB0fNwA8mrPdezmno6Kkn024W640O+nqKdm9p5hw+m08wcn8QvoYAAwBgBSp2Xp9rgtPa5Y6pjtGrIo7VdzuY4n+b1XnG87h9k7/AMl22ytbf9NWy/Uz4K6mjka/iHtyCevkfMYK45th1bpMY05cxWULfm0NyzKxo6MkHiaPI7ld+Juf2fRA1WDVwkHaNJSbLNRaaulC7g6amaKqEee03ePgtnR9pOjavdHf6SMjiJ9qIj74CltamX06kNVgFoTrbSgbtfpJaMf+7H/uvBV9pmjqUhpvcM7zwZTMfMT90FZ1p1yhzg1pc4gADJJ5LgKjtDr63DNN6Xr59rcKivIpYh5gHLnD0AXlOlNSaqft6uurvZHb/k6i2oaf0cfnv9+PVXKzeceq+68luNRJaNDMZW1gdsTXFwzTUvv+m7oBkevBbTRmkIrHHJU1UklVX1Du8qKmc5klf1d6cm8vVbmzWOgs1NHBRQRxtjGGhrQA30HL81s03PSZb5oiIo2IiICIiAiIgIiICIiAiIgIiICIiDHNBFMMSxsf9oZWurLZRYGYAQeRcSPzRFZaxy4yzzFqO2UYbuhG7ltHHwythFFHE3ZiY1g6NGERLavHjJPC6IijQiIgIiICIiAiIgwTUlPMcywsceuN/wAVz94tNvdtCSkhk/vG7f5oi3xt1y/LJmtGLJaO8B+SqDPX2Zn+y6Gz2qgB8FLGzd/VjZ/JEW+XiOH4/N8t5DTQQ/qomNPUDf8AFZkRcXskw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2339752" y="2636912"/>
            <a:ext cx="1080120" cy="10801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**/;02&amp;*###!”1—</a:t>
            </a:r>
            <a:r>
              <a:rPr lang="pt-BR" sz="900" b="1" dirty="0" err="1" smtClean="0">
                <a:solidFill>
                  <a:schemeClr val="bg1"/>
                </a:solidFill>
              </a:rPr>
              <a:t>hl^</a:t>
            </a:r>
            <a:r>
              <a:rPr lang="pt-BR" sz="900" b="1" dirty="0" smtClean="0">
                <a:solidFill>
                  <a:schemeClr val="bg1"/>
                </a:solidFill>
              </a:rPr>
              <a:t>~M%$@!</a:t>
            </a:r>
          </a:p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**o)+%$#|</a:t>
            </a:r>
            <a:r>
              <a:rPr lang="pt-BR" sz="900" b="1" dirty="0" err="1" smtClean="0">
                <a:solidFill>
                  <a:schemeClr val="bg1"/>
                </a:solidFill>
              </a:rPr>
              <a:t>|</a:t>
            </a:r>
            <a:r>
              <a:rPr lang="pt-BR" sz="900" b="1" dirty="0" smtClean="0">
                <a:solidFill>
                  <a:schemeClr val="bg1"/>
                </a:solidFill>
              </a:rPr>
              <a:t>;;?~~`q!!*02??#@=</a:t>
            </a:r>
          </a:p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Não é segredo!</a:t>
            </a:r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6084168" y="4149080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Concordo plenamente com os termos no contrato e segue em anexo minha  assinatura.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555776" y="1340768"/>
            <a:ext cx="396044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A assinatura de Alice será tão longa quanto o texto puro. Inviabilizando o uso na prática desse método.</a:t>
            </a:r>
            <a:endParaRPr lang="pt-BR" sz="12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3851920" y="4869160"/>
            <a:ext cx="1296144" cy="1400672"/>
            <a:chOff x="3851920" y="5517232"/>
            <a:chExt cx="1296144" cy="140067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51920" y="5517232"/>
              <a:ext cx="1296144" cy="140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CaixaDeTexto 17"/>
            <p:cNvSpPr txBox="1"/>
            <p:nvPr/>
          </p:nvSpPr>
          <p:spPr>
            <a:xfrm>
              <a:off x="4139952" y="6309320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Homem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Do meio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Document"/>
          <p:cNvSpPr>
            <a:spLocks noEditPoints="1" noChangeArrowheads="1"/>
          </p:cNvSpPr>
          <p:nvPr/>
        </p:nvSpPr>
        <p:spPr bwMode="auto">
          <a:xfrm>
            <a:off x="7380312" y="4365104"/>
            <a:ext cx="1152128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Concordo plenamente com os termos no contrato e segue em anexo minha  assinatura.</a:t>
            </a:r>
          </a:p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Mande sua senha.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27584" y="20608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68344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36632 -0.0053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3" grpId="0" animBg="1"/>
      <p:bldP spid="13" grpId="1" animBg="1"/>
      <p:bldP spid="16" grpId="0" animBg="1"/>
      <p:bldP spid="17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Encriptar</a:t>
            </a:r>
            <a:r>
              <a:rPr lang="pt-BR" dirty="0"/>
              <a:t> </a:t>
            </a:r>
            <a:r>
              <a:rPr lang="pt-BR" dirty="0" smtClean="0"/>
              <a:t>ou criptografar </a:t>
            </a:r>
            <a:endParaRPr lang="pt-BR" dirty="0"/>
          </a:p>
        </p:txBody>
      </p:sp>
      <p:sp>
        <p:nvSpPr>
          <p:cNvPr id="4" name="Fluxograma: Vários documentos 3"/>
          <p:cNvSpPr/>
          <p:nvPr/>
        </p:nvSpPr>
        <p:spPr>
          <a:xfrm>
            <a:off x="142844" y="2500306"/>
            <a:ext cx="2286016" cy="257176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Este é meu texto secreto e minhas informações confidenciais.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://www.progress.com/~/media/Progress/Images/Component%20Icons/RollbasePrivateCloud_Icon.png"/>
          <p:cNvPicPr>
            <a:picLocks noChangeAspect="1" noChangeArrowheads="1"/>
          </p:cNvPicPr>
          <p:nvPr/>
        </p:nvPicPr>
        <p:blipFill>
          <a:blip r:embed="rId2">
            <a:lum bright="-40000"/>
          </a:blip>
          <a:srcRect/>
          <a:stretch>
            <a:fillRect/>
          </a:stretch>
        </p:blipFill>
        <p:spPr bwMode="auto">
          <a:xfrm>
            <a:off x="2833699" y="2414594"/>
            <a:ext cx="3381375" cy="2085976"/>
          </a:xfrm>
          <a:prstGeom prst="rect">
            <a:avLst/>
          </a:prstGeom>
          <a:noFill/>
        </p:spPr>
      </p:pic>
      <p:sp>
        <p:nvSpPr>
          <p:cNvPr id="6" name="Fluxograma: Vários documentos 5"/>
          <p:cNvSpPr/>
          <p:nvPr/>
        </p:nvSpPr>
        <p:spPr>
          <a:xfrm>
            <a:off x="6715140" y="2428868"/>
            <a:ext cx="2286016" cy="257176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Ily7Xqm3zvYgtp1qAldidnPR5EeadnkpLxTGlWpSmy5/0Uf2Db7pJ7eUhkcvd+D6PdPTXKNgTZjNZpgpbC6vcw==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2357422" y="3500438"/>
            <a:ext cx="928694" cy="571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6000760" y="3429000"/>
            <a:ext cx="928694" cy="571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8"/>
          <p:cNvSpPr/>
          <p:nvPr/>
        </p:nvSpPr>
        <p:spPr>
          <a:xfrm>
            <a:off x="428596" y="1857364"/>
            <a:ext cx="2071702" cy="57150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</a:rPr>
              <a:t>Texto simples</a:t>
            </a:r>
          </a:p>
          <a:p>
            <a:pPr algn="ctr"/>
            <a:r>
              <a:rPr lang="pt-BR" b="1" dirty="0" err="1" smtClean="0">
                <a:solidFill>
                  <a:sysClr val="windowText" lastClr="000000"/>
                </a:solidFill>
              </a:rPr>
              <a:t>Plain</a:t>
            </a:r>
            <a:r>
              <a:rPr lang="pt-BR" b="1" dirty="0" smtClean="0">
                <a:solidFill>
                  <a:sysClr val="windowText" lastClr="000000"/>
                </a:solidFill>
              </a:rPr>
              <a:t> </a:t>
            </a:r>
            <a:r>
              <a:rPr lang="pt-BR" b="1" dirty="0" err="1" smtClean="0">
                <a:solidFill>
                  <a:sysClr val="windowText" lastClr="000000"/>
                </a:solidFill>
              </a:rPr>
              <a:t>Text</a:t>
            </a:r>
            <a:endParaRPr lang="pt-BR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uxograma: Processo alternativo 9"/>
          <p:cNvSpPr/>
          <p:nvPr/>
        </p:nvSpPr>
        <p:spPr>
          <a:xfrm>
            <a:off x="6929454" y="1785926"/>
            <a:ext cx="2071702" cy="57150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</a:rPr>
              <a:t>Texto cifrado</a:t>
            </a:r>
          </a:p>
          <a:p>
            <a:pPr algn="ctr"/>
            <a:r>
              <a:rPr lang="pt-BR" b="1" dirty="0" err="1" smtClean="0">
                <a:solidFill>
                  <a:sysClr val="windowText" lastClr="000000"/>
                </a:solidFill>
              </a:rPr>
              <a:t>Cipher</a:t>
            </a:r>
            <a:r>
              <a:rPr lang="pt-BR" b="1" dirty="0" smtClean="0">
                <a:solidFill>
                  <a:sysClr val="windowText" lastClr="000000"/>
                </a:solidFill>
              </a:rPr>
              <a:t> </a:t>
            </a:r>
            <a:r>
              <a:rPr lang="pt-BR" b="1" dirty="0" err="1" smtClean="0">
                <a:solidFill>
                  <a:sysClr val="windowText" lastClr="000000"/>
                </a:solidFill>
              </a:rPr>
              <a:t>Text</a:t>
            </a:r>
            <a:endParaRPr lang="pt-BR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Fluxograma: Processo alternativo 10"/>
          <p:cNvSpPr/>
          <p:nvPr/>
        </p:nvSpPr>
        <p:spPr>
          <a:xfrm>
            <a:off x="3714744" y="4500570"/>
            <a:ext cx="2071702" cy="57150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</a:rPr>
              <a:t>Algoritmo criptográfico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285984" y="5917188"/>
            <a:ext cx="525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/>
              </a:rPr>
              <a:t>https://www.tools4noobs.com/online_tools/decrypt/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249136" y="5572140"/>
            <a:ext cx="525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4"/>
              </a:rPr>
              <a:t>https://www.tools4noobs.com/online_tools/encrypt/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CB51-0FFA-44CD-AD45-2B23B1CD65C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b="1" dirty="0" smtClean="0"/>
              <a:t>Senhas são “misturadas” ou sofrem </a:t>
            </a:r>
            <a:r>
              <a:rPr lang="pt-BR" sz="3600" b="1" dirty="0" err="1" smtClean="0"/>
              <a:t>hash</a:t>
            </a:r>
            <a:endParaRPr lang="pt-BR" sz="3600" b="1" dirty="0"/>
          </a:p>
        </p:txBody>
      </p:sp>
      <p:sp>
        <p:nvSpPr>
          <p:cNvPr id="4" name="Fluxograma: Processo 3"/>
          <p:cNvSpPr/>
          <p:nvPr/>
        </p:nvSpPr>
        <p:spPr>
          <a:xfrm>
            <a:off x="333218" y="3064400"/>
            <a:ext cx="2736304" cy="57606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Senha escolhida= </a:t>
            </a:r>
            <a:r>
              <a:rPr lang="pt-BR" b="1" dirty="0" err="1" smtClean="0">
                <a:solidFill>
                  <a:srgbClr val="0070C0"/>
                </a:solidFill>
              </a:rPr>
              <a:t>jadiel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28674" name="Picture 2" descr="hrtblend.gif (3879 bytes)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602" y="2776368"/>
            <a:ext cx="657225" cy="1190625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4881772" y="3208416"/>
            <a:ext cx="36702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56216fd75c794483f0994053a5f1cff3</a:t>
            </a:r>
          </a:p>
        </p:txBody>
      </p:sp>
      <p:sp>
        <p:nvSpPr>
          <p:cNvPr id="8" name="Fluxograma: Processo 7"/>
          <p:cNvSpPr/>
          <p:nvPr/>
        </p:nvSpPr>
        <p:spPr>
          <a:xfrm>
            <a:off x="6381890" y="2848376"/>
            <a:ext cx="1119068" cy="36004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FFFF00"/>
                </a:solidFill>
              </a:rPr>
              <a:t>Hash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3213538" y="3208416"/>
            <a:ext cx="720080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437674" y="3208416"/>
            <a:ext cx="432048" cy="288032"/>
          </a:xfrm>
          <a:prstGeom prst="rightArrow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DD4-B5B3-4AE5-A815-4C661A71DA86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071670" y="4500570"/>
            <a:ext cx="509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hlinkClick r:id="rId3"/>
              </a:rPr>
              <a:t>http://www.danstools.com/md5-hash-generator/</a:t>
            </a:r>
            <a:r>
              <a:rPr lang="pt-BR" sz="1600" dirty="0" smtClean="0"/>
              <a:t> </a:t>
            </a:r>
          </a:p>
          <a:p>
            <a:r>
              <a:rPr lang="pt-BR" sz="1600" dirty="0" smtClean="0">
                <a:hlinkClick r:id="rId4"/>
              </a:rPr>
              <a:t>http://www.md5online.org/</a:t>
            </a:r>
            <a:r>
              <a:rPr lang="pt-BR" sz="1600" dirty="0" smtClean="0"/>
              <a:t>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 smtClean="0"/>
              <a:t>Resumos de Mensagens – </a:t>
            </a:r>
            <a:r>
              <a:rPr lang="pt-BR" b="1" dirty="0" err="1" smtClean="0"/>
              <a:t>Hash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sempre exibe saídas de tamanho fixo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2946" name="AutoShape 2" descr="http://smb.trendmicro.com.br/media/573930/trend%20micro%20comics%20criptografia%20para%20qu%C3%A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018" name="AutoShape 2" descr="http://gartic.uol.com.br/imgs/mural/jo/john_vic/liquidificado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 descr="liquidificado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2564904"/>
            <a:ext cx="3057525" cy="2895600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827584" y="2852936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password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92080" y="2996952"/>
            <a:ext cx="3456384" cy="3600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5f4dcc3b5aa765d61d8327deb882cf99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251520" y="3429000"/>
            <a:ext cx="28803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password1234@minhasenha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92080" y="3573016"/>
            <a:ext cx="3456384" cy="3600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d41d8cd98f00b204e9800998ecf8427e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21267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14524E-6 L 0.14184 3.1452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 cstate="print"/>
          <a:srcRect l="3534" t="34062"/>
          <a:stretch>
            <a:fillRect/>
          </a:stretch>
        </p:blipFill>
        <p:spPr bwMode="auto">
          <a:xfrm>
            <a:off x="5436096" y="5157192"/>
            <a:ext cx="10347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digital e </a:t>
            </a:r>
            <a:r>
              <a:rPr lang="pt-BR" dirty="0" err="1" smtClean="0"/>
              <a:t>hash</a:t>
            </a:r>
            <a:r>
              <a:rPr lang="pt-BR" dirty="0" smtClean="0"/>
              <a:t> criptográfico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88840"/>
            <a:ext cx="2565631" cy="134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51520" y="2060848"/>
            <a:ext cx="1507197" cy="1539181"/>
          </a:xfrm>
          <a:prstGeom prst="rect">
            <a:avLst/>
          </a:prstGeom>
          <a:noFill/>
        </p:spPr>
      </p:pic>
      <p:pic>
        <p:nvPicPr>
          <p:cNvPr id="8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092280" y="1916832"/>
            <a:ext cx="1868487" cy="1773238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509120"/>
            <a:ext cx="153258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395536" y="3645024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Concordo plenamente com os termos no contrato e segue em anexo minha  assinatura.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7544" y="508518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SHA-256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467544" y="5445224"/>
            <a:ext cx="1008112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006D127</a:t>
            </a:r>
            <a:endParaRPr lang="pt-BR" sz="14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 cstate="print"/>
          <a:srcRect l="3534" t="34062"/>
          <a:stretch>
            <a:fillRect/>
          </a:stretch>
        </p:blipFill>
        <p:spPr bwMode="auto">
          <a:xfrm flipH="1">
            <a:off x="1547664" y="5301208"/>
            <a:ext cx="118258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upo 16"/>
          <p:cNvGrpSpPr/>
          <p:nvPr/>
        </p:nvGrpSpPr>
        <p:grpSpPr>
          <a:xfrm>
            <a:off x="3707904" y="1916832"/>
            <a:ext cx="1296144" cy="1728192"/>
            <a:chOff x="3635896" y="3356992"/>
            <a:chExt cx="1296144" cy="1728192"/>
          </a:xfrm>
        </p:grpSpPr>
        <p:sp>
          <p:nvSpPr>
            <p:cNvPr id="16" name="Retângulo 15"/>
            <p:cNvSpPr/>
            <p:nvPr/>
          </p:nvSpPr>
          <p:spPr>
            <a:xfrm>
              <a:off x="3635896" y="3356992"/>
              <a:ext cx="1296144" cy="1728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Document"/>
            <p:cNvSpPr>
              <a:spLocks noEditPoints="1" noChangeArrowheads="1"/>
            </p:cNvSpPr>
            <p:nvPr/>
          </p:nvSpPr>
          <p:spPr bwMode="auto">
            <a:xfrm>
              <a:off x="3707904" y="3429000"/>
              <a:ext cx="1080120" cy="122413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900" dirty="0" smtClean="0">
                  <a:solidFill>
                    <a:schemeClr val="accent4">
                      <a:lumMod val="50000"/>
                    </a:schemeClr>
                  </a:solidFill>
                </a:rPr>
                <a:t>Concordo plenamente com os termos no contrato e segue em anexo minha  assinatura.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779912" y="4725144"/>
              <a:ext cx="100811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/>
                <a:t>*#@10$4m</a:t>
              </a:r>
              <a:endParaRPr lang="pt-BR" sz="1200" b="1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516216" y="3789040"/>
            <a:ext cx="1296144" cy="1728192"/>
            <a:chOff x="3635896" y="3356992"/>
            <a:chExt cx="1296144" cy="1728192"/>
          </a:xfrm>
        </p:grpSpPr>
        <p:sp>
          <p:nvSpPr>
            <p:cNvPr id="19" name="Retângulo 18"/>
            <p:cNvSpPr/>
            <p:nvPr/>
          </p:nvSpPr>
          <p:spPr>
            <a:xfrm>
              <a:off x="3635896" y="3356992"/>
              <a:ext cx="1296144" cy="1728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cument"/>
            <p:cNvSpPr>
              <a:spLocks noEditPoints="1" noChangeArrowheads="1"/>
            </p:cNvSpPr>
            <p:nvPr/>
          </p:nvSpPr>
          <p:spPr bwMode="auto">
            <a:xfrm>
              <a:off x="3707904" y="3429000"/>
              <a:ext cx="1080120" cy="122413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900" dirty="0" smtClean="0">
                  <a:solidFill>
                    <a:schemeClr val="accent4">
                      <a:lumMod val="50000"/>
                    </a:schemeClr>
                  </a:solidFill>
                </a:rPr>
                <a:t>Concordo plenamente com os termos no contrato e segue em anexo minha  assinatura.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79912" y="4725144"/>
              <a:ext cx="100811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/>
                <a:t>*#@10$4m</a:t>
              </a:r>
              <a:endParaRPr lang="pt-BR" sz="1200" b="1" dirty="0"/>
            </a:p>
          </p:txBody>
        </p:sp>
      </p:grpSp>
      <p:sp>
        <p:nvSpPr>
          <p:cNvPr id="22" name="Retângulo 21"/>
          <p:cNvSpPr/>
          <p:nvPr/>
        </p:nvSpPr>
        <p:spPr>
          <a:xfrm>
            <a:off x="6588224" y="4221088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SHA-256</a:t>
            </a:r>
            <a:endParaRPr lang="pt-BR" sz="1400" dirty="0"/>
          </a:p>
        </p:txBody>
      </p:sp>
      <p:sp>
        <p:nvSpPr>
          <p:cNvPr id="23" name="Retângulo 22"/>
          <p:cNvSpPr/>
          <p:nvPr/>
        </p:nvSpPr>
        <p:spPr>
          <a:xfrm>
            <a:off x="7812360" y="4221088"/>
            <a:ext cx="1008112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006D127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7812360" y="5157192"/>
            <a:ext cx="1008112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006D127</a:t>
            </a:r>
            <a:endParaRPr lang="pt-BR" sz="1400" dirty="0"/>
          </a:p>
        </p:txBody>
      </p:sp>
      <p:sp>
        <p:nvSpPr>
          <p:cNvPr id="26" name="Seta para a direita 25"/>
          <p:cNvSpPr/>
          <p:nvPr/>
        </p:nvSpPr>
        <p:spPr>
          <a:xfrm rot="19262849" flipV="1">
            <a:off x="1267351" y="4386019"/>
            <a:ext cx="2688263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1823310" flipV="1">
            <a:off x="4970173" y="3802201"/>
            <a:ext cx="1553728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95536" y="1628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956376" y="14847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Bob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3851920" y="5661248"/>
            <a:ext cx="1008112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2b8D71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513" y="1466850"/>
            <a:ext cx="3227387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 Digitais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539552" y="4797152"/>
            <a:ext cx="1224136" cy="5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34753" y="2492896"/>
            <a:ext cx="1507197" cy="1539181"/>
          </a:xfrm>
          <a:prstGeom prst="rect">
            <a:avLst/>
          </a:prstGeom>
          <a:noFill/>
        </p:spPr>
      </p:pic>
      <p:pic>
        <p:nvPicPr>
          <p:cNvPr id="8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020272" y="2492896"/>
            <a:ext cx="1868487" cy="1773238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 l="3534" t="34062"/>
          <a:stretch>
            <a:fillRect/>
          </a:stretch>
        </p:blipFill>
        <p:spPr bwMode="auto">
          <a:xfrm>
            <a:off x="539552" y="4149080"/>
            <a:ext cx="118258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2843808" y="4365104"/>
            <a:ext cx="3441968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Autoridade Certificadora (CA)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2132856"/>
            <a:ext cx="3956471" cy="223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683568" y="2132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884368" y="20608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38194 -0.326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0" y="-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 ignorada pela maioria 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25602" name="Picture 2" descr="http://marciohunecke.files.wordpress.com/2011/02/clip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340768"/>
            <a:ext cx="3600400" cy="2697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604" name="Picture 4" descr="https://encrypted-tbn2.gstatic.com/images?q=tbn:ANd9GcRhgeuZPOficoH4b1y10QNIqIN-dsaIkVxcbSGzhPGCTfXkXqGOB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149080"/>
            <a:ext cx="3168352" cy="2046710"/>
          </a:xfrm>
          <a:prstGeom prst="rect">
            <a:avLst/>
          </a:prstGeom>
          <a:noFill/>
        </p:spPr>
      </p:pic>
      <p:pic>
        <p:nvPicPr>
          <p:cNvPr id="15362" name="Picture 2" descr="http://1.bp.blogspot.com/-9O_ZDKVpasA/T50Ghl5r2tI/AAAAAAAABAE/dax2lX0_bN8/s1600/site%2BB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85728"/>
            <a:ext cx="7915275" cy="6105526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919647" y="5429264"/>
            <a:ext cx="7510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hlinkClick r:id="rId5"/>
              </a:rPr>
              <a:t>http://</a:t>
            </a:r>
            <a:r>
              <a:rPr lang="pt-BR" sz="1600" dirty="0" smtClean="0">
                <a:hlinkClick r:id="rId5"/>
              </a:rPr>
              <a:t>noticias.softonic.com.br/criminosos-criam-site-falso-ricardo-eletro-golpes-virtuais</a:t>
            </a:r>
            <a:r>
              <a:rPr lang="pt-BR" sz="1600" dirty="0" smtClean="0"/>
              <a:t>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 cstate="print"/>
          <a:srcRect l="3534" t="34062"/>
          <a:stretch>
            <a:fillRect/>
          </a:stretch>
        </p:blipFill>
        <p:spPr bwMode="auto">
          <a:xfrm>
            <a:off x="2699792" y="5301208"/>
            <a:ext cx="648072" cy="31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Homem do meio – mais detalhes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24578" name="computr2"/>
          <p:cNvSpPr>
            <a:spLocks noEditPoints="1" noChangeArrowheads="1"/>
          </p:cNvSpPr>
          <p:nvPr/>
        </p:nvSpPr>
        <p:spPr bwMode="auto">
          <a:xfrm>
            <a:off x="539552" y="198884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Micro</a:t>
            </a:r>
          </a:p>
          <a:p>
            <a:pPr algn="ctr"/>
            <a:r>
              <a:rPr lang="pt-BR" sz="1400" dirty="0" smtClean="0"/>
              <a:t>Cliente </a:t>
            </a:r>
            <a:endParaRPr lang="pt-BR" sz="1400" dirty="0"/>
          </a:p>
        </p:txBody>
      </p:sp>
      <p:sp>
        <p:nvSpPr>
          <p:cNvPr id="24579" name="computr3"/>
          <p:cNvSpPr>
            <a:spLocks noEditPoints="1" noChangeArrowheads="1"/>
          </p:cNvSpPr>
          <p:nvPr/>
        </p:nvSpPr>
        <p:spPr bwMode="auto">
          <a:xfrm>
            <a:off x="6444208" y="2132856"/>
            <a:ext cx="2266950" cy="16954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Micro</a:t>
            </a:r>
          </a:p>
          <a:p>
            <a:pPr algn="ctr"/>
            <a:r>
              <a:rPr lang="pt-BR" sz="1400" dirty="0" smtClean="0"/>
              <a:t>Servidor </a:t>
            </a:r>
            <a:endParaRPr lang="pt-BR" sz="1400" dirty="0"/>
          </a:p>
        </p:txBody>
      </p:sp>
      <p:sp>
        <p:nvSpPr>
          <p:cNvPr id="24580" name="laptop"/>
          <p:cNvSpPr>
            <a:spLocks noEditPoints="1" noChangeArrowheads="1"/>
          </p:cNvSpPr>
          <p:nvPr/>
        </p:nvSpPr>
        <p:spPr bwMode="auto">
          <a:xfrm>
            <a:off x="3347864" y="4293096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Hacker</a:t>
            </a:r>
            <a:endParaRPr lang="pt-BR" dirty="0"/>
          </a:p>
        </p:txBody>
      </p:sp>
      <p:sp>
        <p:nvSpPr>
          <p:cNvPr id="10" name="Cilindro 9"/>
          <p:cNvSpPr/>
          <p:nvPr/>
        </p:nvSpPr>
        <p:spPr>
          <a:xfrm rot="16200000">
            <a:off x="4103948" y="1016732"/>
            <a:ext cx="432048" cy="41044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63888" y="2915652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SSL ou SSH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95736" y="2708920"/>
            <a:ext cx="41764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195736" y="3501008"/>
            <a:ext cx="41764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411760" y="3789040"/>
            <a:ext cx="1152128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 flipV="1">
            <a:off x="1547664" y="3933056"/>
            <a:ext cx="1872208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2699792" y="5661248"/>
            <a:ext cx="670842" cy="32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Conector de seta reta 23"/>
          <p:cNvCxnSpPr/>
          <p:nvPr/>
        </p:nvCxnSpPr>
        <p:spPr>
          <a:xfrm flipV="1">
            <a:off x="5004048" y="3933056"/>
            <a:ext cx="216024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5076056" y="4005064"/>
            <a:ext cx="2952328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>
            <a:off x="683568" y="4437112"/>
            <a:ext cx="1512168" cy="50405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b="1" dirty="0" smtClean="0">
                <a:solidFill>
                  <a:schemeClr val="bg1"/>
                </a:solidFill>
              </a:rPr>
              <a:t>CERTIFICADO DIGITAL DO HACKER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2000232" y="1928802"/>
            <a:ext cx="4762500" cy="3571875"/>
            <a:chOff x="2000232" y="1928802"/>
            <a:chExt cx="4762500" cy="3571875"/>
          </a:xfrm>
        </p:grpSpPr>
        <p:pic>
          <p:nvPicPr>
            <p:cNvPr id="14338" name="Picture 2" descr="http://www.adweek.com/socialtimes/wp-content/uploads/sites/2/2015/07/PhishingCartoo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00232" y="1928802"/>
              <a:ext cx="4762500" cy="3571875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0" name="Retângulo 19"/>
            <p:cNvSpPr/>
            <p:nvPr/>
          </p:nvSpPr>
          <p:spPr>
            <a:xfrm>
              <a:off x="2928926" y="2000240"/>
              <a:ext cx="28953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Phishing</a:t>
              </a:r>
              <a:endParaRPr lang="pt-BR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42368E-6 L -0.20989 -0.2650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-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ataque – certificado de retorno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48783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Conceitos e acrônimos antes de começar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smtClean="0"/>
              <a:t>Tradicionalmente Segurança da Informação é traduzida pelo acrônimo: </a:t>
            </a:r>
            <a:r>
              <a:rPr lang="pt-BR" b="1" dirty="0" smtClean="0">
                <a:solidFill>
                  <a:srgbClr val="0070C0"/>
                </a:solidFill>
              </a:rPr>
              <a:t>CID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0070C0"/>
                </a:solidFill>
              </a:rPr>
              <a:t>C</a:t>
            </a:r>
            <a:r>
              <a:rPr lang="pt-BR" dirty="0" smtClean="0">
                <a:solidFill>
                  <a:srgbClr val="0070C0"/>
                </a:solidFill>
              </a:rPr>
              <a:t>onfidencialidade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0070C0"/>
                </a:solidFill>
              </a:rPr>
              <a:t>I</a:t>
            </a:r>
            <a:r>
              <a:rPr lang="pt-BR" dirty="0" smtClean="0">
                <a:solidFill>
                  <a:srgbClr val="0070C0"/>
                </a:solidFill>
              </a:rPr>
              <a:t>ntegridade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0070C0"/>
                </a:solidFill>
              </a:rPr>
              <a:t>D</a:t>
            </a:r>
            <a:r>
              <a:rPr lang="pt-BR" dirty="0" smtClean="0">
                <a:solidFill>
                  <a:srgbClr val="0070C0"/>
                </a:solidFill>
              </a:rPr>
              <a:t>isponibilidade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71B4-B5B3-4BAF-9EF5-DEEA4E4AE52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 l="15750" t="36119" r="41201" b="25241"/>
          <a:stretch>
            <a:fillRect/>
          </a:stretch>
        </p:blipFill>
        <p:spPr bwMode="auto">
          <a:xfrm>
            <a:off x="3707904" y="2924944"/>
            <a:ext cx="487775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ataque – Cliente desconsidera avisos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8674" name="Picture 2" descr="http://www.pliniotorres.com/wp-content/uploads/bradesco.jpg"/>
          <p:cNvPicPr>
            <a:picLocks noChangeAspect="1" noChangeArrowheads="1"/>
          </p:cNvPicPr>
          <p:nvPr/>
        </p:nvPicPr>
        <p:blipFill>
          <a:blip r:embed="rId2" cstate="print"/>
          <a:srcRect t="13404" b="37001"/>
          <a:stretch>
            <a:fillRect/>
          </a:stretch>
        </p:blipFill>
        <p:spPr bwMode="auto">
          <a:xfrm>
            <a:off x="1403648" y="2276872"/>
            <a:ext cx="624840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ataque – Dados capturados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l="2178" r="3081" b="1977"/>
          <a:stretch>
            <a:fillRect/>
          </a:stretch>
        </p:blipFill>
        <p:spPr bwMode="auto">
          <a:xfrm>
            <a:off x="1547664" y="1700808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 Raiz aqui no Brasil – ICP (Infraestrutura de Chaves Públicas Brasileira)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l="17850" t="12600" r="32801" b="32801"/>
          <a:stretch>
            <a:fillRect/>
          </a:stretch>
        </p:blipFill>
        <p:spPr bwMode="auto">
          <a:xfrm>
            <a:off x="1331640" y="1412776"/>
            <a:ext cx="676875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 - Raiz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345638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Autoridade Certificadora Raiz da </a:t>
            </a:r>
            <a:r>
              <a:rPr lang="pt-BR" dirty="0" err="1" smtClean="0"/>
              <a:t>ICP-Brasil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é a primeira autoridade da cadeia de certificação</a:t>
            </a:r>
            <a:r>
              <a:rPr lang="pt-BR" dirty="0" smtClean="0"/>
              <a:t>. Executa as Políticas de Certificados e normas técnicas e operacionais aprovadas pelo Comitê Gestor da </a:t>
            </a:r>
            <a:r>
              <a:rPr lang="pt-BR" dirty="0" err="1" smtClean="0"/>
              <a:t>ICP-Brasil</a:t>
            </a:r>
            <a:r>
              <a:rPr lang="pt-BR" dirty="0" smtClean="0"/>
              <a:t>. Portanto, compete à </a:t>
            </a:r>
            <a:r>
              <a:rPr lang="pt-BR" dirty="0" err="1" smtClean="0"/>
              <a:t>ACRaiz</a:t>
            </a:r>
            <a:r>
              <a:rPr lang="pt-BR" dirty="0" smtClean="0"/>
              <a:t> emitir, expedir, distribuir, revogar e gerenciar os certificados das autoridades certificadoras de nível imediatamente subsequente ao seu.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 - Raiz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345638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dirty="0" err="1" smtClean="0"/>
              <a:t>AC-Raiz</a:t>
            </a:r>
            <a:r>
              <a:rPr lang="pt-BR" dirty="0" smtClean="0"/>
              <a:t> também está encarregada de emitir a lista de certificados revogados e de fiscalizar e auditar as autoridades certificadoras, autoridades de registro e demais prestadores de serviço habilitados na </a:t>
            </a:r>
            <a:r>
              <a:rPr lang="pt-BR" dirty="0" err="1" smtClean="0"/>
              <a:t>ICP-Brasil</a:t>
            </a:r>
            <a:r>
              <a:rPr lang="pt-BR" dirty="0" smtClean="0"/>
              <a:t>. Além disso, verifica se as Autoridades Certificadoras – </a:t>
            </a:r>
            <a:r>
              <a:rPr lang="pt-BR" dirty="0" err="1" smtClean="0"/>
              <a:t>ACs</a:t>
            </a:r>
            <a:r>
              <a:rPr lang="pt-BR" dirty="0" smtClean="0"/>
              <a:t> estão atuando em conformidade com as diretrizes e normas técnicas estabelecidas pelo Comitê Gestor.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 – Autoridade de Registro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46856" y="1628800"/>
            <a:ext cx="8229600" cy="422602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Entidade responsável pela interface entre o usuário e a Autoridade Certificadora. Vinculada a uma AC que tem por objetivo o recebimento, validação, encaminhamento de solicitações de emissão ou revogação de certificados digitais às AC e identificação, de forma presencial, de seus solicitantes. É responsabilidade da AR manter registros de suas operações. Pode estar fisicamente localizada em uma AC ou ser uma entidade de registro remota.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 – Autoridade de Registro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46856" y="1643050"/>
            <a:ext cx="8229600" cy="42260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- Serpro;</a:t>
            </a:r>
          </a:p>
          <a:p>
            <a:pPr algn="just"/>
            <a:r>
              <a:rPr lang="pt-BR" dirty="0" smtClean="0"/>
              <a:t>- Caixa Econômica Federal;</a:t>
            </a:r>
          </a:p>
          <a:p>
            <a:pPr algn="just"/>
            <a:r>
              <a:rPr lang="pt-BR" dirty="0" smtClean="0"/>
              <a:t>- Serasa;</a:t>
            </a:r>
          </a:p>
          <a:p>
            <a:pPr algn="just"/>
            <a:r>
              <a:rPr lang="pt-BR" dirty="0" smtClean="0"/>
              <a:t>- Receita Federal;</a:t>
            </a:r>
          </a:p>
          <a:p>
            <a:pPr algn="just"/>
            <a:r>
              <a:rPr lang="pt-BR" dirty="0" smtClean="0"/>
              <a:t>- </a:t>
            </a:r>
            <a:r>
              <a:rPr lang="pt-BR" dirty="0" err="1" smtClean="0"/>
              <a:t>Certisign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- Imprensa Oficial;</a:t>
            </a:r>
          </a:p>
          <a:p>
            <a:pPr algn="just"/>
            <a:r>
              <a:rPr lang="pt-BR" dirty="0" smtClean="0"/>
              <a:t>- AC-JUS (Autoridade Certificadora da Justiça);</a:t>
            </a:r>
          </a:p>
          <a:p>
            <a:pPr algn="just"/>
            <a:r>
              <a:rPr lang="pt-BR" dirty="0" smtClean="0"/>
              <a:t>- ACPR (Autoridade Certificadora da Presidência da República);</a:t>
            </a:r>
          </a:p>
          <a:p>
            <a:pPr algn="just"/>
            <a:r>
              <a:rPr lang="pt-BR" dirty="0" smtClean="0"/>
              <a:t>- Casa da Moeda do Brasil.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certificados da </a:t>
            </a:r>
            <a:r>
              <a:rPr lang="pt-BR" dirty="0" err="1" smtClean="0"/>
              <a:t>ICP-Brasil</a:t>
            </a:r>
            <a:endParaRPr lang="pt-BR" dirty="0" smtClean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63869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ICP-Brasil</a:t>
            </a:r>
            <a:r>
              <a:rPr lang="pt-BR" dirty="0" smtClean="0"/>
              <a:t> oferece duas categorias de certificados digitais:  </a:t>
            </a:r>
            <a:r>
              <a:rPr lang="pt-BR" b="1" dirty="0" smtClean="0"/>
              <a:t>A</a:t>
            </a:r>
            <a:r>
              <a:rPr lang="pt-BR" dirty="0" smtClean="0"/>
              <a:t> e </a:t>
            </a:r>
            <a:r>
              <a:rPr lang="pt-BR" b="1" dirty="0" smtClean="0"/>
              <a:t>S</a:t>
            </a:r>
            <a:r>
              <a:rPr lang="pt-BR" dirty="0" smtClean="0"/>
              <a:t>, sendo que cada uma se divide em quatro tipos:  A1, A2, A3 e A4; S1, S2, S3 e S4.  A categoria A é direcionada para fins de identificação e autenticação, enquanto que o tipo S é direcionado a atividades sigilosas. Vejas as características que tornam as versões de ambas as categorias diferentes entre si: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A1 e S1: geração das chaves </a:t>
            </a:r>
            <a:r>
              <a:rPr lang="pt-BR" b="1" dirty="0" smtClean="0">
                <a:solidFill>
                  <a:srgbClr val="FF0000"/>
                </a:solidFill>
              </a:rPr>
              <a:t>é feita por software</a:t>
            </a:r>
            <a:r>
              <a:rPr lang="pt-BR" dirty="0" smtClean="0"/>
              <a:t>;  chaves de tamanho mínimo de 1024 bits; armazenamento em dispositivo de armazenamento (como um HD); validade máxima de um ano;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A2 e S2: geração das chaves é feita </a:t>
            </a:r>
            <a:r>
              <a:rPr lang="pt-BR" b="1" dirty="0" smtClean="0">
                <a:solidFill>
                  <a:srgbClr val="FF0000"/>
                </a:solidFill>
              </a:rPr>
              <a:t>por software</a:t>
            </a:r>
            <a:r>
              <a:rPr lang="pt-BR" dirty="0" smtClean="0"/>
              <a:t>; chaves de tamanho mínimo de 1024 bits; armazenamento em cartão inteligente (com chip) ou </a:t>
            </a:r>
            <a:r>
              <a:rPr lang="pt-BR" dirty="0" err="1" smtClean="0"/>
              <a:t>token</a:t>
            </a:r>
            <a:r>
              <a:rPr lang="pt-BR" dirty="0" smtClean="0"/>
              <a:t> (dispositivo semelhante a um </a:t>
            </a:r>
            <a:r>
              <a:rPr lang="pt-BR" dirty="0" err="1" smtClean="0"/>
              <a:t>pendrive</a:t>
            </a:r>
            <a:r>
              <a:rPr lang="pt-BR" dirty="0" smtClean="0"/>
              <a:t>); validade máxima de dois anos;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A3 e S3: geração das chaves </a:t>
            </a:r>
            <a:r>
              <a:rPr lang="pt-BR" b="1" dirty="0" smtClean="0">
                <a:solidFill>
                  <a:srgbClr val="FF0000"/>
                </a:solidFill>
              </a:rPr>
              <a:t>é feita por hardware</a:t>
            </a:r>
            <a:r>
              <a:rPr lang="pt-BR" dirty="0" smtClean="0"/>
              <a:t>; chaves de tamanho mínimo de 1024 bits; armazenamento em cartão inteligente ou </a:t>
            </a:r>
            <a:r>
              <a:rPr lang="pt-BR" dirty="0" err="1" smtClean="0"/>
              <a:t>token</a:t>
            </a:r>
            <a:r>
              <a:rPr lang="pt-BR" dirty="0" smtClean="0"/>
              <a:t>; validade máxima de três anos;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A4 e S4: geração das chaves é feita </a:t>
            </a:r>
            <a:r>
              <a:rPr lang="pt-BR" b="1" dirty="0" smtClean="0">
                <a:solidFill>
                  <a:srgbClr val="FF0000"/>
                </a:solidFill>
              </a:rPr>
              <a:t>por hardware</a:t>
            </a:r>
            <a:r>
              <a:rPr lang="pt-BR" dirty="0" smtClean="0"/>
              <a:t>; chaves de tamanho mínimo de 2048 bits; armazenamento em cartão inteligente ou </a:t>
            </a:r>
            <a:r>
              <a:rPr lang="pt-BR" dirty="0" err="1" smtClean="0"/>
              <a:t>token</a:t>
            </a:r>
            <a:r>
              <a:rPr lang="pt-BR" dirty="0" smtClean="0"/>
              <a:t>; validade máxima de três anos.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Os certificados A1 e A3 são os mais utilizados, sendo que o primeiro é geralmente armazenado no computador do solicitante, enquanto que o segundo é guardado em cartões inteligentes (</a:t>
            </a:r>
            <a:r>
              <a:rPr lang="pt-BR" dirty="0" err="1" smtClean="0"/>
              <a:t>smartcards</a:t>
            </a:r>
            <a:r>
              <a:rPr lang="pt-BR" dirty="0" smtClean="0"/>
              <a:t>) ou </a:t>
            </a:r>
            <a:r>
              <a:rPr lang="pt-BR" dirty="0" err="1" smtClean="0"/>
              <a:t>tokens</a:t>
            </a:r>
            <a:r>
              <a:rPr lang="pt-BR" dirty="0" smtClean="0"/>
              <a:t> protegidos por senha.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71199" y="6000768"/>
            <a:ext cx="4729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Fonte : </a:t>
            </a:r>
            <a:r>
              <a:rPr lang="pt-BR" sz="1600" dirty="0" smtClean="0">
                <a:hlinkClick r:id="rId2"/>
              </a:rPr>
              <a:t>http://www.infowester.com/assincertdigital.</a:t>
            </a:r>
            <a:r>
              <a:rPr lang="pt-BR" sz="1600" dirty="0" err="1" smtClean="0">
                <a:hlinkClick r:id="rId2"/>
              </a:rPr>
              <a:t>php</a:t>
            </a:r>
            <a:r>
              <a:rPr lang="pt-BR" sz="1600" dirty="0" smtClean="0"/>
              <a:t>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2483768" y="1614607"/>
            <a:ext cx="3960440" cy="455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fortes devem ter/ser: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229600" cy="4320480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Boa </a:t>
            </a:r>
            <a:r>
              <a:rPr lang="pt-BR" sz="4300" dirty="0" smtClean="0">
                <a:solidFill>
                  <a:srgbClr val="FF0000"/>
                </a:solidFill>
              </a:rPr>
              <a:t>entropia</a:t>
            </a:r>
            <a:r>
              <a:rPr lang="pt-BR" dirty="0" smtClean="0"/>
              <a:t>: Técnica ou recurso utilizado para simular o caos e imprevisibilidade;</a:t>
            </a:r>
          </a:p>
          <a:p>
            <a:endParaRPr lang="pt-BR" dirty="0" smtClean="0"/>
          </a:p>
          <a:p>
            <a:r>
              <a:rPr lang="pt-BR" dirty="0" smtClean="0"/>
              <a:t>Inseridas num bom </a:t>
            </a:r>
            <a:r>
              <a:rPr lang="pt-BR" sz="3800" dirty="0" smtClean="0">
                <a:solidFill>
                  <a:srgbClr val="FF0000"/>
                </a:solidFill>
              </a:rPr>
              <a:t>PRNG</a:t>
            </a:r>
            <a:r>
              <a:rPr lang="pt-BR" sz="3800" dirty="0" smtClean="0"/>
              <a:t> </a:t>
            </a:r>
            <a:r>
              <a:rPr lang="pt-BR" dirty="0" smtClean="0"/>
              <a:t>(</a:t>
            </a:r>
            <a:r>
              <a:rPr lang="pt-BR" b="1" dirty="0" smtClean="0"/>
              <a:t>G</a:t>
            </a:r>
            <a:r>
              <a:rPr lang="pt-BR" dirty="0" smtClean="0"/>
              <a:t>erador de </a:t>
            </a:r>
            <a:r>
              <a:rPr lang="pt-BR" b="1" dirty="0" smtClean="0"/>
              <a:t>N</a:t>
            </a:r>
            <a:r>
              <a:rPr lang="pt-BR" dirty="0" smtClean="0"/>
              <a:t>úmeros </a:t>
            </a:r>
            <a:r>
              <a:rPr lang="pt-BR" b="1" dirty="0" err="1" smtClean="0"/>
              <a:t>P</a:t>
            </a:r>
            <a:r>
              <a:rPr lang="pt-BR" dirty="0" err="1" smtClean="0"/>
              <a:t>seudoaleatórios</a:t>
            </a:r>
            <a:r>
              <a:rPr lang="pt-BR" dirty="0" smtClean="0"/>
              <a:t>) ou num </a:t>
            </a:r>
            <a:r>
              <a:rPr lang="pt-BR" sz="3800" dirty="0" smtClean="0">
                <a:solidFill>
                  <a:srgbClr val="FF0000"/>
                </a:solidFill>
              </a:rPr>
              <a:t>RNG</a:t>
            </a:r>
            <a:r>
              <a:rPr lang="pt-BR" sz="3800" dirty="0" smtClean="0"/>
              <a:t> </a:t>
            </a:r>
            <a:r>
              <a:rPr lang="pt-BR" dirty="0" smtClean="0"/>
              <a:t>(</a:t>
            </a:r>
            <a:r>
              <a:rPr lang="pt-BR" b="1" dirty="0" smtClean="0"/>
              <a:t>G</a:t>
            </a:r>
            <a:r>
              <a:rPr lang="pt-BR" dirty="0" smtClean="0"/>
              <a:t>erador de </a:t>
            </a:r>
            <a:r>
              <a:rPr lang="pt-BR" b="1" dirty="0" smtClean="0"/>
              <a:t>N</a:t>
            </a:r>
            <a:r>
              <a:rPr lang="pt-BR" dirty="0" smtClean="0"/>
              <a:t>úmeros </a:t>
            </a:r>
            <a:r>
              <a:rPr lang="pt-BR" b="1" dirty="0" smtClean="0"/>
              <a:t>A</a:t>
            </a:r>
            <a:r>
              <a:rPr lang="pt-BR" dirty="0" smtClean="0"/>
              <a:t>leatórios);</a:t>
            </a:r>
          </a:p>
          <a:p>
            <a:endParaRPr lang="pt-BR" dirty="0" smtClean="0"/>
          </a:p>
          <a:p>
            <a:r>
              <a:rPr lang="pt-BR" dirty="0" smtClean="0"/>
              <a:t>Boa </a:t>
            </a:r>
            <a:r>
              <a:rPr lang="pt-BR" sz="3800" dirty="0" smtClean="0">
                <a:solidFill>
                  <a:srgbClr val="FF0000"/>
                </a:solidFill>
              </a:rPr>
              <a:t>semente</a:t>
            </a:r>
            <a:r>
              <a:rPr lang="pt-BR" dirty="0" smtClean="0"/>
              <a:t>: é na “semente” criptográfica onde a entropia está.</a:t>
            </a:r>
          </a:p>
          <a:p>
            <a:endParaRPr lang="pt-BR" dirty="0" smtClean="0"/>
          </a:p>
          <a:p>
            <a:r>
              <a:rPr lang="pt-BR" dirty="0" smtClean="0"/>
              <a:t>Tamanho de </a:t>
            </a:r>
            <a:r>
              <a:rPr lang="pt-BR" sz="3800" dirty="0" smtClean="0">
                <a:solidFill>
                  <a:srgbClr val="FF0000"/>
                </a:solidFill>
              </a:rPr>
              <a:t>128 bits </a:t>
            </a:r>
            <a:r>
              <a:rPr lang="pt-BR" dirty="0" smtClean="0"/>
              <a:t>acima;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RNG e PRNG, o que são?</a:t>
            </a:r>
            <a:endParaRPr lang="pt-BR" dirty="0"/>
          </a:p>
        </p:txBody>
      </p:sp>
      <p:pic>
        <p:nvPicPr>
          <p:cNvPr id="10242" name="Picture 2" descr="http://www.imaging-git.com/sites/imaging-git.com/files/images/special/5060774_preview.jpg"/>
          <p:cNvPicPr>
            <a:picLocks noChangeAspect="1" noChangeArrowheads="1"/>
          </p:cNvPicPr>
          <p:nvPr/>
        </p:nvPicPr>
        <p:blipFill>
          <a:blip r:embed="rId2" cstate="print"/>
          <a:srcRect l="8269" t="15255" r="9045" b="16943"/>
          <a:stretch>
            <a:fillRect/>
          </a:stretch>
        </p:blipFill>
        <p:spPr bwMode="auto">
          <a:xfrm>
            <a:off x="395536" y="4149080"/>
            <a:ext cx="3744416" cy="2139666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780928"/>
            <a:ext cx="3527424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o 9"/>
          <p:cNvGrpSpPr/>
          <p:nvPr/>
        </p:nvGrpSpPr>
        <p:grpSpPr>
          <a:xfrm>
            <a:off x="899592" y="1412776"/>
            <a:ext cx="2952328" cy="2952328"/>
            <a:chOff x="899592" y="1412776"/>
            <a:chExt cx="2952328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Seta para baixo 4"/>
            <p:cNvSpPr/>
            <p:nvPr/>
          </p:nvSpPr>
          <p:spPr>
            <a:xfrm>
              <a:off x="899592" y="1700808"/>
              <a:ext cx="2952328" cy="26642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 smtClean="0"/>
            </a:p>
            <a:p>
              <a:pPr algn="ctr"/>
              <a:r>
                <a:rPr lang="pt-BR" sz="1200" dirty="0" smtClean="0"/>
                <a:t>Desintegração espontânea de radioatividade;</a:t>
              </a:r>
            </a:p>
            <a:p>
              <a:pPr algn="ctr"/>
              <a:endParaRPr lang="pt-BR" sz="1200" dirty="0" smtClean="0"/>
            </a:p>
            <a:p>
              <a:pPr algn="ctr"/>
              <a:r>
                <a:rPr lang="pt-BR" sz="1200" dirty="0" smtClean="0"/>
                <a:t>Condições atmosféricas;</a:t>
              </a:r>
            </a:p>
            <a:p>
              <a:pPr algn="ctr"/>
              <a:endParaRPr lang="pt-BR" sz="1200" dirty="0" smtClean="0"/>
            </a:p>
            <a:p>
              <a:pPr algn="ctr"/>
              <a:r>
                <a:rPr lang="pt-BR" sz="1200" dirty="0" smtClean="0"/>
                <a:t>Minúsculas variâncias na corrente elétrica</a:t>
              </a:r>
              <a:endParaRPr lang="pt-BR" sz="1200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1475656" y="14127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ENTROPIA</a:t>
              </a:r>
              <a:endParaRPr lang="pt-BR" dirty="0"/>
            </a:p>
          </p:txBody>
        </p:sp>
      </p:grpSp>
      <p:grpSp>
        <p:nvGrpSpPr>
          <p:cNvPr id="4" name="Grupo 8"/>
          <p:cNvGrpSpPr/>
          <p:nvPr/>
        </p:nvGrpSpPr>
        <p:grpSpPr>
          <a:xfrm>
            <a:off x="4932040" y="1412776"/>
            <a:ext cx="2952328" cy="2952328"/>
            <a:chOff x="4932040" y="1412776"/>
            <a:chExt cx="2952328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Seta para baixo 5"/>
            <p:cNvSpPr/>
            <p:nvPr/>
          </p:nvSpPr>
          <p:spPr>
            <a:xfrm>
              <a:off x="4932040" y="1700808"/>
              <a:ext cx="2952328" cy="2664296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 smtClean="0"/>
            </a:p>
            <a:p>
              <a:pPr algn="ctr"/>
              <a:r>
                <a:rPr lang="pt-BR" sz="1200" dirty="0" smtClean="0"/>
                <a:t>Hora do dia em milissegundos;</a:t>
              </a:r>
            </a:p>
            <a:p>
              <a:pPr algn="ctr"/>
              <a:endParaRPr lang="pt-BR" sz="1200" dirty="0" smtClean="0"/>
            </a:p>
            <a:p>
              <a:pPr algn="ctr"/>
              <a:r>
                <a:rPr lang="pt-BR" sz="1200" dirty="0" smtClean="0"/>
                <a:t>PID dos processos;</a:t>
              </a:r>
            </a:p>
            <a:p>
              <a:pPr algn="ctr"/>
              <a:endParaRPr lang="pt-BR" sz="1200" dirty="0" smtClean="0"/>
            </a:p>
            <a:p>
              <a:pPr algn="ctr"/>
              <a:r>
                <a:rPr lang="pt-BR" sz="1200" dirty="0" smtClean="0"/>
                <a:t>Posições do cursor do mouse na tela;</a:t>
              </a:r>
              <a:endParaRPr lang="pt-BR" sz="1200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5508104" y="1412776"/>
              <a:ext cx="1728192" cy="3600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ENTROPIA</a:t>
              </a:r>
              <a:endParaRPr lang="pt-BR" dirty="0"/>
            </a:p>
          </p:txBody>
        </p:sp>
      </p:grp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Confidencialidade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smtClean="0"/>
              <a:t>O que é? </a:t>
            </a:r>
          </a:p>
          <a:p>
            <a:r>
              <a:rPr lang="pt-BR" i="1" dirty="0" smtClean="0"/>
              <a:t>Confidencialidade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é evitar a revelação não autorizada de informação.</a:t>
            </a:r>
          </a:p>
          <a:p>
            <a:endParaRPr lang="pt-BR" dirty="0" smtClean="0">
              <a:solidFill>
                <a:srgbClr val="0070C0"/>
              </a:solidFill>
            </a:endParaRPr>
          </a:p>
          <a:p>
            <a:r>
              <a:rPr lang="pt-BR" dirty="0" smtClean="0"/>
              <a:t>Ferramentas ou pilares da Confidencialidade:</a:t>
            </a:r>
          </a:p>
          <a:p>
            <a:pPr marL="1371600" lvl="2" indent="-571500">
              <a:buFont typeface="+mj-lt"/>
              <a:buAutoNum type="romanUcPeriod"/>
            </a:pPr>
            <a:r>
              <a:rPr lang="pt-BR" dirty="0" err="1" smtClean="0"/>
              <a:t>Encriptação</a:t>
            </a:r>
            <a:r>
              <a:rPr lang="pt-BR" dirty="0" smtClean="0"/>
              <a:t>;</a:t>
            </a:r>
          </a:p>
          <a:p>
            <a:pPr marL="1371600" lvl="2" indent="-571500">
              <a:buFont typeface="+mj-lt"/>
              <a:buAutoNum type="romanUcPeriod"/>
            </a:pPr>
            <a:r>
              <a:rPr lang="pt-BR" dirty="0" smtClean="0"/>
              <a:t>Controle de acesso;</a:t>
            </a:r>
          </a:p>
          <a:p>
            <a:pPr marL="1371600" lvl="2" indent="-571500">
              <a:buFont typeface="+mj-lt"/>
              <a:buAutoNum type="romanUcPeriod"/>
            </a:pPr>
            <a:r>
              <a:rPr lang="pt-BR" dirty="0" smtClean="0"/>
              <a:t>Autenticação ;</a:t>
            </a:r>
          </a:p>
          <a:p>
            <a:pPr marL="1371600" lvl="2" indent="-571500">
              <a:buFont typeface="+mj-lt"/>
              <a:buAutoNum type="romanUcPeriod"/>
            </a:pPr>
            <a:r>
              <a:rPr lang="pt-BR" dirty="0" smtClean="0"/>
              <a:t>Autorização; </a:t>
            </a:r>
          </a:p>
          <a:p>
            <a:pPr marL="1371600" lvl="2" indent="-571500">
              <a:buFont typeface="+mj-lt"/>
              <a:buAutoNum type="romanUcPeriod"/>
            </a:pPr>
            <a:r>
              <a:rPr lang="pt-BR" dirty="0" smtClean="0"/>
              <a:t>Segurança física.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71B4-B5B3-4BAF-9EF5-DEEA4E4AE529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RNG – </a:t>
            </a:r>
            <a:r>
              <a:rPr lang="pt-BR" b="1" dirty="0" err="1" smtClean="0"/>
              <a:t>R</a:t>
            </a:r>
            <a:r>
              <a:rPr lang="pt-BR" dirty="0" err="1" smtClean="0"/>
              <a:t>andom</a:t>
            </a:r>
            <a:r>
              <a:rPr lang="pt-BR" dirty="0" smtClean="0"/>
              <a:t> </a:t>
            </a:r>
            <a:r>
              <a:rPr lang="pt-BR" b="1" dirty="0" err="1" smtClean="0"/>
              <a:t>N</a:t>
            </a:r>
            <a:r>
              <a:rPr lang="pt-BR" dirty="0" err="1" smtClean="0"/>
              <a:t>umber</a:t>
            </a:r>
            <a:r>
              <a:rPr lang="pt-BR" dirty="0" smtClean="0"/>
              <a:t> </a:t>
            </a:r>
            <a:r>
              <a:rPr lang="pt-BR" b="1" dirty="0" err="1" smtClean="0"/>
              <a:t>G</a:t>
            </a:r>
            <a:r>
              <a:rPr lang="pt-BR" dirty="0" err="1" smtClean="0"/>
              <a:t>enerator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1026" name="Picture 2" descr="http://t0.gstatic.com/images?q=tbn:ANd9GcQvClWCru9PwresYHMwpqVb_JcKzpwJdbrwlzW1gOmbku9xrOnJKeB5znj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3300163" cy="2049576"/>
          </a:xfrm>
          <a:prstGeom prst="rect">
            <a:avLst/>
          </a:prstGeom>
          <a:noFill/>
        </p:spPr>
      </p:pic>
      <p:pic>
        <p:nvPicPr>
          <p:cNvPr id="1028" name="Picture 4" descr="http://t0.gstatic.com/images?q=tbn:ANd9GcTzVygR9X8WjZQAn-J8YAaAOIZ8wxxV9u9xqJYniRMWk5T1PYAZh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824"/>
            <a:ext cx="2990462" cy="1940049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30" name="Picture 6" descr="http://t1.gstatic.com/images?q=tbn:ANd9GcRlpQ0gdKwYqGZiiNQVJZqYWZl7hEw1-SXNeTH0wRclBzt-LtZ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232" y="4149080"/>
            <a:ext cx="3343812" cy="1656184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32" name="Picture 8" descr="http://laboratoirehubertcurien.fr/IMG/jpg/ele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5416" y="4077072"/>
            <a:ext cx="5015586" cy="1800200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 que é?</a:t>
            </a:r>
          </a:p>
          <a:p>
            <a:r>
              <a:rPr lang="pt-BR" i="1" dirty="0" smtClean="0"/>
              <a:t>Integridade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é a propriedade de que a informação não foi alterada de forma não autorizada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Ferramentas e pilares da Integridade:</a:t>
            </a:r>
          </a:p>
          <a:p>
            <a:pPr lvl="1"/>
            <a:r>
              <a:rPr lang="pt-BR" dirty="0" smtClean="0"/>
              <a:t>Cópias de Segurança;</a:t>
            </a:r>
          </a:p>
          <a:p>
            <a:pPr lvl="1"/>
            <a:r>
              <a:rPr lang="pt-BR" dirty="0" smtClean="0"/>
              <a:t>Somas de verificação (</a:t>
            </a:r>
            <a:r>
              <a:rPr lang="pt-BR" dirty="0" err="1" smtClean="0"/>
              <a:t>checksums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Códigos de correção de dados;</a:t>
            </a:r>
          </a:p>
          <a:p>
            <a:pPr lvl="1"/>
            <a:r>
              <a:rPr lang="pt-BR" dirty="0" smtClean="0"/>
              <a:t>Proteção dos </a:t>
            </a:r>
            <a:r>
              <a:rPr lang="pt-BR" dirty="0" smtClean="0">
                <a:solidFill>
                  <a:srgbClr val="0070C0"/>
                </a:solidFill>
              </a:rPr>
              <a:t>metadados</a:t>
            </a:r>
            <a:r>
              <a:rPr lang="pt-BR" dirty="0" smtClean="0"/>
              <a:t> do sistema;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71B4-B5B3-4BAF-9EF5-DEEA4E4AE529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Disponibilidade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algn="just"/>
            <a:r>
              <a:rPr lang="pt-BR" dirty="0" smtClean="0"/>
              <a:t>O que é?</a:t>
            </a:r>
          </a:p>
          <a:p>
            <a:pPr algn="just"/>
            <a:r>
              <a:rPr lang="pt-BR" i="1" dirty="0" smtClean="0"/>
              <a:t>Disponibilidade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é a propriedade da informação ser acessível e modificável no momento oportuno por aqueles que estejam autorizados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Ferramentas e pilares da Disponibilidade:</a:t>
            </a:r>
          </a:p>
          <a:p>
            <a:pPr lvl="1" algn="just"/>
            <a:r>
              <a:rPr lang="pt-BR" dirty="0" smtClean="0"/>
              <a:t>Proteções físicas da infra-estrutura;</a:t>
            </a:r>
          </a:p>
          <a:p>
            <a:pPr lvl="1" algn="just"/>
            <a:r>
              <a:rPr lang="pt-BR" dirty="0" smtClean="0"/>
              <a:t>Alta disponibilidade do sistema;</a:t>
            </a:r>
          </a:p>
          <a:p>
            <a:pPr lvl="1" algn="just"/>
            <a:r>
              <a:rPr lang="pt-BR" dirty="0" smtClean="0"/>
              <a:t>Redundâncias computacionais;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71B4-B5B3-4BAF-9EF5-DEEA4E4AE529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36912"/>
            <a:ext cx="2565631" cy="134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de Chave Simétrica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576" y="3068960"/>
            <a:ext cx="1507197" cy="1539181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660232" y="2924944"/>
            <a:ext cx="1868487" cy="1773238"/>
          </a:xfrm>
          <a:prstGeom prst="rect">
            <a:avLst/>
          </a:prstGeom>
          <a:noFill/>
        </p:spPr>
      </p:pic>
      <p:sp>
        <p:nvSpPr>
          <p:cNvPr id="1028" name="Document"/>
          <p:cNvSpPr>
            <a:spLocks noEditPoints="1" noChangeArrowheads="1"/>
          </p:cNvSpPr>
          <p:nvPr/>
        </p:nvSpPr>
        <p:spPr bwMode="auto">
          <a:xfrm>
            <a:off x="755576" y="4725144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Relatório do último balanço dos meses de abril a março.</a:t>
            </a:r>
          </a:p>
          <a:p>
            <a:pPr algn="ctr"/>
            <a:endParaRPr lang="pt-BR" sz="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24/11/1970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15/12/1988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 l="3534" t="34062"/>
          <a:stretch>
            <a:fillRect/>
          </a:stretch>
        </p:blipFill>
        <p:spPr bwMode="auto">
          <a:xfrm flipH="1">
            <a:off x="6732240" y="5517232"/>
            <a:ext cx="1224136" cy="5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AutoShape 8" descr="data:image/jpeg;base64,/9j/4AAQSkZJRgABAQAAAQABAAD/2wBDAAkGBwgHBgkIBwgKCgkLDRYPDQwMDRsUFRAWIB0iIiAdHx8kKDQsJCYxJx8fLT0tMTU3Ojo6Iys/RD84QzQ5Ojf/2wBDAQoKCg0MDRoPDxo3JR8lNzc3Nzc3Nzc3Nzc3Nzc3Nzc3Nzc3Nzc3Nzc3Nzc3Nzc3Nzc3Nzc3Nzc3Nzc3Nzc3Nzf/wAARCACjATYDASIAAhEBAxEB/8QAGwABAAIDAQEAAAAAAAAAAAAAAAECAwUGBAf/xABGEAABAwMBBQUDCAULBQEAAAABAAIDBAURBhIhMUFRBxMiYXEUgZEVMkJicpKhsRYzUmPBIyQ0Q0RzgqKy0eElU2R08NL/xAAYAQEBAQEBAAAAAAAAAAAAAAAAAQIDBP/EACERAQEBAAIDAAIDAQAAAAAAAAABEQISITFRA0EiMmFx/9oADAMBAAIRAxEAPwD7iiIgIiICIiAiIgIiICIiAiIgIhOBk8FyupNZ0trkjo6RklXXz7oKanZtySH6ren1jgBWTUvKR0088UDdqaRrByzzXKXjtBtFBUeyQvdU1h3NpoGGWUn7DMke/C10Omb3qB3tGqq+Sjp3b/k6gm8RHSWYbz6MwPNdTZ7PbLJT+z2igp6SPG8QsALvtHi4+ZJWsY3lf8cwLzra6kG3afNHC4bpLlUtgP3Ghz0bp/W1WM1moLXSk8qejkmx73vC7baTaTydeP7cWNG6iO92sd/laosf6k/RfV1O0mm1TRzO5NntpYPiyT+C7TaU7SeTrx+OIMnaDbQ0vobdc28/Y6wxux9mUY/zK0PaNBRztp9RUVXaZScD22Extd6PGWH4hdrtKk0cVRC+GojZLE8Ycx7Q5rh5g7ihk/StDdKOvjY+mma4PGW7x4h5HgfcvYuFrtA01O91TpSrks1STtGBvjpZD9aI8PVuMKlu1fXWetitmr6QUc8h2YZ2v2oKg/u5Dz+q7BUxe1nt3qLHBNHURiSJwc0/gsiy37EREBERAREQEREBERAREQEREBERAREQEREBERAREQFD3NY0ucQGgZJPJSuF1pfauqroNO2AtNxqsnvCMtp4wcOmf5DgBzcrJrPLlimoNR113ujtP6Za11SADU1DxmKkYeDn9XH6LOfE7luNN6bobBHI+EvqK6ffU1052pZj5nk3o0bh+KyadslHp62toqIOd4i+WaQ5knkPznvPMn/hbPK6SMRfKjKrlRlaw1fKZVMplMNXymVTKZTDWTKZVMplTF1kyvPcaGkudHLR3CmiqaaUYfFK3IP/AD58QsmVOUw1wb/lHs/nEr55a3TjiGiaTLpaLo2Q/Sj5B3FvAr6DQVkNdTtmgcC0gHcc/wD3qsMjWSxujka17Hgtc1wyHA8QRzC4SLvtA3uGBrnO09XSbFKXH+iSnf3Lj+wd+yeR3eazYm9fMfSUVIZWTxNkjOWuGQrrm6iIiAiIgIiICIiAiIgIiICIiAiIgIiICIsFRVwU366QNPTifgiWye2dFzNZrvTtHIY6i5Usbxxa+ojafgXZXqturbLc/wCh1sM391I2TH3SVetTvx+p1de4LDZaisqH7LWMLiRxx5eZJAHmVotB2aeiopbrdW/9XuhEtQD/AFLPoQjoGjj55Xg1A79Jtc260A7dDRj2+qHJwYcRNPq/LiOgXbLpxjnu3U5TKhF0DKZREBMoiAmURBOUyoRBOVOVVFBbK8l3ttJebZUW64R95TVDCx7efkR0IOCD1C9WUymK5Xs+utXBNV6evMm1X0EgjdId3fMIzHKPtN4+YPVd0vnOvIjabtadUQnZbFIKKuI5wyO8Dj9l+D/iX0CkmFRTRy/tDeOh5rlyi8LnhmREWHQREQEREBERAREQEREBERAREQEReK8VraC3zVD3hga0+I/R6n3DJ9yTyluTWh1hq1ln7qjoopKu41LjHT00O98ruYHQDm47gtNS6NqbsPaNY1r6kv3/ACdSyOjp4/JxB2pD5k48lHZ5QOrWzasuLM1lyBFI12809LnwNHm75xPPIXaLtx4uXvzWrpNOWKiYGUlmt0QAx4aVmfjjJXkuWi9N3HxT2eljlByJqdncyNPUOZgrfqFrIrQaX0vFp6e4Tiuqq6asczMtU4OkaxjcNZtc8ZO/ct+pRPSCKcKcIK4U4U4U4TVVwmFbCYTRXCYVsJhNFMIrYTCCqhWwoVQRFCDX6ktjL1YLhbJACKmnfG3ydjwn3OwfcvH2YXV110nRzSuzL3Te8zx2x4Xf5mn4reg43jkvnehtQWzT90vdnuFZBBLFdKhsUT5GtJY5wc0jJGeJWOcNyyvqqLx09zo6gNMc7fFw2t2fTqvYuOY6yy+hERFEREBERAREQERVkeyNhfI4Na0ZJPJBZY5ZooW7UsjWDq44XH3zW2zXG1WGkmuNyx+ogAywdZHHwxjzdv8AJeKPSl9u7u+1LfH0zHb/AGO1OLd3R0zvEfcAFqcWO1vp01z1VZ7Y3arKyKIdZXtYD94haGTtT02HlsVYyYj/ALTXyf6GFe63aK01bXbdNZqR0ucmadnfSE9dp+St6wCMYjAYOjdy1OLO8vrkj2p2FhHeOlYDzfTTtHxMa0HaHruzXfSVbTWu4076mWPumxNlG24vIbuHHgTyX0wud+074ryVduoa3HtlFTVGDkd9C1+PiFepd/dXpKeOjpYaWFobFDG2NjRya0YA+AWVEXREKURAUoFKigCthApCgAKcKQFYBZ1rFcJsrIGqdlTVxiwowspaqkK6mMZCrhZCFUq6iihWKhaRVFKhVELx11pttxBFwt1HVA8e/gY/8wvYpQcrLoGzxudJZn1dnmJztUM5DCfON2WEeWAvMajV+mTtzRMvdA3eZaNmxO0dXQk4d/gOfJdmpWbDHh03qy2agpxJR1DHEHZcM42XfskHe0+RW+XF6i0jDcan5TtU3ydemDdUxt8Mw/Zmb9NvnxHLhhNI6qqJp57Tf4PY7nS47yIu2gW8nsd9Jh68juK53i1OWe3aIvG650beMwPo0n+CtHcKSQgNnaCeG14fzWcrXfj9epFAIIyDkKVGhERBWR7YmOfI4Na0ZJPJfP7ncblq68S2exzOpaOmdiurwM9z+7j5GUjieDB5r3doV4qomUtmtBHylcJhBBzDHHeXnyY3Lvgt/YLLSWC0U9toWnu4m73u+dI4/Oe483E7ytTwxf5X/FLHZLdYKEUdrpmwx52nu4vkdzc93Fzj1K9xVyqlahVCoKsVUrURUqCpKgrSIREVQRQpQSFIUKVFWCsFQFSCpVZArArGCpBWbF1mBU7Sw7SnaWcXVyVUlV2lBKshoVUoSoJWoyFVUlQqiFCIqiFKhSqCkKArKAFpdS6Wt2pBTurDUQVFM/ahqaWXu5WA8Wh3Q8wt2FIUquTHZtpZ++poqiqfzkqa2Z7j/nx+CO7ObLEM2qoulrk5Opa6Qj3teXA+mF1wVgs4rhXv1VpL+VqCL3a273z00WxPE3q+Lg8ebMHnhdhYb5RXyijqaKZkjHt2gWHII6j/AOyOa9oXA6otz9IV7tT2dpZb5JAbpSxjwsJOPaGDkR9IDiN/LKzf9M6+Y+iIvNbqyOupI6iMghw37JyPd5IsNy7NcRZmfKvajW1UgDmWugAjz9GSd53/AHGYXfFcJoj+R11qmJ5G3JBRyN6kASNP4j8V3hWr7Z4f1jGQqFZSFjIVlWqFVKuQqkLUZUKhWIUELSKqFZQqiERFQU5VVKC2UyqqcqKtlTlUypypgvlMqmUymGr5UZVcqMpgtlRlRlMq4CKERBQilUERSgBSikBRQKwQBSAs1UhWCgBXAWaqQFFRTxVVNLT1EbZIZWFkjHDIc0jBB9yuArhYtaj5/wBmFQ+3wXCx1UjnOtVVJSB7uLmNIMZ97HAe5F46NxZr7WDY87PfUp3DmYBn8gi3OOzXC/k6Wx6bw/8ARztGtl0eA2jr2ut9Q/k0vO3Efvhzc8sr6GtDrKwQahss9HUNLg5hHh4jmCPMEAj0Wn0BqeeoLtO6hcGXyjZueTurYhwlb1P7Q6+8DF+uvHxertSFQhZFBCStMJCqQsxCoQtSpjEQoIWQhVIWpWcYyFCuQoIWtRTCYVsKMKiqKcJhEVUphFQREQEREBERAREQQpU4TCCFOFOEwoqFOFOFICmiAFYBSApAU1cQArAKQFYBZtXABXAQBWAWbWsAFEj2xxufI4NY0EucTgAdVZfP9e3mS8VJ0dZJCZ5wPlOoj3+zQHiz7b+AHQlZ9lsk2sPZtCbzLeL7KHCO51sk8W0MHugQyP8ABpPvRdvY7bFarbDSQsaxrGhoa3g0AYAHoAAi1b8ZnGXzY965XWOkIL7GyogfJT10Du8gqIDsyRP/AGmn8xwPrvXVIpLjVmvntr11V2SVtu13CIDtbEd2hYfZ5em2OMbvXdx4Bd9Tzw1MLJ6aVksTxlkkbg5rh1BG4rz3G2UlxidHVQteHDZdkA5HQg7iPIrh5uz2ptMz6nSF1qrU9x2jFA4OgcfrQu8PwI9EyX0ztnt9DIUEL54L9r60ZbX2m23ZjdwfBK6lkd6hwLc+izs7RqqJv8+0dfWO6U7Y5x8Q4Jli9+N/buS1VIXEntKYd0ektTuP1qJrR8S5YZdc6hqX7Fs0bM0HhJXVsceP8IyVqal5cfruiFq7nqCz2qrpqS4XGngqqmRscMLn+NxccDcN4GeZ3ea5M0Gv78cVt2htNO7jFa4SHY/vX7wfRYbp2W22n09XNgYH3CZufbJnGSUP4hxed48QGcY3ZV2s3lH0QhVwtHoW/wD6RWCKecGOvpyaeuhPGOZu527z4j18l0GFZVxjwowsmFGFdMY8JhXwmFdTFMKMK+EwmmKYTCvhMJophMK+EwmmK4TCtha+hvdquFxqrfRV9PPWUmO/hjfksz+fQ44HccJpj3YU4VsKcJq4rhThWwpwppioCkBWDVYNWdXFAFYBXDVYNUtXFQ1WAU4XGa81TNSObp/TxEl+q2bnDe2jjPGV/TdwHM49DndX17bmbV2m6eqlpZ79bIqiFxZJHJVsa5rhxBBPFa+4dpGkKAeO+Us7zubHSkzucegDAV47F2c2KltUMNVQwzSfOfJNEx8j3Hi5xcCcnj5cFvKDStnoDmlo4oj+7jaz/SAmRntyvqOSqdR6n1W72XT1BNZaF+51dVtHtLm/u4/o/acfgV0+ktK0WnKQRwMzK4l75Hnae954uc76Tj1+C3sMMUDdmKNrB9ULIm/F62+aIiKNCIiAiIgYzxWJ9NTv+fBE71YCsqIYwCipRwpofuBZWRsZ8xjW+gwrImpkFDmhzS1wBBGCDzUoivmuorVctKX86l0/C6ojlAbcKFv9qjHAt/eNHDqPeD2enr5btR2yO4WqoE0LtzhwdG7m1w5EdP4LaSxsmjMcrQ5p4grhb1oaaC5OvOmK2W3XE/PfEAWzDpJGdzx58fVa3XPOv/HblqjZXBwa4v1pBi1PpuafY41do/lWnzMbiHN/Fexnaro3IZPc5KWTnHUUkrC3yPhwm2NTL6dfspsrjZe1XSO9tHW1FfLyipKOV7j8WgfivFNqnVd+PcaesnyTE7+13PxSgdWwtzv+0cKypcnt0OrNT0OmqVhnDqiunOzSUMO+Wof0A5Dq7gPXcuWotRa3tjG1N6tFJcqabLzHQP7uaDOfCA7wyAcNxz5lbzTGhoLfUyXK6TzV9zm/W1VS7akd5dGt+qPiuxdGxzNhzGlmMbJG5NTLfTiKLtJ0xO4R1lZLbKjnBcYHQuHvI2fxW8p9Q2KpANPerbKDw2KuM/xXqrLDba1hZPTMcw/RIBb8DkLSTdnOmJX7TrVR5P8A40f8AnY/l8e6q1Np+jGaq+WyIfWq48/DK0VT2lWIudFZY669TjdsUFM5zQfN7sNA8962dL2fabpn7cVrpGu6imj/APyt5TWmhpmhscDcDgDvA93BOx/L44I0+sNXnYrXiyWt3zqajk2ppB0fNwA8mrPdezmno6Kkn024W640O+nqKdm9p5hw+m08wcn8QvoYAAwBgBSp2Xp9rgtPa5Y6pjtGrIo7VdzuY4n+b1XnG87h9k7/AMl22ytbf9NWy/Uz4K6mjka/iHtyCevkfMYK45th1bpMY05cxWULfm0NyzKxo6MkHiaPI7ld+Juf2fRA1WDVwkHaNJSbLNRaaulC7g6amaKqEee03ePgtnR9pOjavdHf6SMjiJ9qIj74CltamX06kNVgFoTrbSgbtfpJaMf+7H/uvBV9pmjqUhpvcM7zwZTMfMT90FZ1p1yhzg1pc4gADJJ5LgKjtDr63DNN6Xr59rcKivIpYh5gHLnD0AXlOlNSaqft6uurvZHb/k6i2oaf0cfnv9+PVXKzeceq+68luNRJaNDMZW1gdsTXFwzTUvv+m7oBkevBbTRmkIrHHJU1UklVX1Du8qKmc5klf1d6cm8vVbmzWOgs1NHBRQRxtjGGhrQA30HL81s03PSZb5oiIo2IiICIiAiIgIiICIiAiIgIiICIiDHNBFMMSxsf9oZWurLZRYGYAQeRcSPzRFZaxy4yzzFqO2UYbuhG7ltHHwythFFHE3ZiY1g6NGERLavHjJPC6IijQiIgIiICIiAiIgwTUlPMcywsceuN/wAVz94tNvdtCSkhk/vG7f5oi3xt1y/LJmtGLJaO8B+SqDPX2Zn+y6Gz2qgB8FLGzd/VjZ/JEW+XiOH4/N8t5DTQQ/qomNPUDf8AFZkRcXskw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2483768" y="4221088"/>
            <a:ext cx="1080120" cy="10801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**/;02&amp;*###!”1—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hl^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~M%$@!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**o)+%$#|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|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;;?~~`q!!*02??#@=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43608" y="25649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2320" y="24928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50782 -0.0013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6146 -0.2046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79934" t="34999" r="3808" b="33501"/>
          <a:stretch>
            <a:fillRect/>
          </a:stretch>
        </p:blipFill>
        <p:spPr bwMode="auto">
          <a:xfrm>
            <a:off x="4427984" y="4365104"/>
            <a:ext cx="864096" cy="1296144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636912"/>
            <a:ext cx="2565631" cy="134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de Chave Simétrica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55576" y="3068960"/>
            <a:ext cx="1507197" cy="1539181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60232" y="2924944"/>
            <a:ext cx="1868487" cy="1773238"/>
          </a:xfrm>
          <a:prstGeom prst="rect">
            <a:avLst/>
          </a:prstGeom>
          <a:noFill/>
        </p:spPr>
      </p:pic>
      <p:sp>
        <p:nvSpPr>
          <p:cNvPr id="1028" name="Document"/>
          <p:cNvSpPr>
            <a:spLocks noEditPoints="1" noChangeArrowheads="1"/>
          </p:cNvSpPr>
          <p:nvPr/>
        </p:nvSpPr>
        <p:spPr bwMode="auto">
          <a:xfrm>
            <a:off x="755576" y="4725144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Relatório do último balanço dos meses de abril a março.</a:t>
            </a:r>
          </a:p>
          <a:p>
            <a:pPr algn="ctr"/>
            <a:endParaRPr lang="pt-BR" sz="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24/11/1970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15/12/1988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l="3534" t="34062"/>
          <a:stretch>
            <a:fillRect/>
          </a:stretch>
        </p:blipFill>
        <p:spPr bwMode="auto">
          <a:xfrm>
            <a:off x="2267744" y="5517232"/>
            <a:ext cx="1224136" cy="5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AutoShape 8" descr="data:image/jpeg;base64,/9j/4AAQSkZJRgABAQAAAQABAAD/2wBDAAkGBwgHBgkIBwgKCgkLDRYPDQwMDRsUFRAWIB0iIiAdHx8kKDQsJCYxJx8fLT0tMTU3Ojo6Iys/RD84QzQ5Ojf/2wBDAQoKCg0MDRoPDxo3JR8lNzc3Nzc3Nzc3Nzc3Nzc3Nzc3Nzc3Nzc3Nzc3Nzc3Nzc3Nzc3Nzc3Nzc3Nzc3Nzc3Nzf/wAARCACjATYDASIAAhEBAxEB/8QAGwABAAIDAQEAAAAAAAAAAAAAAAECAwUGBAf/xABGEAABAwMBBQUDCAULBQEAAAABAAIDBAURBhIhMUFRBxMiYXEUgZEVMkJicpKhsRYzUmPBIyQ0Q0RzgqKy0eElU2R08NL/xAAYAQEBAQEBAAAAAAAAAAAAAAAAAQIDBP/EACERAQEBAAIDAAIDAQAAAAAAAAABEQISITFRA0EiMmFx/9oADAMBAAIRAxEAPwD7iiIgIiICIiAiIgIiICIiAiIgIhOBk8FyupNZ0trkjo6RklXXz7oKanZtySH6ren1jgBWTUvKR0088UDdqaRrByzzXKXjtBtFBUeyQvdU1h3NpoGGWUn7DMke/C10Omb3qB3tGqq+Sjp3b/k6gm8RHSWYbz6MwPNdTZ7PbLJT+z2igp6SPG8QsALvtHi4+ZJWsY3lf8cwLzra6kG3afNHC4bpLlUtgP3Ghz0bp/W1WM1moLXSk8qejkmx73vC7baTaTydeP7cWNG6iO92sd/laosf6k/RfV1O0mm1TRzO5NntpYPiyT+C7TaU7SeTrx+OIMnaDbQ0vobdc28/Y6wxux9mUY/zK0PaNBRztp9RUVXaZScD22Extd6PGWH4hdrtKk0cVRC+GojZLE8Ycx7Q5rh5g7ihk/StDdKOvjY+mma4PGW7x4h5HgfcvYuFrtA01O91TpSrks1STtGBvjpZD9aI8PVuMKlu1fXWetitmr6QUc8h2YZ2v2oKg/u5Dz+q7BUxe1nt3qLHBNHURiSJwc0/gsiy37EREBERAREQEREBERAREQEREBERAREQEREBERAREQFD3NY0ucQGgZJPJSuF1pfauqroNO2AtNxqsnvCMtp4wcOmf5DgBzcrJrPLlimoNR113ujtP6Za11SADU1DxmKkYeDn9XH6LOfE7luNN6bobBHI+EvqK6ffU1052pZj5nk3o0bh+KyadslHp62toqIOd4i+WaQ5knkPznvPMn/hbPK6SMRfKjKrlRlaw1fKZVMplMNXymVTKZTDWTKZVMplTF1kyvPcaGkudHLR3CmiqaaUYfFK3IP/AD58QsmVOUw1wb/lHs/nEr55a3TjiGiaTLpaLo2Q/Sj5B3FvAr6DQVkNdTtmgcC0gHcc/wD3qsMjWSxujka17Hgtc1wyHA8QRzC4SLvtA3uGBrnO09XSbFKXH+iSnf3Lj+wd+yeR3eazYm9fMfSUVIZWTxNkjOWuGQrrm6iIiAiIgIiICIiAiIgIiICIiAiIgIiICIsFRVwU366QNPTifgiWye2dFzNZrvTtHIY6i5Usbxxa+ojafgXZXqturbLc/wCh1sM391I2TH3SVetTvx+p1de4LDZaisqH7LWMLiRxx5eZJAHmVotB2aeiopbrdW/9XuhEtQD/AFLPoQjoGjj55Xg1A79Jtc260A7dDRj2+qHJwYcRNPq/LiOgXbLpxjnu3U5TKhF0DKZREBMoiAmURBOUyoRBOVOVVFBbK8l3ttJebZUW64R95TVDCx7efkR0IOCD1C9WUymK5Xs+utXBNV6evMm1X0EgjdId3fMIzHKPtN4+YPVd0vnOvIjabtadUQnZbFIKKuI5wyO8Dj9l+D/iX0CkmFRTRy/tDeOh5rlyi8LnhmREWHQREQEREBERAREQEREBERAREQEReK8VraC3zVD3hga0+I/R6n3DJ9yTyluTWh1hq1ln7qjoopKu41LjHT00O98ruYHQDm47gtNS6NqbsPaNY1r6kv3/ACdSyOjp4/JxB2pD5k48lHZ5QOrWzasuLM1lyBFI12809LnwNHm75xPPIXaLtx4uXvzWrpNOWKiYGUlmt0QAx4aVmfjjJXkuWi9N3HxT2eljlByJqdncyNPUOZgrfqFrIrQaX0vFp6e4Tiuqq6asczMtU4OkaxjcNZtc8ZO/ct+pRPSCKcKcIK4U4U4U4TVVwmFbCYTRXCYVsJhNFMIrYTCCqhWwoVQRFCDX6ktjL1YLhbJACKmnfG3ydjwn3OwfcvH2YXV110nRzSuzL3Te8zx2x4Xf5mn4reg43jkvnehtQWzT90vdnuFZBBLFdKhsUT5GtJY5wc0jJGeJWOcNyyvqqLx09zo6gNMc7fFw2t2fTqvYuOY6yy+hERFEREBERAREQERVkeyNhfI4Na0ZJPJBZY5ZooW7UsjWDq44XH3zW2zXG1WGkmuNyx+ogAywdZHHwxjzdv8AJeKPSl9u7u+1LfH0zHb/AGO1OLd3R0zvEfcAFqcWO1vp01z1VZ7Y3arKyKIdZXtYD94haGTtT02HlsVYyYj/ALTXyf6GFe63aK01bXbdNZqR0ucmadnfSE9dp+St6wCMYjAYOjdy1OLO8vrkj2p2FhHeOlYDzfTTtHxMa0HaHruzXfSVbTWu4076mWPumxNlG24vIbuHHgTyX0wud+074ryVduoa3HtlFTVGDkd9C1+PiFepd/dXpKeOjpYaWFobFDG2NjRya0YA+AWVEXREKURAUoFKigCthApCgAKcKQFYBZ1rFcJsrIGqdlTVxiwowspaqkK6mMZCrhZCFUq6iihWKhaRVFKhVELx11pttxBFwt1HVA8e/gY/8wvYpQcrLoGzxudJZn1dnmJztUM5DCfON2WEeWAvMajV+mTtzRMvdA3eZaNmxO0dXQk4d/gOfJdmpWbDHh03qy2agpxJR1DHEHZcM42XfskHe0+RW+XF6i0jDcan5TtU3ydemDdUxt8Mw/Zmb9NvnxHLhhNI6qqJp57Tf4PY7nS47yIu2gW8nsd9Jh68juK53i1OWe3aIvG650beMwPo0n+CtHcKSQgNnaCeG14fzWcrXfj9epFAIIyDkKVGhERBWR7YmOfI4Na0ZJPJfP7ncblq68S2exzOpaOmdiurwM9z+7j5GUjieDB5r3doV4qomUtmtBHylcJhBBzDHHeXnyY3Lvgt/YLLSWC0U9toWnu4m73u+dI4/Oe483E7ytTwxf5X/FLHZLdYKEUdrpmwx52nu4vkdzc93Fzj1K9xVyqlahVCoKsVUrURUqCpKgrSIREVQRQpQSFIUKVFWCsFQFSCpVZArArGCpBWbF1mBU7Sw7SnaWcXVyVUlV2lBKshoVUoSoJWoyFVUlQqiFCIqiFKhSqCkKArKAFpdS6Wt2pBTurDUQVFM/ahqaWXu5WA8Wh3Q8wt2FIUquTHZtpZ++poqiqfzkqa2Z7j/nx+CO7ObLEM2qoulrk5Opa6Qj3teXA+mF1wVgs4rhXv1VpL+VqCL3a273z00WxPE3q+Lg8ebMHnhdhYb5RXyijqaKZkjHt2gWHII6j/AOyOa9oXA6otz9IV7tT2dpZb5JAbpSxjwsJOPaGDkR9IDiN/LKzf9M6+Y+iIvNbqyOupI6iMghw37JyPd5IsNy7NcRZmfKvajW1UgDmWugAjz9GSd53/AHGYXfFcJoj+R11qmJ5G3JBRyN6kASNP4j8V3hWr7Z4f1jGQqFZSFjIVlWqFVKuQqkLUZUKhWIUELSKqFZQqiERFQU5VVKC2UyqqcqKtlTlUypypgvlMqmUymGr5UZVcqMpgtlRlRlMq4CKERBQilUERSgBSikBRQKwQBSAs1UhWCgBXAWaqQFFRTxVVNLT1EbZIZWFkjHDIc0jBB9yuArhYtaj5/wBmFQ+3wXCx1UjnOtVVJSB7uLmNIMZ97HAe5F46NxZr7WDY87PfUp3DmYBn8gi3OOzXC/k6Wx6bw/8ARztGtl0eA2jr2ut9Q/k0vO3Efvhzc8sr6GtDrKwQahss9HUNLg5hHh4jmCPMEAj0Wn0BqeeoLtO6hcGXyjZueTurYhwlb1P7Q6+8DF+uvHxertSFQhZFBCStMJCqQsxCoQtSpjEQoIWQhVIWpWcYyFCuQoIWtRTCYVsKMKiqKcJhEVUphFQREQEREBERAREQQpU4TCCFOFOEwoqFOFOFICmiAFYBSApAU1cQArAKQFYBZtXABXAQBWAWbWsAFEj2xxufI4NY0EucTgAdVZfP9e3mS8VJ0dZJCZ5wPlOoj3+zQHiz7b+AHQlZ9lsk2sPZtCbzLeL7KHCO51sk8W0MHugQyP8ABpPvRdvY7bFarbDSQsaxrGhoa3g0AYAHoAAi1b8ZnGXzY965XWOkIL7GyogfJT10Du8gqIDsyRP/AGmn8xwPrvXVIpLjVmvntr11V2SVtu13CIDtbEd2hYfZ5em2OMbvXdx4Bd9Tzw1MLJ6aVksTxlkkbg5rh1BG4rz3G2UlxidHVQteHDZdkA5HQg7iPIrh5uz2ptMz6nSF1qrU9x2jFA4OgcfrQu8PwI9EyX0ztnt9DIUEL54L9r60ZbX2m23ZjdwfBK6lkd6hwLc+izs7RqqJv8+0dfWO6U7Y5x8Q4Jli9+N/buS1VIXEntKYd0ektTuP1qJrR8S5YZdc6hqX7Fs0bM0HhJXVsceP8IyVqal5cfruiFq7nqCz2qrpqS4XGngqqmRscMLn+NxccDcN4GeZ3ea5M0Gv78cVt2htNO7jFa4SHY/vX7wfRYbp2W22n09XNgYH3CZufbJnGSUP4hxed48QGcY3ZV2s3lH0QhVwtHoW/wD6RWCKecGOvpyaeuhPGOZu527z4j18l0GFZVxjwowsmFGFdMY8JhXwmFdTFMKMK+EwmmKYTCvhMJophMK+EwmmK4TCtha+hvdquFxqrfRV9PPWUmO/hjfksz+fQ44HccJpj3YU4VsKcJq4rhThWwpwppioCkBWDVYNWdXFAFYBXDVYNUtXFQ1WAU4XGa81TNSObp/TxEl+q2bnDe2jjPGV/TdwHM49DndX17bmbV2m6eqlpZ79bIqiFxZJHJVsa5rhxBBPFa+4dpGkKAeO+Us7zubHSkzucegDAV47F2c2KltUMNVQwzSfOfJNEx8j3Hi5xcCcnj5cFvKDStnoDmlo4oj+7jaz/SAmRntyvqOSqdR6n1W72XT1BNZaF+51dVtHtLm/u4/o/acfgV0+ktK0WnKQRwMzK4l75Hnae954uc76Tj1+C3sMMUDdmKNrB9ULIm/F62+aIiKNCIiAiIgYzxWJ9NTv+fBE71YCsqIYwCipRwpofuBZWRsZ8xjW+gwrImpkFDmhzS1wBBGCDzUoivmuorVctKX86l0/C6ojlAbcKFv9qjHAt/eNHDqPeD2enr5btR2yO4WqoE0LtzhwdG7m1w5EdP4LaSxsmjMcrQ5p4grhb1oaaC5OvOmK2W3XE/PfEAWzDpJGdzx58fVa3XPOv/HblqjZXBwa4v1pBi1PpuafY41do/lWnzMbiHN/Fexnaro3IZPc5KWTnHUUkrC3yPhwm2NTL6dfspsrjZe1XSO9tHW1FfLyipKOV7j8WgfivFNqnVd+PcaesnyTE7+13PxSgdWwtzv+0cKypcnt0OrNT0OmqVhnDqiunOzSUMO+Wof0A5Dq7gPXcuWotRa3tjG1N6tFJcqabLzHQP7uaDOfCA7wyAcNxz5lbzTGhoLfUyXK6TzV9zm/W1VS7akd5dGt+qPiuxdGxzNhzGlmMbJG5NTLfTiKLtJ0xO4R1lZLbKjnBcYHQuHvI2fxW8p9Q2KpANPerbKDw2KuM/xXqrLDba1hZPTMcw/RIBb8DkLSTdnOmJX7TrVR5P8A40f8AnY/l8e6q1Np+jGaq+WyIfWq48/DK0VT2lWIudFZY669TjdsUFM5zQfN7sNA8962dL2fabpn7cVrpGu6imj/APyt5TWmhpmhscDcDgDvA93BOx/L44I0+sNXnYrXiyWt3zqajk2ppB0fNwA8mrPdezmno6Kkn024W640O+nqKdm9p5hw+m08wcn8QvoYAAwBgBSp2Xp9rgtPa5Y6pjtGrIo7VdzuY4n+b1XnG87h9k7/AMl22ytbf9NWy/Uz4K6mjka/iHtyCevkfMYK45th1bpMY05cxWULfm0NyzKxo6MkHiaPI7ld+Juf2fRA1WDVwkHaNJSbLNRaaulC7g6amaKqEee03ePgtnR9pOjavdHf6SMjiJ9qIj74CltamX06kNVgFoTrbSgbtfpJaMf+7H/uvBV9pmjqUhpvcM7zwZTMfMT90FZ1p1yhzg1pc4gADJJ5LgKjtDr63DNN6Xr59rcKivIpYh5gHLnD0AXlOlNSaqft6uurvZHb/k6i2oaf0cfnv9+PVXKzeceq+68luNRJaNDMZW1gdsTXFwzTUvv+m7oBkevBbTRmkIrHHJU1UklVX1Du8qKmc5klf1d6cm8vVbmzWOgs1NHBRQRxtjGGhrQA30HL81s03PSZb5oiIo2IiICIiAiIgIiICIiAiIgIiICIiDHNBFMMSxsf9oZWurLZRYGYAQeRcSPzRFZaxy4yzzFqO2UYbuhG7ltHHwythFFHE3ZiY1g6NGERLavHjJPC6IijQiIgIiICIiAiIgwTUlPMcywsceuN/wAVz94tNvdtCSkhk/vG7f5oi3xt1y/LJmtGLJaO8B+SqDPX2Zn+y6Gz2qgB8FLGzd/VjZ/JEW+XiOH4/N8t5DTQQ/qomNPUDf8AFZkRcXskw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5508104" y="3861048"/>
            <a:ext cx="1080120" cy="10801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**/;02&amp;*###!”1—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hl^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~M%$@!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**o)+%$#|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|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;;?~~`q!!*02??#@=</a:t>
            </a:r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6948264" y="4797152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Relatório do último balanço dos meses de abril a março.</a:t>
            </a:r>
          </a:p>
          <a:p>
            <a:pPr algn="ctr"/>
            <a:endParaRPr lang="pt-BR" sz="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24/11/1970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15/12/1988</a:t>
            </a:r>
          </a:p>
        </p:txBody>
      </p:sp>
      <p:pic>
        <p:nvPicPr>
          <p:cNvPr id="16386" name="Picture 2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r="81033" b="66750"/>
          <a:stretch>
            <a:fillRect/>
          </a:stretch>
        </p:blipFill>
        <p:spPr bwMode="auto">
          <a:xfrm>
            <a:off x="2267744" y="1340768"/>
            <a:ext cx="1152128" cy="1563602"/>
          </a:xfrm>
          <a:prstGeom prst="rect">
            <a:avLst/>
          </a:prstGeom>
          <a:noFill/>
        </p:spPr>
      </p:pic>
      <p:pic>
        <p:nvPicPr>
          <p:cNvPr id="14" name="Picture 2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46064" r="43097" b="66750"/>
          <a:stretch>
            <a:fillRect/>
          </a:stretch>
        </p:blipFill>
        <p:spPr bwMode="auto">
          <a:xfrm>
            <a:off x="5724128" y="1340768"/>
            <a:ext cx="720080" cy="1710190"/>
          </a:xfrm>
          <a:prstGeom prst="rect">
            <a:avLst/>
          </a:prstGeom>
          <a:noFill/>
        </p:spPr>
      </p:pic>
      <p:pic>
        <p:nvPicPr>
          <p:cNvPr id="15" name="Picture 2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5419" t="33250" r="83743" b="35251"/>
          <a:stretch>
            <a:fillRect/>
          </a:stretch>
        </p:blipFill>
        <p:spPr bwMode="auto">
          <a:xfrm>
            <a:off x="2483768" y="3645024"/>
            <a:ext cx="720080" cy="1620180"/>
          </a:xfrm>
          <a:prstGeom prst="rect">
            <a:avLst/>
          </a:prstGeom>
          <a:noFill/>
        </p:spPr>
      </p:pic>
      <p:pic>
        <p:nvPicPr>
          <p:cNvPr id="16" name="Picture 2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1355" t="66499" r="82387" b="2001"/>
          <a:stretch>
            <a:fillRect/>
          </a:stretch>
        </p:blipFill>
        <p:spPr bwMode="auto">
          <a:xfrm>
            <a:off x="3203848" y="4221088"/>
            <a:ext cx="960107" cy="1440160"/>
          </a:xfrm>
          <a:prstGeom prst="rect">
            <a:avLst/>
          </a:prstGeom>
          <a:noFill/>
        </p:spPr>
      </p:pic>
      <p:pic>
        <p:nvPicPr>
          <p:cNvPr id="18" name="Picture 2" descr="http://2.bp.blogspot.com/-bCtUSYeH0nY/TtEs_8aIanI/AAAAAAAACHo/ARJUy6iq7HA/s1600/people.jpg"/>
          <p:cNvPicPr>
            <a:picLocks noChangeAspect="1" noChangeArrowheads="1"/>
          </p:cNvPicPr>
          <p:nvPr/>
        </p:nvPicPr>
        <p:blipFill>
          <a:blip r:embed="rId2" cstate="print"/>
          <a:srcRect l="29806" t="1750" r="53936" b="68500"/>
          <a:stretch>
            <a:fillRect/>
          </a:stretch>
        </p:blipFill>
        <p:spPr bwMode="auto">
          <a:xfrm>
            <a:off x="3851920" y="1412776"/>
            <a:ext cx="864096" cy="1224136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1043608" y="25649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452320" y="24928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77778E-6 L 0.33073 -0.06297 " pathEditMode="relative" ptsTypes="AA">
                                      <p:cBhvr>
                                        <p:cTn id="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661248"/>
            <a:ext cx="1257782" cy="6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 l="3534" t="34062"/>
          <a:stretch>
            <a:fillRect/>
          </a:stretch>
        </p:blipFill>
        <p:spPr bwMode="auto">
          <a:xfrm>
            <a:off x="6660232" y="5733256"/>
            <a:ext cx="118258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636912"/>
            <a:ext cx="2565631" cy="134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de Chave Pública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55576" y="3068960"/>
            <a:ext cx="1507197" cy="1539181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660232" y="2924944"/>
            <a:ext cx="1868487" cy="1773238"/>
          </a:xfrm>
          <a:prstGeom prst="rect">
            <a:avLst/>
          </a:prstGeom>
          <a:noFill/>
        </p:spPr>
      </p:pic>
      <p:sp>
        <p:nvSpPr>
          <p:cNvPr id="1028" name="Document"/>
          <p:cNvSpPr>
            <a:spLocks noEditPoints="1" noChangeArrowheads="1"/>
          </p:cNvSpPr>
          <p:nvPr/>
        </p:nvSpPr>
        <p:spPr bwMode="auto">
          <a:xfrm>
            <a:off x="755576" y="4725144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Relatório do último balanço dos meses de abril a março.</a:t>
            </a:r>
          </a:p>
          <a:p>
            <a:pPr algn="ctr"/>
            <a:endParaRPr lang="pt-BR" sz="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24/11/1970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15/12/1988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 l="3534" t="34062"/>
          <a:stretch>
            <a:fillRect/>
          </a:stretch>
        </p:blipFill>
        <p:spPr bwMode="auto">
          <a:xfrm flipH="1">
            <a:off x="6660232" y="5085184"/>
            <a:ext cx="1224136" cy="5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AutoShape 8" descr="data:image/jpeg;base64,/9j/4AAQSkZJRgABAQAAAQABAAD/2wBDAAkGBwgHBgkIBwgKCgkLDRYPDQwMDRsUFRAWIB0iIiAdHx8kKDQsJCYxJx8fLT0tMTU3Ojo6Iys/RD84QzQ5Ojf/2wBDAQoKCg0MDRoPDxo3JR8lNzc3Nzc3Nzc3Nzc3Nzc3Nzc3Nzc3Nzc3Nzc3Nzc3Nzc3Nzc3Nzc3Nzc3Nzc3Nzc3Nzf/wAARCACjATYDASIAAhEBAxEB/8QAGwABAAIDAQEAAAAAAAAAAAAAAAECAwUGBAf/xABGEAABAwMBBQUDCAULBQEAAAABAAIDBAURBhIhMUFRBxMiYXEUgZEVMkJicpKhsRYzUmPBIyQ0Q0RzgqKy0eElU2R08NL/xAAYAQEBAQEBAAAAAAAAAAAAAAAAAQIDBP/EACERAQEBAAIDAAIDAQAAAAAAAAABEQISITFRA0EiMmFx/9oADAMBAAIRAxEAPwD7iiIgIiICIiAiIgIiICIiAiIgIhOBk8FyupNZ0trkjo6RklXXz7oKanZtySH6ren1jgBWTUvKR0088UDdqaRrByzzXKXjtBtFBUeyQvdU1h3NpoGGWUn7DMke/C10Omb3qB3tGqq+Sjp3b/k6gm8RHSWYbz6MwPNdTZ7PbLJT+z2igp6SPG8QsALvtHi4+ZJWsY3lf8cwLzra6kG3afNHC4bpLlUtgP3Ghz0bp/W1WM1moLXSk8qejkmx73vC7baTaTydeP7cWNG6iO92sd/laosf6k/RfV1O0mm1TRzO5NntpYPiyT+C7TaU7SeTrx+OIMnaDbQ0vobdc28/Y6wxux9mUY/zK0PaNBRztp9RUVXaZScD22Extd6PGWH4hdrtKk0cVRC+GojZLE8Ycx7Q5rh5g7ihk/StDdKOvjY+mma4PGW7x4h5HgfcvYuFrtA01O91TpSrks1STtGBvjpZD9aI8PVuMKlu1fXWetitmr6QUc8h2YZ2v2oKg/u5Dz+q7BUxe1nt3qLHBNHURiSJwc0/gsiy37EREBERAREQEREBERAREQEREBERAREQEREBERAREQFD3NY0ucQGgZJPJSuF1pfauqroNO2AtNxqsnvCMtp4wcOmf5DgBzcrJrPLlimoNR113ujtP6Za11SADU1DxmKkYeDn9XH6LOfE7luNN6bobBHI+EvqK6ffU1052pZj5nk3o0bh+KyadslHp62toqIOd4i+WaQ5knkPznvPMn/hbPK6SMRfKjKrlRlaw1fKZVMplMNXymVTKZTDWTKZVMplTF1kyvPcaGkudHLR3CmiqaaUYfFK3IP/AD58QsmVOUw1wb/lHs/nEr55a3TjiGiaTLpaLo2Q/Sj5B3FvAr6DQVkNdTtmgcC0gHcc/wD3qsMjWSxujka17Hgtc1wyHA8QRzC4SLvtA3uGBrnO09XSbFKXH+iSnf3Lj+wd+yeR3eazYm9fMfSUVIZWTxNkjOWuGQrrm6iIiAiIgIiICIiAiIgIiICIiAiIgIiICIsFRVwU366QNPTifgiWye2dFzNZrvTtHIY6i5Usbxxa+ojafgXZXqturbLc/wCh1sM391I2TH3SVetTvx+p1de4LDZaisqH7LWMLiRxx5eZJAHmVotB2aeiopbrdW/9XuhEtQD/AFLPoQjoGjj55Xg1A79Jtc260A7dDRj2+qHJwYcRNPq/LiOgXbLpxjnu3U5TKhF0DKZREBMoiAmURBOUyoRBOVOVVFBbK8l3ttJebZUW64R95TVDCx7efkR0IOCD1C9WUymK5Xs+utXBNV6evMm1X0EgjdId3fMIzHKPtN4+YPVd0vnOvIjabtadUQnZbFIKKuI5wyO8Dj9l+D/iX0CkmFRTRy/tDeOh5rlyi8LnhmREWHQREQEREBERAREQEREBERAREQEReK8VraC3zVD3hga0+I/R6n3DJ9yTyluTWh1hq1ln7qjoopKu41LjHT00O98ruYHQDm47gtNS6NqbsPaNY1r6kv3/ACdSyOjp4/JxB2pD5k48lHZ5QOrWzasuLM1lyBFI12809LnwNHm75xPPIXaLtx4uXvzWrpNOWKiYGUlmt0QAx4aVmfjjJXkuWi9N3HxT2eljlByJqdncyNPUOZgrfqFrIrQaX0vFp6e4Tiuqq6asczMtU4OkaxjcNZtc8ZO/ct+pRPSCKcKcIK4U4U4U4TVVwmFbCYTRXCYVsJhNFMIrYTCCqhWwoVQRFCDX6ktjL1YLhbJACKmnfG3ydjwn3OwfcvH2YXV110nRzSuzL3Te8zx2x4Xf5mn4reg43jkvnehtQWzT90vdnuFZBBLFdKhsUT5GtJY5wc0jJGeJWOcNyyvqqLx09zo6gNMc7fFw2t2fTqvYuOY6yy+hERFEREBERAREQERVkeyNhfI4Na0ZJPJBZY5ZooW7UsjWDq44XH3zW2zXG1WGkmuNyx+ogAywdZHHwxjzdv8AJeKPSl9u7u+1LfH0zHb/AGO1OLd3R0zvEfcAFqcWO1vp01z1VZ7Y3arKyKIdZXtYD94haGTtT02HlsVYyYj/ALTXyf6GFe63aK01bXbdNZqR0ucmadnfSE9dp+St6wCMYjAYOjdy1OLO8vrkj2p2FhHeOlYDzfTTtHxMa0HaHruzXfSVbTWu4076mWPumxNlG24vIbuHHgTyX0wud+074ryVduoa3HtlFTVGDkd9C1+PiFepd/dXpKeOjpYaWFobFDG2NjRya0YA+AWVEXREKURAUoFKigCthApCgAKcKQFYBZ1rFcJsrIGqdlTVxiwowspaqkK6mMZCrhZCFUq6iihWKhaRVFKhVELx11pttxBFwt1HVA8e/gY/8wvYpQcrLoGzxudJZn1dnmJztUM5DCfON2WEeWAvMajV+mTtzRMvdA3eZaNmxO0dXQk4d/gOfJdmpWbDHh03qy2agpxJR1DHEHZcM42XfskHe0+RW+XF6i0jDcan5TtU3ydemDdUxt8Mw/Zmb9NvnxHLhhNI6qqJp57Tf4PY7nS47yIu2gW8nsd9Jh68juK53i1OWe3aIvG650beMwPo0n+CtHcKSQgNnaCeG14fzWcrXfj9epFAIIyDkKVGhERBWR7YmOfI4Na0ZJPJfP7ncblq68S2exzOpaOmdiurwM9z+7j5GUjieDB5r3doV4qomUtmtBHylcJhBBzDHHeXnyY3Lvgt/YLLSWC0U9toWnu4m73u+dI4/Oe483E7ytTwxf5X/FLHZLdYKEUdrpmwx52nu4vkdzc93Fzj1K9xVyqlahVCoKsVUrURUqCpKgrSIREVQRQpQSFIUKVFWCsFQFSCpVZArArGCpBWbF1mBU7Sw7SnaWcXVyVUlV2lBKshoVUoSoJWoyFVUlQqiFCIqiFKhSqCkKArKAFpdS6Wt2pBTurDUQVFM/ahqaWXu5WA8Wh3Q8wt2FIUquTHZtpZ++poqiqfzkqa2Z7j/nx+CO7ObLEM2qoulrk5Opa6Qj3teXA+mF1wVgs4rhXv1VpL+VqCL3a273z00WxPE3q+Lg8ebMHnhdhYb5RXyijqaKZkjHt2gWHII6j/AOyOa9oXA6otz9IV7tT2dpZb5JAbpSxjwsJOPaGDkR9IDiN/LKzf9M6+Y+iIvNbqyOupI6iMghw37JyPd5IsNy7NcRZmfKvajW1UgDmWugAjz9GSd53/AHGYXfFcJoj+R11qmJ5G3JBRyN6kASNP4j8V3hWr7Z4f1jGQqFZSFjIVlWqFVKuQqkLUZUKhWIUELSKqFZQqiERFQU5VVKC2UyqqcqKtlTlUypypgvlMqmUymGr5UZVcqMpgtlRlRlMq4CKERBQilUERSgBSikBRQKwQBSAs1UhWCgBXAWaqQFFRTxVVNLT1EbZIZWFkjHDIc0jBB9yuArhYtaj5/wBmFQ+3wXCx1UjnOtVVJSB7uLmNIMZ97HAe5F46NxZr7WDY87PfUp3DmYBn8gi3OOzXC/k6Wx6bw/8ARztGtl0eA2jr2ut9Q/k0vO3Efvhzc8sr6GtDrKwQahss9HUNLg5hHh4jmCPMEAj0Wn0BqeeoLtO6hcGXyjZueTurYhwlb1P7Q6+8DF+uvHxertSFQhZFBCStMJCqQsxCoQtSpjEQoIWQhVIWpWcYyFCuQoIWtRTCYVsKMKiqKcJhEVUphFQREQEREBERAREQQpU4TCCFOFOEwoqFOFOFICmiAFYBSApAU1cQArAKQFYBZtXABXAQBWAWbWsAFEj2xxufI4NY0EucTgAdVZfP9e3mS8VJ0dZJCZ5wPlOoj3+zQHiz7b+AHQlZ9lsk2sPZtCbzLeL7KHCO51sk8W0MHugQyP8ABpPvRdvY7bFarbDSQsaxrGhoa3g0AYAHoAAi1b8ZnGXzY965XWOkIL7GyogfJT10Du8gqIDsyRP/AGmn8xwPrvXVIpLjVmvntr11V2SVtu13CIDtbEd2hYfZ5em2OMbvXdx4Bd9Tzw1MLJ6aVksTxlkkbg5rh1BG4rz3G2UlxidHVQteHDZdkA5HQg7iPIrh5uz2ptMz6nSF1qrU9x2jFA4OgcfrQu8PwI9EyX0ztnt9DIUEL54L9r60ZbX2m23ZjdwfBK6lkd6hwLc+izs7RqqJv8+0dfWO6U7Y5x8Q4Jli9+N/buS1VIXEntKYd0ektTuP1qJrR8S5YZdc6hqX7Fs0bM0HhJXVsceP8IyVqal5cfruiFq7nqCz2qrpqS4XGngqqmRscMLn+NxccDcN4GeZ3ea5M0Gv78cVt2htNO7jFa4SHY/vX7wfRYbp2W22n09XNgYH3CZufbJnGSUP4hxed48QGcY3ZV2s3lH0QhVwtHoW/wD6RWCKecGOvpyaeuhPGOZu527z4j18l0GFZVxjwowsmFGFdMY8JhXwmFdTFMKMK+EwmmKYTCvhMJophMK+EwmmK4TCtha+hvdquFxqrfRV9PPWUmO/hjfksz+fQ44HccJpj3YU4VsKcJq4rhThWwpwppioCkBWDVYNWdXFAFYBXDVYNUtXFQ1WAU4XGa81TNSObp/TxEl+q2bnDe2jjPGV/TdwHM49DndX17bmbV2m6eqlpZ79bIqiFxZJHJVsa5rhxBBPFa+4dpGkKAeO+Us7zubHSkzucegDAV47F2c2KltUMNVQwzSfOfJNEx8j3Hi5xcCcnj5cFvKDStnoDmlo4oj+7jaz/SAmRntyvqOSqdR6n1W72XT1BNZaF+51dVtHtLm/u4/o/acfgV0+ktK0WnKQRwMzK4l75Hnae954uc76Tj1+C3sMMUDdmKNrB9ULIm/F62+aIiKNCIiAiIgYzxWJ9NTv+fBE71YCsqIYwCipRwpofuBZWRsZ8xjW+gwrImpkFDmhzS1wBBGCDzUoivmuorVctKX86l0/C6ojlAbcKFv9qjHAt/eNHDqPeD2enr5btR2yO4WqoE0LtzhwdG7m1w5EdP4LaSxsmjMcrQ5p4grhb1oaaC5OvOmK2W3XE/PfEAWzDpJGdzx58fVa3XPOv/HblqjZXBwa4v1pBi1PpuafY41do/lWnzMbiHN/Fexnaro3IZPc5KWTnHUUkrC3yPhwm2NTL6dfspsrjZe1XSO9tHW1FfLyipKOV7j8WgfivFNqnVd+PcaesnyTE7+13PxSgdWwtzv+0cKypcnt0OrNT0OmqVhnDqiunOzSUMO+Wof0A5Dq7gPXcuWotRa3tjG1N6tFJcqabLzHQP7uaDOfCA7wyAcNxz5lbzTGhoLfUyXK6TzV9zm/W1VS7akd5dGt+qPiuxdGxzNhzGlmMbJG5NTLfTiKLtJ0xO4R1lZLbKjnBcYHQuHvI2fxW8p9Q2KpANPerbKDw2KuM/xXqrLDba1hZPTMcw/RIBb8DkLSTdnOmJX7TrVR5P8A40f8AnY/l8e6q1Np+jGaq+WyIfWq48/DK0VT2lWIudFZY669TjdsUFM5zQfN7sNA8962dL2fabpn7cVrpGu6imj/APyt5TWmhpmhscDcDgDvA93BOx/L44I0+sNXnYrXiyWt3zqajk2ppB0fNwA8mrPdezmno6Kkn024W640O+nqKdm9p5hw+m08wcn8QvoYAAwBgBSp2Xp9rgtPa5Y6pjtGrIo7VdzuY4n+b1XnG87h9k7/AMl22ytbf9NWy/Uz4K6mjka/iHtyCevkfMYK45th1bpMY05cxWULfm0NyzKxo6MkHiaPI7ld+Juf2fRA1WDVwkHaNJSbLNRaaulC7g6amaKqEee03ePgtnR9pOjavdHf6SMjiJ9qIj74CltamX06kNVgFoTrbSgbtfpJaMf+7H/uvBV9pmjqUhpvcM7zwZTMfMT90FZ1p1yhzg1pc4gADJJ5LgKjtDr63DNN6Xr59rcKivIpYh5gHLnD0AXlOlNSaqft6uurvZHb/k6i2oaf0cfnv9+PVXKzeceq+68luNRJaNDMZW1gdsTXFwzTUvv+m7oBkevBbTRmkIrHHJU1UklVX1Du8qKmc5klf1d6cm8vVbmzWOgs1NHBRQRxtjGGhrQA30HL81s03PSZb5oiIo2IiICIiAiIgIiICIiAiIgIiICIiDHNBFMMSxsf9oZWurLZRYGYAQeRcSPzRFZaxy4yzzFqO2UYbuhG7ltHHwythFFHE3ZiY1g6NGERLavHjJPC6IijQiIgIiICIiAiIgwTUlPMcywsceuN/wAVz94tNvdtCSkhk/vG7f5oi3xt1y/LJmtGLJaO8B+SqDPX2Zn+y6Gz2qgB8FLGzd/VjZ/JEW+XiOH4/N8t5DTQQ/qomNPUDf8AFZkRcXskw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2483768" y="4221088"/>
            <a:ext cx="1080120" cy="10801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**/;02&amp;*###!”1—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hl^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~M%$@!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**o)+%$#|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|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;;?~~`q!!*02??#@=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79912" y="4005064"/>
            <a:ext cx="153258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ixaDeTexto 15"/>
          <p:cNvSpPr txBox="1"/>
          <p:nvPr/>
        </p:nvSpPr>
        <p:spPr>
          <a:xfrm>
            <a:off x="1043608" y="25649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52320" y="24928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Bob</a:t>
            </a:r>
            <a:endParaRPr lang="pt-BR" dirty="0"/>
          </a:p>
        </p:txBody>
      </p:sp>
      <p:sp>
        <p:nvSpPr>
          <p:cNvPr id="18" name="Explosão 1 17"/>
          <p:cNvSpPr/>
          <p:nvPr/>
        </p:nvSpPr>
        <p:spPr>
          <a:xfrm>
            <a:off x="3707904" y="4725144"/>
            <a:ext cx="1656184" cy="122413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Qual a chave privada de Bob?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50798 0.0511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6146 -0.2046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3" grpId="0" animBg="1"/>
      <p:bldP spid="13" grpId="1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36912"/>
            <a:ext cx="2565631" cy="134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de Chave Pública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Professor: Jadiel França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908-B4F5-4DD5-8AD1-55DE0A6A7168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576" y="3068960"/>
            <a:ext cx="1507197" cy="1539181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660232" y="2924944"/>
            <a:ext cx="1868487" cy="1773238"/>
          </a:xfrm>
          <a:prstGeom prst="rect">
            <a:avLst/>
          </a:prstGeom>
          <a:noFill/>
        </p:spPr>
      </p:pic>
      <p:sp>
        <p:nvSpPr>
          <p:cNvPr id="1028" name="Document"/>
          <p:cNvSpPr>
            <a:spLocks noEditPoints="1" noChangeArrowheads="1"/>
          </p:cNvSpPr>
          <p:nvPr/>
        </p:nvSpPr>
        <p:spPr bwMode="auto">
          <a:xfrm>
            <a:off x="755576" y="4725144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Relatório do último balanço dos meses de abril a março.</a:t>
            </a:r>
          </a:p>
          <a:p>
            <a:pPr algn="ctr"/>
            <a:endParaRPr lang="pt-BR" sz="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24/11/1970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15/12/1988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3534" t="34062"/>
          <a:stretch>
            <a:fillRect/>
          </a:stretch>
        </p:blipFill>
        <p:spPr bwMode="auto">
          <a:xfrm>
            <a:off x="6660232" y="5733256"/>
            <a:ext cx="118258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l="3534" t="34062"/>
          <a:stretch>
            <a:fillRect/>
          </a:stretch>
        </p:blipFill>
        <p:spPr bwMode="auto">
          <a:xfrm flipH="1">
            <a:off x="1979712" y="5445224"/>
            <a:ext cx="1224136" cy="5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AutoShape 8" descr="data:image/jpeg;base64,/9j/4AAQSkZJRgABAQAAAQABAAD/2wBDAAkGBwgHBgkIBwgKCgkLDRYPDQwMDRsUFRAWIB0iIiAdHx8kKDQsJCYxJx8fLT0tMTU3Ojo6Iys/RD84QzQ5Ojf/2wBDAQoKCg0MDRoPDxo3JR8lNzc3Nzc3Nzc3Nzc3Nzc3Nzc3Nzc3Nzc3Nzc3Nzc3Nzc3Nzc3Nzc3Nzc3Nzc3Nzc3Nzf/wAARCACjATYDASIAAhEBAxEB/8QAGwABAAIDAQEAAAAAAAAAAAAAAAECAwUGBAf/xABGEAABAwMBBQUDCAULBQEAAAABAAIDBAURBhIhMUFRBxMiYXEUgZEVMkJicpKhsRYzUmPBIyQ0Q0RzgqKy0eElU2R08NL/xAAYAQEBAQEBAAAAAAAAAAAAAAAAAQIDBP/EACERAQEBAAIDAAIDAQAAAAAAAAABEQISITFRA0EiMmFx/9oADAMBAAIRAxEAPwD7iiIgIiICIiAiIgIiICIiAiIgIhOBk8FyupNZ0trkjo6RklXXz7oKanZtySH6ren1jgBWTUvKR0088UDdqaRrByzzXKXjtBtFBUeyQvdU1h3NpoGGWUn7DMke/C10Omb3qB3tGqq+Sjp3b/k6gm8RHSWYbz6MwPNdTZ7PbLJT+z2igp6SPG8QsALvtHi4+ZJWsY3lf8cwLzra6kG3afNHC4bpLlUtgP3Ghz0bp/W1WM1moLXSk8qejkmx73vC7baTaTydeP7cWNG6iO92sd/laosf6k/RfV1O0mm1TRzO5NntpYPiyT+C7TaU7SeTrx+OIMnaDbQ0vobdc28/Y6wxux9mUY/zK0PaNBRztp9RUVXaZScD22Extd6PGWH4hdrtKk0cVRC+GojZLE8Ycx7Q5rh5g7ihk/StDdKOvjY+mma4PGW7x4h5HgfcvYuFrtA01O91TpSrks1STtGBvjpZD9aI8PVuMKlu1fXWetitmr6QUc8h2YZ2v2oKg/u5Dz+q7BUxe1nt3qLHBNHURiSJwc0/gsiy37EREBERAREQEREBERAREQEREBERAREQEREBERAREQFD3NY0ucQGgZJPJSuF1pfauqroNO2AtNxqsnvCMtp4wcOmf5DgBzcrJrPLlimoNR113ujtP6Za11SADU1DxmKkYeDn9XH6LOfE7luNN6bobBHI+EvqK6ffU1052pZj5nk3o0bh+KyadslHp62toqIOd4i+WaQ5knkPznvPMn/hbPK6SMRfKjKrlRlaw1fKZVMplMNXymVTKZTDWTKZVMplTF1kyvPcaGkudHLR3CmiqaaUYfFK3IP/AD58QsmVOUw1wb/lHs/nEr55a3TjiGiaTLpaLo2Q/Sj5B3FvAr6DQVkNdTtmgcC0gHcc/wD3qsMjWSxujka17Hgtc1wyHA8QRzC4SLvtA3uGBrnO09XSbFKXH+iSnf3Lj+wd+yeR3eazYm9fMfSUVIZWTxNkjOWuGQrrm6iIiAiIgIiICIiAiIgIiICIiAiIgIiICIsFRVwU366QNPTifgiWye2dFzNZrvTtHIY6i5Usbxxa+ojafgXZXqturbLc/wCh1sM391I2TH3SVetTvx+p1de4LDZaisqH7LWMLiRxx5eZJAHmVotB2aeiopbrdW/9XuhEtQD/AFLPoQjoGjj55Xg1A79Jtc260A7dDRj2+qHJwYcRNPq/LiOgXbLpxjnu3U5TKhF0DKZREBMoiAmURBOUyoRBOVOVVFBbK8l3ttJebZUW64R95TVDCx7efkR0IOCD1C9WUymK5Xs+utXBNV6evMm1X0EgjdId3fMIzHKPtN4+YPVd0vnOvIjabtadUQnZbFIKKuI5wyO8Dj9l+D/iX0CkmFRTRy/tDeOh5rlyi8LnhmREWHQREQEREBERAREQEREBERAREQEReK8VraC3zVD3hga0+I/R6n3DJ9yTyluTWh1hq1ln7qjoopKu41LjHT00O98ruYHQDm47gtNS6NqbsPaNY1r6kv3/ACdSyOjp4/JxB2pD5k48lHZ5QOrWzasuLM1lyBFI12809LnwNHm75xPPIXaLtx4uXvzWrpNOWKiYGUlmt0QAx4aVmfjjJXkuWi9N3HxT2eljlByJqdncyNPUOZgrfqFrIrQaX0vFp6e4Tiuqq6asczMtU4OkaxjcNZtc8ZO/ct+pRPSCKcKcIK4U4U4U4TVVwmFbCYTRXCYVsJhNFMIrYTCCqhWwoVQRFCDX6ktjL1YLhbJACKmnfG3ydjwn3OwfcvH2YXV110nRzSuzL3Te8zx2x4Xf5mn4reg43jkvnehtQWzT90vdnuFZBBLFdKhsUT5GtJY5wc0jJGeJWOcNyyvqqLx09zo6gNMc7fFw2t2fTqvYuOY6yy+hERFEREBERAREQERVkeyNhfI4Na0ZJPJBZY5ZooW7UsjWDq44XH3zW2zXG1WGkmuNyx+ogAywdZHHwxjzdv8AJeKPSl9u7u+1LfH0zHb/AGO1OLd3R0zvEfcAFqcWO1vp01z1VZ7Y3arKyKIdZXtYD94haGTtT02HlsVYyYj/ALTXyf6GFe63aK01bXbdNZqR0ucmadnfSE9dp+St6wCMYjAYOjdy1OLO8vrkj2p2FhHeOlYDzfTTtHxMa0HaHruzXfSVbTWu4076mWPumxNlG24vIbuHHgTyX0wud+074ryVduoa3HtlFTVGDkd9C1+PiFepd/dXpKeOjpYaWFobFDG2NjRya0YA+AWVEXREKURAUoFKigCthApCgAKcKQFYBZ1rFcJsrIGqdlTVxiwowspaqkK6mMZCrhZCFUq6iihWKhaRVFKhVELx11pttxBFwt1HVA8e/gY/8wvYpQcrLoGzxudJZn1dnmJztUM5DCfON2WEeWAvMajV+mTtzRMvdA3eZaNmxO0dXQk4d/gOfJdmpWbDHh03qy2agpxJR1DHEHZcM42XfskHe0+RW+XF6i0jDcan5TtU3ydemDdUxt8Mw/Zmb9NvnxHLhhNI6qqJp57Tf4PY7nS47yIu2gW8nsd9Jh68juK53i1OWe3aIvG650beMwPo0n+CtHcKSQgNnaCeG14fzWcrXfj9epFAIIyDkKVGhERBWR7YmOfI4Na0ZJPJfP7ncblq68S2exzOpaOmdiurwM9z+7j5GUjieDB5r3doV4qomUtmtBHylcJhBBzDHHeXnyY3Lvgt/YLLSWC0U9toWnu4m73u+dI4/Oe483E7ytTwxf5X/FLHZLdYKEUdrpmwx52nu4vkdzc93Fzj1K9xVyqlahVCoKsVUrURUqCpKgrSIREVQRQpQSFIUKVFWCsFQFSCpVZArArGCpBWbF1mBU7Sw7SnaWcXVyVUlV2lBKshoVUoSoJWoyFVUlQqiFCIqiFKhSqCkKArKAFpdS6Wt2pBTurDUQVFM/ahqaWXu5WA8Wh3Q8wt2FIUquTHZtpZ++poqiqfzkqa2Z7j/nx+CO7ObLEM2qoulrk5Opa6Qj3teXA+mF1wVgs4rhXv1VpL+VqCL3a273z00WxPE3q+Lg8ebMHnhdhYb5RXyijqaKZkjHt2gWHII6j/AOyOa9oXA6otz9IV7tT2dpZb5JAbpSxjwsJOPaGDkR9IDiN/LKzf9M6+Y+iIvNbqyOupI6iMghw37JyPd5IsNy7NcRZmfKvajW1UgDmWugAjz9GSd53/AHGYXfFcJoj+R11qmJ5G3JBRyN6kASNP4j8V3hWr7Z4f1jGQqFZSFjIVlWqFVKuQqkLUZUKhWIUELSKqFZQqiERFQU5VVKC2UyqqcqKtlTlUypypgvlMqmUymGr5UZVcqMpgtlRlRlMq4CKERBQilUERSgBSikBRQKwQBSAs1UhWCgBXAWaqQFFRTxVVNLT1EbZIZWFkjHDIc0jBB9yuArhYtaj5/wBmFQ+3wXCx1UjnOtVVJSB7uLmNIMZ97HAe5F46NxZr7WDY87PfUp3DmYBn8gi3OOzXC/k6Wx6bw/8ARztGtl0eA2jr2ut9Q/k0vO3Efvhzc8sr6GtDrKwQahss9HUNLg5hHh4jmCPMEAj0Wn0BqeeoLtO6hcGXyjZueTurYhwlb1P7Q6+8DF+uvHxertSFQhZFBCStMJCqQsxCoQtSpjEQoIWQhVIWpWcYyFCuQoIWtRTCYVsKMKiqKcJhEVUphFQREQEREBERAREQQpU4TCCFOFOEwoqFOFOFICmiAFYBSApAU1cQArAKQFYBZtXABXAQBWAWbWsAFEj2xxufI4NY0EucTgAdVZfP9e3mS8VJ0dZJCZ5wPlOoj3+zQHiz7b+AHQlZ9lsk2sPZtCbzLeL7KHCO51sk8W0MHugQyP8ABpPvRdvY7bFarbDSQsaxrGhoa3g0AYAHoAAi1b8ZnGXzY965XWOkIL7GyogfJT10Du8gqIDsyRP/AGmn8xwPrvXVIpLjVmvntr11V2SVtu13CIDtbEd2hYfZ5em2OMbvXdx4Bd9Tzw1MLJ6aVksTxlkkbg5rh1BG4rz3G2UlxidHVQteHDZdkA5HQg7iPIrh5uz2ptMz6nSF1qrU9x2jFA4OgcfrQu8PwI9EyX0ztnt9DIUEL54L9r60ZbX2m23ZjdwfBK6lkd6hwLc+izs7RqqJv8+0dfWO6U7Y5x8Q4Jli9+N/buS1VIXEntKYd0ektTuP1qJrR8S5YZdc6hqX7Fs0bM0HhJXVsceP8IyVqal5cfruiFq7nqCz2qrpqS4XGngqqmRscMLn+NxccDcN4GeZ3ea5M0Gv78cVt2htNO7jFa4SHY/vX7wfRYbp2W22n09XNgYH3CZufbJnGSUP4hxed48QGcY3ZV2s3lH0QhVwtHoW/wD6RWCKecGOvpyaeuhPGOZu527z4j18l0GFZVxjwowsmFGFdMY8JhXwmFdTFMKMK+EwmmKYTCvhMJophMK+EwmmK4TCtha+hvdquFxqrfRV9PPWUmO/hjfksz+fQ44HccJpj3YU4VsKcJq4rhThWwpwppioCkBWDVYNWdXFAFYBXDVYNUtXFQ1WAU4XGa81TNSObp/TxEl+q2bnDe2jjPGV/TdwHM49DndX17bmbV2m6eqlpZ79bIqiFxZJHJVsa5rhxBBPFa+4dpGkKAeO+Us7zubHSkzucegDAV47F2c2KltUMNVQwzSfOfJNEx8j3Hi5xcCcnj5cFvKDStnoDmlo4oj+7jaz/SAmRntyvqOSqdR6n1W72XT1BNZaF+51dVtHtLm/u4/o/acfgV0+ktK0WnKQRwMzK4l75Hnae954uc76Tj1+C3sMMUDdmKNrB9ULIm/F62+aIiKNCIiAiIgYzxWJ9NTv+fBE71YCsqIYwCipRwpofuBZWRsZ8xjW+gwrImpkFDmhzS1wBBGCDzUoivmuorVctKX86l0/C6ojlAbcKFv9qjHAt/eNHDqPeD2enr5btR2yO4WqoE0LtzhwdG7m1w5EdP4LaSxsmjMcrQ5p4grhb1oaaC5OvOmK2W3XE/PfEAWzDpJGdzx58fVa3XPOv/HblqjZXBwa4v1pBi1PpuafY41do/lWnzMbiHN/Fexnaro3IZPc5KWTnHUUkrC3yPhwm2NTL6dfspsrjZe1XSO9tHW1FfLyipKOV7j8WgfivFNqnVd+PcaesnyTE7+13PxSgdWwtzv+0cKypcnt0OrNT0OmqVhnDqiunOzSUMO+Wof0A5Dq7gPXcuWotRa3tjG1N6tFJcqabLzHQP7uaDOfCA7wyAcNxz5lbzTGhoLfUyXK6TzV9zm/W1VS7akd5dGt+qPiuxdGxzNhzGlmMbJG5NTLfTiKLtJ0xO4R1lZLbKjnBcYHQuHvI2fxW8p9Q2KpANPerbKDw2KuM/xXqrLDba1hZPTMcw/RIBb8DkLSTdnOmJX7TrVR5P8A40f8AnY/l8e6q1Np+jGaq+WyIfWq48/DK0VT2lWIudFZY669TjdsUFM5zQfN7sNA8962dL2fabpn7cVrpGu6imj/APyt5TWmhpmhscDcDgDvA93BOx/L44I0+sNXnYrXiyWt3zqajk2ppB0fNwA8mrPdezmno6Kkn024W640O+nqKdm9p5hw+m08wcn8QvoYAAwBgBSp2Xp9rgtPa5Y6pjtGrIo7VdzuY4n+b1XnG87h9k7/AMl22ytbf9NWy/Uz4K6mjka/iHtyCevkfMYK45th1bpMY05cxWULfm0NyzKxo6MkHiaPI7ld+Juf2fRA1WDVwkHaNJSbLNRaaulC7g6amaKqEee03ePgtnR9pOjavdHf6SMjiJ9qIj74CltamX06kNVgFoTrbSgbtfpJaMf+7H/uvBV9pmjqUhpvcM7zwZTMfMT90FZ1p1yhzg1pc4gADJJ5LgKjtDr63DNN6Xr59rcKivIpYh5gHLnD0AXlOlNSaqft6uurvZHb/k6i2oaf0cfnv9+PVXKzeceq+68luNRJaNDMZW1gdsTXFwzTUvv+m7oBkevBbTRmkIrHHJU1UklVX1Du8qKmc5klf1d6cm8vVbmzWOgs1NHBRQRxtjGGhrQA30HL81s03PSZb5oiIo2IiICIiAiIgIiICIiAiIgIiICIiDHNBFMMSxsf9oZWurLZRYGYAQeRcSPzRFZaxy4yzzFqO2UYbuhG7ltHHwythFFHE3ZiY1g6NGERLavHjJPC6IijQiIgIiICIiAiIgwTUlPMcywsceuN/wAVz94tNvdtCSkhk/vG7f5oi3xt1y/LJmtGLJaO8B+SqDPX2Zn+y6Gz2qgB8FLGzd/VjZ/JEW+XiOH4/N8t5DTQQ/qomNPUDf8AFZkRcXskw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3995936" y="2780928"/>
            <a:ext cx="1080120" cy="10801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**/;02&amp;*###!”1—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hl^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~M%$@!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**o)+%$#|</a:t>
            </a:r>
            <a:r>
              <a:rPr lang="pt-BR" sz="900" dirty="0" err="1" smtClean="0">
                <a:solidFill>
                  <a:schemeClr val="accent4">
                    <a:lumMod val="50000"/>
                  </a:schemeClr>
                </a:solidFill>
              </a:rPr>
              <a:t>|</a:t>
            </a:r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;;?~~`q!!*02??#@=</a:t>
            </a:r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7164288" y="4653136"/>
            <a:ext cx="1080120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Relatório do último balanço dos meses de abril a março.</a:t>
            </a:r>
          </a:p>
          <a:p>
            <a:pPr algn="ctr"/>
            <a:endParaRPr lang="pt-BR" sz="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24/11/1970</a:t>
            </a:r>
          </a:p>
          <a:p>
            <a:pPr algn="ctr"/>
            <a:r>
              <a:rPr lang="pt-BR" sz="900" dirty="0" smtClean="0">
                <a:solidFill>
                  <a:schemeClr val="accent4">
                    <a:lumMod val="50000"/>
                  </a:schemeClr>
                </a:solidFill>
              </a:rPr>
              <a:t>15/12/1988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043608" y="25649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452320" y="24928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87 0.1155 " pathEditMode="relative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08021 -0.1467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3110</TotalTime>
  <Words>1410</Words>
  <Application>Microsoft Office PowerPoint</Application>
  <PresentationFormat>Apresentação na tela (4:3)</PresentationFormat>
  <Paragraphs>265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Origem</vt:lpstr>
      <vt:lpstr>Noções de segurança da informação – Parte 1 – para designers</vt:lpstr>
      <vt:lpstr>Conceitos e acrônimos antes de começar</vt:lpstr>
      <vt:lpstr>Confidencialidade </vt:lpstr>
      <vt:lpstr>Integridade </vt:lpstr>
      <vt:lpstr>Disponibilidade </vt:lpstr>
      <vt:lpstr>Criptografia de Chave Simétrica</vt:lpstr>
      <vt:lpstr>Criptografia de Chave Simétrica</vt:lpstr>
      <vt:lpstr>Criptografia de Chave Pública</vt:lpstr>
      <vt:lpstr>Criptografia de Chave Pública</vt:lpstr>
      <vt:lpstr>Desvantagens da Criptografia de Chave Pública</vt:lpstr>
      <vt:lpstr>Assinatura Digital e a criptografia assimétrica</vt:lpstr>
      <vt:lpstr>Encriptar ou criptografar </vt:lpstr>
      <vt:lpstr>Senhas são “misturadas” ou sofrem hash</vt:lpstr>
      <vt:lpstr>Resumos de Mensagens – Hash sempre exibe saídas de tamanho fixo</vt:lpstr>
      <vt:lpstr>Assinatura digital e hash criptográfico</vt:lpstr>
      <vt:lpstr>Certificados Digitais</vt:lpstr>
      <vt:lpstr>Mensagem ignorada pela maioria </vt:lpstr>
      <vt:lpstr>Homem do meio – mais detalhes</vt:lpstr>
      <vt:lpstr>O ataque – certificado de retorno</vt:lpstr>
      <vt:lpstr>O ataque – Cliente desconsidera avisos</vt:lpstr>
      <vt:lpstr>O ataque – Dados capturados</vt:lpstr>
      <vt:lpstr>CA Raiz aqui no Brasil – ICP (Infraestrutura de Chaves Públicas Brasileira)</vt:lpstr>
      <vt:lpstr>AC - Raiz</vt:lpstr>
      <vt:lpstr>AC - Raiz</vt:lpstr>
      <vt:lpstr>AR – Autoridade de Registro</vt:lpstr>
      <vt:lpstr>AR – Autoridade de Registro</vt:lpstr>
      <vt:lpstr>Tipos de certificados da ICP-Brasil</vt:lpstr>
      <vt:lpstr>Chaves fortes devem ter/ser:</vt:lpstr>
      <vt:lpstr>RNG e PRNG, o que são?</vt:lpstr>
      <vt:lpstr>RNG – Random Number Generator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Jadiel</dc:creator>
  <cp:lastModifiedBy>jadiel</cp:lastModifiedBy>
  <cp:revision>284</cp:revision>
  <dcterms:created xsi:type="dcterms:W3CDTF">2012-10-10T23:37:37Z</dcterms:created>
  <dcterms:modified xsi:type="dcterms:W3CDTF">2016-05-04T21:14:49Z</dcterms:modified>
</cp:coreProperties>
</file>