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ncode Sans Black" pitchFamily="2" charset="77"/>
      <p:bold r:id="rId21"/>
    </p:embeddedFont>
    <p:embeddedFont>
      <p:font typeface="Merriweather Sans" pitchFamily="2" charset="77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GUERmm1WC6vIDJPMpC6Si0Edq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C0A042-93E0-4650-9833-B85AD9024814}">
  <a:tblStyle styleId="{00C0A042-93E0-4650-9833-B85AD9024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00" y="176"/>
      </p:cViewPr>
      <p:guideLst>
        <p:guide orient="horz" pos="2488"/>
        <p:guide pos="4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c41787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c41787d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c41787d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c41787d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4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4" descr="Wordmark_center_Purp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 descr="Bar_RtAngle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039" y="3947767"/>
            <a:ext cx="2451418" cy="12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5" descr="Wordmark_center_Purple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5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16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6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 descr="Wordmark_center_Purp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7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Graphic">
  <p:cSld name="Header + Graphic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>
            <a:spLocks noGrp="1"/>
          </p:cNvSpPr>
          <p:nvPr>
            <p:ph type="chart" idx="2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9" name="Google Shape;29;p18" descr="Wordmark_center_Purple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310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8" descr="Bar_RtAngle_7502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SubHeader + Content">
  <p:cSld name="1_Header + SubHeader +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5" name="Google Shape;35;p19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9" descr="Bar_RtAng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671757" y="365125"/>
            <a:ext cx="8184662" cy="99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Content">
  <p:cSld name="1_Header +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0" name="Google Shape;40;p20" descr="Wordmark_center_Purple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0" descr="Bar_RtAng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Graphic">
  <p:cSld name="1_Header + Graphi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>
            <a:spLocks noGrp="1"/>
          </p:cNvSpPr>
          <p:nvPr>
            <p:ph type="chart" idx="2"/>
          </p:nvPr>
        </p:nvSpPr>
        <p:spPr>
          <a:xfrm>
            <a:off x="671757" y="1736725"/>
            <a:ext cx="8184662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4B2E8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" name="Google Shape;45;p21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1" descr="Bar_RtAngle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671755" y="371510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</a:pPr>
            <a:r>
              <a:rPr lang="en-US"/>
              <a:t>Prediction of Breast Cancer Diagnosis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859947" y="4424170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Eliza Chai &amp; Ingrid Luo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659305" y="1912734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Logistic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Logistic regression plus stepwise forward selection with AIC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Random forest classification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Modeling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671756" y="1833221"/>
            <a:ext cx="8197114" cy="450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Logistic Regression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Significant predictors: ‘texture_mean’, ‘perimeter_worst’, and ‘concave_point_worst’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r>
              <a:rPr lang="en-US" sz="1800"/>
              <a:t>     (Wald test p=0.00006, p=0.0020, p=0.0007 respectively)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Misclassification error rate on the test set = 1.77%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Accuracy = 98.23%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endParaRPr sz="18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Logistic regression plus stepwise forward selection with AIC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Significant predictors: ‘texture_mean’, ‘perimeter_worst’, ‘concave_point_worst’, and ‘symmetry_worst’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r>
              <a:rPr lang="en-US" sz="1800"/>
              <a:t>(Wald test p=0.00007, p=0.0000001, p=0.00017, p=0.042 respectively)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Misclassification error rate on the test set = 3.54% The prediction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Accuracy = 96.46% </a:t>
            </a:r>
            <a:br>
              <a:rPr lang="en-US" b="0"/>
            </a:br>
            <a:br>
              <a:rPr lang="en-US"/>
            </a:br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body" idx="1"/>
          </p:nvPr>
        </p:nvSpPr>
        <p:spPr>
          <a:xfrm>
            <a:off x="659305" y="1823281"/>
            <a:ext cx="8197114" cy="466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Random forest classification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Significant predictors: ‘texture_mean’, ‘perimeter_se’, ‘perimeter_worst’, ‘concave_point_worst’, and ‘symmetry_worst’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r>
              <a:rPr lang="en-US" sz="1800"/>
              <a:t>(Wald test p=0.0099, p=0.0099, p=0.0099, p=0.0099, p=0.049 respectively)</a:t>
            </a:r>
            <a:endParaRPr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Misclassification error rate on the test set = 5.31% </a:t>
            </a:r>
            <a:endParaRPr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Char char="–"/>
            </a:pPr>
            <a:r>
              <a:rPr lang="en-US" sz="1800"/>
              <a:t>Accuracy = 94.69%</a:t>
            </a:r>
            <a:endParaRPr/>
          </a:p>
          <a:p>
            <a:pPr marL="742950" lvl="1" indent="-1714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endParaRPr sz="1800"/>
          </a:p>
          <a:p>
            <a:pPr marL="742950" lvl="1" indent="-1714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endParaRPr sz="18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c41787d85_0_0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Results: ROC Analysis</a:t>
            </a:r>
            <a:endParaRPr/>
          </a:p>
        </p:txBody>
      </p:sp>
      <p:pic>
        <p:nvPicPr>
          <p:cNvPr id="128" name="Google Shape;128;g19c41787d85_0_0"/>
          <p:cNvPicPr preferRelativeResize="0"/>
          <p:nvPr/>
        </p:nvPicPr>
        <p:blipFill rotWithShape="1">
          <a:blip r:embed="rId3">
            <a:alphaModFix/>
          </a:blip>
          <a:srcRect l="-2920" r="2919"/>
          <a:stretch/>
        </p:blipFill>
        <p:spPr>
          <a:xfrm>
            <a:off x="3410100" y="1775587"/>
            <a:ext cx="5733900" cy="434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9c41787d85_0_0"/>
          <p:cNvSpPr txBox="1">
            <a:spLocks noGrp="1"/>
          </p:cNvSpPr>
          <p:nvPr>
            <p:ph type="body" idx="1"/>
          </p:nvPr>
        </p:nvSpPr>
        <p:spPr>
          <a:xfrm>
            <a:off x="324028" y="1854450"/>
            <a:ext cx="34404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spcBef>
                <a:spcPts val="480"/>
              </a:spcBef>
              <a:spcAft>
                <a:spcPts val="0"/>
              </a:spcAft>
              <a:buSzPts val="2300"/>
              <a:buChar char="&gt;"/>
            </a:pPr>
            <a:r>
              <a:rPr lang="en-US" sz="2300"/>
              <a:t>Logistic regression has the best ROC curve and highest AUC</a:t>
            </a:r>
            <a:endParaRPr sz="23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480"/>
              </a:spcBef>
              <a:spcAft>
                <a:spcPts val="0"/>
              </a:spcAft>
              <a:buSzPts val="2300"/>
              <a:buChar char="&gt;"/>
            </a:pPr>
            <a:r>
              <a:rPr lang="en-US" sz="2300"/>
              <a:t>Random Forest has the worst ROC curve performance and lowest AUC 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c41787d85_1_0"/>
          <p:cNvSpPr txBox="1">
            <a:spLocks noGrp="1"/>
          </p:cNvSpPr>
          <p:nvPr>
            <p:ph type="body" idx="1"/>
          </p:nvPr>
        </p:nvSpPr>
        <p:spPr>
          <a:xfrm>
            <a:off x="665450" y="1754977"/>
            <a:ext cx="8197200" cy="465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-US" dirty="0">
                <a:solidFill>
                  <a:schemeClr val="dk1"/>
                </a:solidFill>
              </a:rPr>
              <a:t>Overall, the 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</a:rPr>
              <a:t>logistic regression model with 8 features</a:t>
            </a:r>
            <a:r>
              <a:rPr lang="en-US" dirty="0">
                <a:solidFill>
                  <a:schemeClr val="dk1"/>
                </a:solidFill>
              </a:rPr>
              <a:t> has the highest AUC, highest prediction accuracy, and the lowest misclassification error rate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</a:rPr>
              <a:t>Random forest</a:t>
            </a:r>
            <a:r>
              <a:rPr lang="en-US" dirty="0">
                <a:solidFill>
                  <a:schemeClr val="dk1"/>
                </a:solidFill>
              </a:rPr>
              <a:t> has the lowest AUC, lowest accuracy, and highest misclassification error rate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19c41787d85_1_0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aphicFrame>
        <p:nvGraphicFramePr>
          <p:cNvPr id="136" name="Google Shape;136;g19c41787d85_1_0"/>
          <p:cNvGraphicFramePr/>
          <p:nvPr>
            <p:extLst>
              <p:ext uri="{D42A27DB-BD31-4B8C-83A1-F6EECF244321}">
                <p14:modId xmlns:p14="http://schemas.microsoft.com/office/powerpoint/2010/main" val="144256467"/>
              </p:ext>
            </p:extLst>
          </p:nvPr>
        </p:nvGraphicFramePr>
        <p:xfrm>
          <a:off x="744250" y="4247407"/>
          <a:ext cx="7734300" cy="2020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Classification model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AUC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Misclassification error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98.23%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1.77%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+ stepwise forward AIC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98.5%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96.46%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3.54%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94.69%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5.32%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659305" y="1882918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Breast cancer is the second most common cause of death from cancer in women in the US after lung cancer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Breast cancer occurs as a result of tumors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disordered proliferation and constant growth of cells in the breast tissue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Benign vs. Malignant tumors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determined by pathological examination, such as fine-needle aspiration (FNA)</a:t>
            </a: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body" idx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Use classification techniques to predict the diagnosis of breast tumor tissues as either malignant or benign based on ten cytological features of each FNA of a breast mass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endParaRPr sz="2500"/>
          </a:p>
          <a:p>
            <a:pPr marL="742950" lvl="1" indent="-2921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100"/>
              <a:buChar char="–"/>
            </a:pPr>
            <a:r>
              <a:rPr lang="en-US" sz="2100"/>
              <a:t>logistic regression model </a:t>
            </a:r>
            <a:endParaRPr sz="2100"/>
          </a:p>
          <a:p>
            <a:pPr marL="742950" lvl="1" indent="-2921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100"/>
              <a:buChar char="–"/>
            </a:pPr>
            <a:r>
              <a:rPr lang="en-US" sz="2100"/>
              <a:t>random forest </a:t>
            </a:r>
            <a:endParaRPr sz="21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br>
              <a:rPr lang="en-US"/>
            </a:b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Goal of the Study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659305" y="1902796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Which are the most related features in predicting malignant or benign breast cancer?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What is the performance of the selected algorithm for breast cancer diagnosis?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br>
              <a:rPr lang="en-US"/>
            </a:b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Problem of Interest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659305" y="2290422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Merriweather Sans"/>
              <a:buChar char="&gt;"/>
            </a:pPr>
            <a:r>
              <a:rPr lang="en-US" sz="2000"/>
              <a:t>30 features describing the characteristics of the cell nuclei in the breast tissue present in image of FNA of a breast mass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Merriweather Sans"/>
              <a:buChar char="&gt;"/>
            </a:pPr>
            <a:r>
              <a:rPr lang="en-US" sz="2000"/>
              <a:t>568 rows/observations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2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Breast Cancer (Wisconsin) Diagnosis dataset 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l="202" t="3053" r="44543" b="15959"/>
          <a:stretch/>
        </p:blipFill>
        <p:spPr>
          <a:xfrm>
            <a:off x="659305" y="3611962"/>
            <a:ext cx="7342508" cy="284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659305" y="1843159"/>
            <a:ext cx="8197114" cy="438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Response variable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Diagnosis (M = malignant, B = benign)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Predictors/covariates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10 features (all quantitative)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radius (mean of distances from center to points on the perimeter)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texture (standard deviation of gray-scale values)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perimeter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area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smoothness (local variation in radius lengths)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compactness (perimeter^2 / area - 1.0)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concavity (severity of concave portions of the contour)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concave points (number of concave portions of the contour)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symmetry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•"/>
            </a:pPr>
            <a:r>
              <a:rPr lang="en-US" sz="1800"/>
              <a:t>fractal dimension ("coastline approximation" - 1)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Variables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659305" y="1803404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Missing data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No missing values in the covariates </a:t>
            </a:r>
            <a:endParaRPr/>
          </a:p>
          <a:p>
            <a:pPr marL="742950" lvl="1" indent="-158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Balance data (response variable)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63% of observations were benign, and 27% of observations were malignant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Slightly unbalanced</a:t>
            </a:r>
            <a:br>
              <a:rPr lang="en-US"/>
            </a:b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Data Preparation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571988" y="1833221"/>
            <a:ext cx="2690182" cy="381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Correlation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A few variables are correlated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Remove highly correlated predictors (corr &gt; 0.7) with caret::findcorrelation()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Data Preparation</a:t>
            </a:r>
            <a:endParaRPr/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2401" y="1363509"/>
            <a:ext cx="5803348" cy="507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659305" y="1813343"/>
            <a:ext cx="8197114" cy="425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Multicollinearity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Fit a logistic regression model with all 9 variables and examine the variance inflation factor (VIF) (vif &gt;10 indicates multicollinearity)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‘concavity_worst’ has the highest VIF (vif = 13.23) 🡪 drop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Refit the model with 8 variables and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Confirm all variables have VIF less than 10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Test-Train split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randomly assign 80% to training and 20% to test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Turn dataset into numeric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lang="en-US"/>
              <a:t>Create a new dataset by converting the original dataset into numeric (for random forest)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br>
              <a:rPr lang="en-US"/>
            </a:b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</a:pPr>
            <a:r>
              <a:rPr lang="en-US"/>
              <a:t>Data Preparation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Macintosh PowerPoint</Application>
  <PresentationFormat>On-screen Show (4:3)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Merriweather Sans</vt:lpstr>
      <vt:lpstr>Open Sans</vt:lpstr>
      <vt:lpstr>Encode Sans Black</vt:lpstr>
      <vt:lpstr>Open Sans Light</vt:lpstr>
      <vt:lpstr>1_Custom Design</vt:lpstr>
      <vt:lpstr>Prediction of Breast Cancer Diagnosis</vt:lpstr>
      <vt:lpstr>Background</vt:lpstr>
      <vt:lpstr>Goal of the Study</vt:lpstr>
      <vt:lpstr>Problem of Interest</vt:lpstr>
      <vt:lpstr>Dataset</vt:lpstr>
      <vt:lpstr>Variables</vt:lpstr>
      <vt:lpstr>Data Preparation</vt:lpstr>
      <vt:lpstr>Data Preparation</vt:lpstr>
      <vt:lpstr>Data Preparation</vt:lpstr>
      <vt:lpstr>Modeling</vt:lpstr>
      <vt:lpstr>Results</vt:lpstr>
      <vt:lpstr>Results</vt:lpstr>
      <vt:lpstr>Results: ROC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Breast Cancer Diagnosis</dc:title>
  <dc:creator>Eliza Chai</dc:creator>
  <cp:lastModifiedBy>Eliza Chai</cp:lastModifiedBy>
  <cp:revision>1</cp:revision>
  <dcterms:created xsi:type="dcterms:W3CDTF">2022-11-27T18:43:44Z</dcterms:created>
  <dcterms:modified xsi:type="dcterms:W3CDTF">2022-11-29T20:51:27Z</dcterms:modified>
</cp:coreProperties>
</file>