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6"/>
  </p:notesMasterIdLst>
  <p:sldIdLst>
    <p:sldId id="256" r:id="rId2"/>
    <p:sldId id="260" r:id="rId3"/>
    <p:sldId id="313" r:id="rId4"/>
    <p:sldId id="261" r:id="rId5"/>
    <p:sldId id="262" r:id="rId6"/>
    <p:sldId id="263" r:id="rId7"/>
    <p:sldId id="265" r:id="rId8"/>
    <p:sldId id="275" r:id="rId9"/>
    <p:sldId id="277" r:id="rId10"/>
    <p:sldId id="278" r:id="rId11"/>
    <p:sldId id="276" r:id="rId12"/>
    <p:sldId id="274" r:id="rId13"/>
    <p:sldId id="281" r:id="rId14"/>
    <p:sldId id="279" r:id="rId15"/>
    <p:sldId id="280" r:id="rId16"/>
    <p:sldId id="282" r:id="rId17"/>
    <p:sldId id="283" r:id="rId18"/>
    <p:sldId id="267" r:id="rId19"/>
    <p:sldId id="268" r:id="rId20"/>
    <p:sldId id="270" r:id="rId21"/>
    <p:sldId id="284" r:id="rId22"/>
    <p:sldId id="285" r:id="rId23"/>
    <p:sldId id="315" r:id="rId24"/>
    <p:sldId id="269" r:id="rId25"/>
    <p:sldId id="271" r:id="rId26"/>
    <p:sldId id="286" r:id="rId27"/>
    <p:sldId id="316" r:id="rId28"/>
    <p:sldId id="317" r:id="rId29"/>
    <p:sldId id="292" r:id="rId30"/>
    <p:sldId id="294" r:id="rId31"/>
    <p:sldId id="293" r:id="rId32"/>
    <p:sldId id="312" r:id="rId33"/>
    <p:sldId id="296" r:id="rId34"/>
    <p:sldId id="298"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8" r:id="rId48"/>
    <p:sldId id="290" r:id="rId49"/>
    <p:sldId id="291" r:id="rId50"/>
    <p:sldId id="287" r:id="rId51"/>
    <p:sldId id="266" r:id="rId52"/>
    <p:sldId id="273" r:id="rId53"/>
    <p:sldId id="272" r:id="rId54"/>
    <p:sldId id="31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9" autoAdjust="0"/>
    <p:restoredTop sz="81706" autoAdjust="0"/>
  </p:normalViewPr>
  <p:slideViewPr>
    <p:cSldViewPr snapToGrid="0">
      <p:cViewPr varScale="1">
        <p:scale>
          <a:sx n="71" d="100"/>
          <a:sy n="71" d="100"/>
        </p:scale>
        <p:origin x="10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15/12/2016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a:p>
              <a:p>
                <a:endParaRPr lang="nl-NL"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53</a:t>
            </a:fld>
            <a:endParaRPr lang="en-GB"/>
          </a:p>
        </p:txBody>
      </p:sp>
    </p:spTree>
    <p:extLst>
      <p:ext uri="{BB962C8B-B14F-4D97-AF65-F5344CB8AC3E}">
        <p14:creationId xmlns:p14="http://schemas.microsoft.com/office/powerpoint/2010/main" val="263699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can be used to model many types of relations and processes in physical, biological, social and information systems. Many practical problems can be represented by graphs.</a:t>
            </a:r>
          </a:p>
          <a:p>
            <a:r>
              <a:rPr lang="en-US" dirty="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Adjacency lists are generally preferred because they efficiently represent </a:t>
            </a:r>
            <a:r>
              <a:rPr lang="en-US" sz="1200" b="0" i="0" u="none" strike="noStrike" kern="1200" dirty="0">
                <a:solidFill>
                  <a:schemeClr val="tx1"/>
                </a:solidFill>
                <a:effectLst/>
                <a:latin typeface="+mn-lt"/>
                <a:ea typeface="+mn-ea"/>
                <a:cs typeface="+mn-cs"/>
                <a:hlinkClick r:id="rId3" tooltip="Sparse graph"/>
              </a:rPr>
              <a:t>sparse graphs</a:t>
            </a:r>
            <a:r>
              <a:rPr lang="en-US" sz="1200" b="0" i="0" kern="1200" dirty="0">
                <a:solidFill>
                  <a:schemeClr val="tx1"/>
                </a:solidFill>
                <a:effectLst/>
                <a:latin typeface="+mn-lt"/>
                <a:ea typeface="+mn-ea"/>
                <a:cs typeface="+mn-cs"/>
              </a:rPr>
              <a:t>. An adjacency matrix is preferred if the graph is dense, that is the number of edges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is close to the number of vertices squared,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164902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a:t>At </a:t>
            </a:r>
            <a:r>
              <a:rPr lang="nl-NL" dirty="0" err="1"/>
              <a:t>every</a:t>
            </a:r>
            <a:r>
              <a:rPr lang="nl-NL" dirty="0"/>
              <a:t> iteration push </a:t>
            </a:r>
            <a:r>
              <a:rPr lang="nl-NL" dirty="0" err="1"/>
              <a:t>one</a:t>
            </a:r>
            <a:r>
              <a:rPr lang="nl-NL" dirty="0"/>
              <a:t> </a:t>
            </a:r>
            <a:r>
              <a:rPr lang="nl-NL" dirty="0" err="1"/>
              <a:t>neighbour</a:t>
            </a:r>
            <a:r>
              <a:rPr lang="nl-NL" dirty="0"/>
              <a:t> of </a:t>
            </a:r>
            <a:r>
              <a:rPr lang="nl-NL" dirty="0" err="1"/>
              <a:t>the</a:t>
            </a:r>
            <a:r>
              <a:rPr lang="nl-NL" dirty="0"/>
              <a:t> top node</a:t>
            </a:r>
          </a:p>
          <a:p>
            <a:pPr lvl="1"/>
            <a:r>
              <a:rPr lang="nl-NL" dirty="0"/>
              <a:t>Pop </a:t>
            </a:r>
            <a:r>
              <a:rPr lang="nl-NL" dirty="0" err="1"/>
              <a:t>when</a:t>
            </a:r>
            <a:r>
              <a:rPr lang="nl-NL" dirty="0"/>
              <a:t> no </a:t>
            </a:r>
            <a:r>
              <a:rPr lang="nl-NL" dirty="0" err="1"/>
              <a:t>other</a:t>
            </a:r>
            <a:r>
              <a:rPr lang="nl-NL" dirty="0"/>
              <a:t> </a:t>
            </a:r>
            <a:r>
              <a:rPr lang="nl-NL" dirty="0" err="1"/>
              <a:t>neighbours</a:t>
            </a:r>
            <a:r>
              <a:rPr lang="nl-NL" dirty="0"/>
              <a:t> </a:t>
            </a:r>
            <a:r>
              <a:rPr lang="nl-NL" dirty="0" err="1"/>
              <a:t>to</a:t>
            </a:r>
            <a:r>
              <a:rPr lang="nl-NL" dirty="0"/>
              <a:t> </a:t>
            </a:r>
            <a:r>
              <a:rPr lang="nl-NL" dirty="0" err="1"/>
              <a:t>visit</a:t>
            </a:r>
            <a:r>
              <a:rPr lang="nl-NL" dirty="0"/>
              <a:t> </a:t>
            </a:r>
            <a:r>
              <a:rPr lang="nl-NL" dirty="0" err="1"/>
              <a:t>exist</a:t>
            </a:r>
            <a:endParaRPr lang="en-GB" dirty="0"/>
          </a:p>
          <a:p>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24</a:t>
            </a:fld>
            <a:endParaRPr lang="en-GB"/>
          </a:p>
        </p:txBody>
      </p:sp>
    </p:spTree>
    <p:extLst>
      <p:ext uri="{BB962C8B-B14F-4D97-AF65-F5344CB8AC3E}">
        <p14:creationId xmlns:p14="http://schemas.microsoft.com/office/powerpoint/2010/main" val="118783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 A </a:t>
            </a:r>
            <a:r>
              <a:rPr lang="en-GB" dirty="0">
                <a:sym typeface="Wingdings" panose="05000000000000000000" pitchFamily="2" charset="2"/>
              </a:rPr>
              <a:t> A, B  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D, G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F  </a:t>
            </a:r>
            <a:r>
              <a:rPr lang="en-GB" dirty="0">
                <a:sym typeface="Wingdings" panose="05000000000000000000" pitchFamily="2" charset="2"/>
              </a:rPr>
              <a:t> A, B</a:t>
            </a:r>
            <a:r>
              <a:rPr lang="en-GB" baseline="0" dirty="0">
                <a:sym typeface="Wingdings" panose="05000000000000000000" pitchFamily="2" charset="2"/>
              </a:rPr>
              <a:t>  </a:t>
            </a:r>
            <a:r>
              <a:rPr lang="en-GB" dirty="0">
                <a:sym typeface="Wingdings" panose="05000000000000000000" pitchFamily="2" charset="2"/>
              </a:rPr>
              <a:t>A, B,</a:t>
            </a:r>
            <a:r>
              <a:rPr lang="en-GB" baseline="0" dirty="0">
                <a:sym typeface="Wingdings" panose="05000000000000000000" pitchFamily="2" charset="2"/>
              </a:rPr>
              <a:t> E  </a:t>
            </a:r>
            <a:r>
              <a:rPr lang="en-GB" dirty="0">
                <a:sym typeface="Wingdings" panose="05000000000000000000" pitchFamily="2" charset="2"/>
              </a:rPr>
              <a:t>A, B</a:t>
            </a:r>
            <a:r>
              <a:rPr lang="en-GB" baseline="0" dirty="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26</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Dijkstra's algorithm will assign some initial distance values and will try to improve them step by step.</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29</a:t>
            </a:fld>
            <a:endParaRPr lang="en-GB"/>
          </a:p>
        </p:txBody>
      </p:sp>
    </p:spTree>
    <p:extLst>
      <p:ext uri="{BB962C8B-B14F-4D97-AF65-F5344CB8AC3E}">
        <p14:creationId xmlns:p14="http://schemas.microsoft.com/office/powerpoint/2010/main" val="22038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056B2-4F08-4129-BC21-E4EE9138FBBD}"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D572C-2764-414E-9C89-DDD42C6B07C1}"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EDFE-25E5-4177-B37C-03C25AABCBD5}"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7836-4222-4E87-A3F7-BF9743D61C38}"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2107C-A272-44F7-BB13-558FCEBC42B2}"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58BBA-9690-4900-AE7A-80E9850FB3EA}"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6CA79-FB04-4AE1-90FD-D2D3D2AAEEC1}"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50542-9F3C-4D20-A3AE-6E02D3EC84EE}"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147D-FA68-4708-8C51-0F326ACB9AAA}"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5BD33-8D5F-4D67-8F67-B28D0B7F2F08}"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BF77B-1C97-4E77-BD1D-75274F40FC5B}" type="datetime1">
              <a:rPr lang="en-GB" smtClean="0"/>
              <a:t>15/12/2016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3D374-1A43-4F28-8430-6675858FE949}" type="datetime1">
              <a:rPr lang="en-GB" smtClean="0"/>
              <a:t>15/12/2016</a:t>
            </a:fld>
            <a:endParaRPr lang="en-GB"/>
          </a:p>
        </p:txBody>
      </p:sp>
      <p:sp>
        <p:nvSpPr>
          <p:cNvPr id="8" name="Footer Placeholder 7"/>
          <p:cNvSpPr>
            <a:spLocks noGrp="1"/>
          </p:cNvSpPr>
          <p:nvPr>
            <p:ph type="ftr" sz="quarter" idx="11"/>
          </p:nvPr>
        </p:nvSpPr>
        <p:spPr/>
        <p:txBody>
          <a:bodyPr/>
          <a:lstStyle/>
          <a:p>
            <a:r>
              <a:rPr lang="it-IT"/>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8CCDF-626B-4668-97DC-5A1BBEAB0A11}" type="datetime1">
              <a:rPr lang="en-GB" smtClean="0"/>
              <a:t>15/12/2016</a:t>
            </a:fld>
            <a:endParaRPr lang="en-GB"/>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0674D-D2B9-4AE0-923F-2202F9433AF2}" type="datetime1">
              <a:rPr lang="en-GB" smtClean="0"/>
              <a:t>15/12/2016</a:t>
            </a:fld>
            <a:endParaRPr lang="en-GB"/>
          </a:p>
        </p:txBody>
      </p:sp>
      <p:sp>
        <p:nvSpPr>
          <p:cNvPr id="3" name="Footer Placeholder 2"/>
          <p:cNvSpPr>
            <a:spLocks noGrp="1"/>
          </p:cNvSpPr>
          <p:nvPr>
            <p:ph type="ftr" sz="quarter" idx="11"/>
          </p:nvPr>
        </p:nvSpPr>
        <p:spPr/>
        <p:txBody>
          <a:bodyPr/>
          <a:lstStyle/>
          <a:p>
            <a:r>
              <a:rPr lang="it-IT"/>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B5FBB-5ECE-4C54-9CCE-31F728E781A0}" type="datetime1">
              <a:rPr lang="en-GB" smtClean="0"/>
              <a:t>15/12/2016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6F11D-3D21-4E28-9384-DA37B819A935}" type="datetime1">
              <a:rPr lang="en-GB" smtClean="0"/>
              <a:t>15/12/2016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F71666-4645-43A7-8D49-9FF37F68D6E1}" type="datetime1">
              <a:rPr lang="en-GB" smtClean="0"/>
              <a:t>15/12/2016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a:br>
            <a:r>
              <a:rPr lang="en-GB"/>
              <a:t>Unit </a:t>
            </a:r>
            <a:r>
              <a:rPr lang="en-GB" dirty="0"/>
              <a:t>5</a:t>
            </a:r>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 properties</a:t>
                </a:r>
              </a:p>
              <a:p>
                <a:pPr lvl="1"/>
                <a:r>
                  <a:rPr lang="en-US" dirty="0"/>
                  <a:t>the matrix is 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a:t>) </a:t>
                </a:r>
              </a:p>
              <a:p>
                <a:pPr lvl="1"/>
                <a:r>
                  <a:rPr lang="en-US" dirty="0"/>
                  <a:t>the number of </a:t>
                </a:r>
                <a:r>
                  <a:rPr lang="en-US" i="1" dirty="0"/>
                  <a:t>True</a:t>
                </a:r>
                <a:r>
                  <a:rPr lang="en-US" dirty="0"/>
                  <a:t>(1) entries is twice the number of edges</a:t>
                </a:r>
              </a:p>
              <a:p>
                <a:pPr lvl="1"/>
                <a:r>
                  <a:rPr lang="en-US" dirty="0"/>
                  <a:t>different 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graph</a:t>
                </a:r>
              </a:p>
              <a:p>
                <a:pPr lvl="1"/>
                <a:r>
                  <a:rPr lang="en-US" dirty="0"/>
                  <a:t>preferred representation when the graph is </a:t>
                </a:r>
                <a:r>
                  <a:rPr lang="en-US" i="1" dirty="0"/>
                  <a:t>dense </a:t>
                </a:r>
                <a:r>
                  <a:rPr lang="en-US" dirty="0"/>
                  <a:t>(= many edges)</a:t>
                </a:r>
              </a:p>
              <a:p>
                <a:pPr lvl="2"/>
                <a:r>
                  <a:rPr lang="en-US" dirty="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Incidence matrix</a:t>
                </a:r>
              </a:p>
              <a:p>
                <a:pPr lvl="1"/>
                <a:r>
                  <a:rPr lang="en-US" dirty="0"/>
                  <a:t>shows the relationship between two classes of objects: vertices (rows) and edges (columns)</a:t>
                </a:r>
              </a:p>
              <a:p>
                <a:pPr lvl="1"/>
                <a:r>
                  <a:rPr lang="en-US" dirty="0"/>
                  <a:t>given a cell at row </a:t>
                </a:r>
                <a14:m>
                  <m:oMath xmlns:m="http://schemas.openxmlformats.org/officeDocument/2006/math">
                    <m:r>
                      <a:rPr lang="en-GB" i="1">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i="1">
                        <a:latin typeface="Cambria Math" panose="02040503050406030204" pitchFamily="18" charset="0"/>
                      </a:rPr>
                      <m:t>𝑗</m:t>
                    </m:r>
                  </m:oMath>
                </a14:m>
                <a:r>
                  <a:rPr lang="en-US" dirty="0"/>
                  <a:t> is </a:t>
                </a:r>
                <a:r>
                  <a:rPr lang="en-US" i="1" dirty="0"/>
                  <a:t>True(1)</a:t>
                </a:r>
                <a:r>
                  <a:rPr lang="en-US" dirty="0"/>
                  <a:t> if vertex </a:t>
                </a:r>
                <a14:m>
                  <m:oMath xmlns:m="http://schemas.openxmlformats.org/officeDocument/2006/math">
                    <m:r>
                      <a:rPr lang="en-GB" b="0" i="1" smtClean="0">
                        <a:latin typeface="Cambria Math" panose="02040503050406030204" pitchFamily="18" charset="0"/>
                      </a:rPr>
                      <m:t>𝑖</m:t>
                    </m:r>
                  </m:oMath>
                </a14:m>
                <a:r>
                  <a:rPr lang="en-US" dirty="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of digraph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a:p>
              <a:p>
                <a:pPr lvl="1"/>
                <a:r>
                  <a:rPr lang="en-US" dirty="0"/>
                  <a:t>Difference with simple graphs: edges have a DIRECTION</a:t>
                </a:r>
              </a:p>
              <a:p>
                <a:pPr lvl="1"/>
                <a:r>
                  <a:rPr lang="en-US" dirty="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a:t> … </a:t>
                </a:r>
              </a:p>
              <a:p>
                <a:pPr lvl="2"/>
                <a:r>
                  <a:rPr lang="en-US" dirty="0"/>
                  <a:t>the edge </a:t>
                </a:r>
                <a14:m>
                  <m:oMath xmlns:m="http://schemas.openxmlformats.org/officeDocument/2006/math">
                    <m:r>
                      <a:rPr lang="en-GB" b="0" i="1" smtClean="0">
                        <a:latin typeface="Cambria Math" panose="02040503050406030204" pitchFamily="18" charset="0"/>
                      </a:rPr>
                      <m:t>𝑒</m:t>
                    </m:r>
                  </m:oMath>
                </a14:m>
                <a:r>
                  <a:rPr lang="en-US" dirty="0"/>
                  <a:t> </a:t>
                </a:r>
                <a:r>
                  <a:rPr lang="en-US" i="1" dirty="0"/>
                  <a:t>emanates/is incident</a:t>
                </a:r>
                <a:r>
                  <a:rPr lang="en-US" dirty="0"/>
                  <a:t> </a:t>
                </a:r>
                <a:r>
                  <a:rPr lang="en-US" i="1" dirty="0"/>
                  <a:t>from </a:t>
                </a:r>
                <a:r>
                  <a:rPr lang="en-US" dirty="0"/>
                  <a:t>vertex </a:t>
                </a:r>
                <a14:m>
                  <m:oMath xmlns:m="http://schemas.openxmlformats.org/officeDocument/2006/math">
                    <m:r>
                      <a:rPr lang="en-GB" b="0" i="1" smtClean="0">
                        <a:latin typeface="Cambria Math" panose="02040503050406030204" pitchFamily="18" charset="0"/>
                      </a:rPr>
                      <m:t>𝑎</m:t>
                    </m:r>
                  </m:oMath>
                </a14:m>
                <a:r>
                  <a:rPr lang="en-US" dirty="0"/>
                  <a:t> </a:t>
                </a:r>
              </a:p>
              <a:p>
                <a:pPr lvl="2"/>
                <a:r>
                  <a:rPr lang="en-US" dirty="0"/>
                  <a:t>the edge </a:t>
                </a:r>
                <a14:m>
                  <m:oMath xmlns:m="http://schemas.openxmlformats.org/officeDocument/2006/math">
                    <m:r>
                      <a:rPr lang="en-US" i="1" dirty="0" smtClean="0">
                        <a:latin typeface="Cambria Math" panose="02040503050406030204" pitchFamily="18" charset="0"/>
                      </a:rPr>
                      <m:t>𝑒</m:t>
                    </m:r>
                  </m:oMath>
                </a14:m>
                <a:r>
                  <a:rPr lang="en-US" dirty="0"/>
                  <a:t> t</a:t>
                </a:r>
                <a:r>
                  <a:rPr lang="en-US" i="1" dirty="0"/>
                  <a:t>erminates/is incident to</a:t>
                </a:r>
                <a:r>
                  <a:rPr lang="en-US" dirty="0"/>
                  <a:t> vertex </a:t>
                </a:r>
                <a14:m>
                  <m:oMath xmlns:m="http://schemas.openxmlformats.org/officeDocument/2006/math">
                    <m:r>
                      <a:rPr lang="en-GB" b="0" i="1" smtClean="0">
                        <a:latin typeface="Cambria Math" panose="02040503050406030204" pitchFamily="18" charset="0"/>
                      </a:rPr>
                      <m:t>𝑏</m:t>
                    </m:r>
                  </m:oMath>
                </a14:m>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a:t>Adjacency list of a digraph</a:t>
            </a:r>
          </a:p>
          <a:p>
            <a:pPr lvl="1"/>
            <a:r>
              <a:rPr lang="en-US" dirty="0"/>
              <a:t>for each vertex in the graph, store a list containing the edges that </a:t>
            </a:r>
            <a:r>
              <a:rPr lang="en-US" u="sng" dirty="0"/>
              <a:t>emanate</a:t>
            </a:r>
            <a:r>
              <a:rPr lang="en-US" dirty="0"/>
              <a:t> from that vertex</a:t>
            </a:r>
          </a:p>
          <a:p>
            <a:pPr lvl="1"/>
            <a:r>
              <a:rPr lang="en-US" dirty="0"/>
              <a:t>same 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a:t>emanating</a:t>
                </a:r>
                <a:r>
                  <a:rPr lang="en-US" dirty="0"/>
                  <a:t> from vertex </a:t>
                </a:r>
                <a14:m>
                  <m:oMath xmlns:m="http://schemas.openxmlformats.org/officeDocument/2006/math">
                    <m:r>
                      <a:rPr lang="en-GB" i="1">
                        <a:latin typeface="Cambria Math" panose="02040503050406030204" pitchFamily="18" charset="0"/>
                      </a:rPr>
                      <m:t>𝑖</m:t>
                    </m:r>
                  </m:oMath>
                </a14:m>
                <a:r>
                  <a:rPr lang="en-US" dirty="0"/>
                  <a:t> and </a:t>
                </a:r>
                <a:r>
                  <a:rPr lang="en-US" u="sng" dirty="0"/>
                  <a:t>terminating</a:t>
                </a:r>
                <a:r>
                  <a:rPr lang="en-US" dirty="0"/>
                  <a:t>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has value </a:t>
                </a:r>
              </a:p>
              <a:p>
                <a:pPr lvl="2"/>
                <a14:m>
                  <m:oMath xmlns:m="http://schemas.openxmlformats.org/officeDocument/2006/math">
                    <m:r>
                      <a:rPr lang="en-GB" b="0" i="1" dirty="0"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emanates from vertex </a:t>
                </a:r>
                <a14:m>
                  <m:oMath xmlns:m="http://schemas.openxmlformats.org/officeDocument/2006/math">
                    <m:r>
                      <a:rPr lang="en-GB" b="0" i="1" smtClean="0">
                        <a:latin typeface="Cambria Math" panose="02040503050406030204" pitchFamily="18" charset="0"/>
                      </a:rPr>
                      <m:t>𝑖</m:t>
                    </m:r>
                  </m:oMath>
                </a14:m>
                <a:endParaRPr lang="en-US" dirty="0"/>
              </a:p>
              <a:p>
                <a:pPr lvl="2"/>
                <a14:m>
                  <m:oMath xmlns:m="http://schemas.openxmlformats.org/officeDocument/2006/math">
                    <m:r>
                      <a:rPr lang="en-GB" b="0" i="1"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Path from </a:t>
                </a:r>
                <a14:m>
                  <m:oMath xmlns:m="http://schemas.openxmlformats.org/officeDocument/2006/math">
                    <m:r>
                      <a:rPr lang="en-GB" b="0" i="1" smtClean="0">
                        <a:latin typeface="Cambria Math" panose="02040503050406030204" pitchFamily="18" charset="0"/>
                      </a:rPr>
                      <m:t>𝑎</m:t>
                    </m:r>
                  </m:oMath>
                </a14:m>
                <a:r>
                  <a:rPr lang="en-GB" dirty="0"/>
                  <a:t> to </a:t>
                </a:r>
                <a14:m>
                  <m:oMath xmlns:m="http://schemas.openxmlformats.org/officeDocument/2006/math">
                    <m:r>
                      <a:rPr lang="en-GB" b="0" i="1" smtClean="0">
                        <a:latin typeface="Cambria Math" panose="02040503050406030204" pitchFamily="18" charset="0"/>
                      </a:rPr>
                      <m:t>𝑏</m:t>
                    </m:r>
                  </m:oMath>
                </a14:m>
                <a:r>
                  <a:rPr lang="en-GB" dirty="0"/>
                  <a:t> in a digraph</a:t>
                </a:r>
              </a:p>
              <a:p>
                <a:pPr lvl="1"/>
                <a:r>
                  <a:rPr lang="en-GB" dirty="0"/>
                  <a:t>Same concept as in undirected graphs </a:t>
                </a:r>
              </a:p>
              <a:p>
                <a:endParaRPr lang="en-US" b="1" dirty="0"/>
              </a:p>
              <a:p>
                <a:r>
                  <a:rPr lang="en-US" b="1" dirty="0"/>
                  <a:t>Weighted digraph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is a finite set of vertices</a:t>
                </a:r>
              </a:p>
              <a:p>
                <a:pPr lvl="1"/>
                <a14:m>
                  <m:oMath xmlns:m="http://schemas.openxmlformats.org/officeDocument/2006/math">
                    <m:r>
                      <a:rPr lang="en-US" i="1" dirty="0" smtClean="0">
                        <a:latin typeface="Cambria Math" panose="02040503050406030204" pitchFamily="18" charset="0"/>
                      </a:rPr>
                      <m:t>𝑤</m:t>
                    </m:r>
                  </m:oMath>
                </a14:m>
                <a:r>
                  <a:rPr lang="en-US" dirty="0"/>
                  <a:t> 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or </a:t>
                </a:r>
                <a14:m>
                  <m:oMath xmlns:m="http://schemas.openxmlformats.org/officeDocument/2006/math">
                    <m:r>
                      <a:rPr lang="nl-NL" b="0" i="1" smtClean="0">
                        <a:latin typeface="Cambria Math" panose="02040503050406030204" pitchFamily="18" charset="0"/>
                      </a:rPr>
                      <m:t>∞ </m:t>
                    </m:r>
                  </m:oMath>
                </a14:m>
                <a:r>
                  <a:rPr lang="en-US" dirty="0"/>
                  <a:t>(infinity) </a:t>
                </a:r>
                <a:endParaRPr lang="en-US" dirty="0">
                  <a:sym typeface="Wingdings" panose="05000000000000000000" pitchFamily="2" charset="2"/>
                </a:endParaRPr>
              </a:p>
              <a:p>
                <a:pPr lvl="2"/>
                <a:r>
                  <a:rPr lang="en-US" dirty="0">
                    <a:sym typeface="Wingdings" panose="05000000000000000000" pitchFamily="2" charset="2"/>
                  </a:rPr>
                  <a:t>called </a:t>
                </a:r>
                <a:r>
                  <a:rPr lang="en-US" i="1" dirty="0">
                    <a:sym typeface="Wingdings" panose="05000000000000000000" pitchFamily="2" charset="2"/>
                  </a:rPr>
                  <a:t>weight function</a:t>
                </a:r>
              </a:p>
              <a:p>
                <a:pPr lvl="2"/>
                <a:r>
                  <a:rPr lang="en-US" dirty="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a:t> to </a:t>
                </a:r>
                <a14:m>
                  <m:oMath xmlns:m="http://schemas.openxmlformats.org/officeDocument/2006/math">
                    <m:r>
                      <a:rPr lang="nl-NL" b="0" i="1" smtClean="0">
                        <a:latin typeface="Cambria Math" panose="02040503050406030204" pitchFamily="18" charset="0"/>
                      </a:rPr>
                      <m:t>𝑦</m:t>
                    </m:r>
                  </m:oMath>
                </a14:m>
                <a:r>
                  <a:rPr lang="en-GB" dirty="0"/>
                  <a:t>; </a:t>
                </a:r>
                <a14:m>
                  <m:oMath xmlns:m="http://schemas.openxmlformats.org/officeDocument/2006/math">
                    <m:r>
                      <a:rPr lang="nl-NL" b="0" i="1" smtClean="0">
                        <a:latin typeface="Cambria Math" panose="02040503050406030204" pitchFamily="18" charset="0"/>
                      </a:rPr>
                      <m:t>∞</m:t>
                    </m:r>
                  </m:oMath>
                </a14:m>
                <a:r>
                  <a:rPr lang="en-GB" dirty="0"/>
                  <a:t> means no edge from </a:t>
                </a:r>
                <a14:m>
                  <m:oMath xmlns:m="http://schemas.openxmlformats.org/officeDocument/2006/math">
                    <m:r>
                      <a:rPr lang="nl-NL" b="0" i="1" smtClean="0">
                        <a:latin typeface="Cambria Math" panose="02040503050406030204" pitchFamily="18" charset="0"/>
                      </a:rPr>
                      <m:t>𝑥</m:t>
                    </m:r>
                  </m:oMath>
                </a14:m>
                <a:r>
                  <a:rPr lang="en-GB" dirty="0"/>
                  <a:t> to </a:t>
                </a:r>
                <a14:m>
                  <m:oMath xmlns:m="http://schemas.openxmlformats.org/officeDocument/2006/math">
                    <m:r>
                      <a:rPr lang="nl-NL" b="0" i="1" smtClean="0">
                        <a:latin typeface="Cambria Math" panose="02040503050406030204" pitchFamily="18" charset="0"/>
                      </a:rPr>
                      <m:t>𝑦</m:t>
                    </m:r>
                  </m:oMath>
                </a14:m>
                <a:endParaRPr lang="en-GB" dirty="0"/>
              </a:p>
              <a:p>
                <a:pPr lvl="1"/>
                <a:r>
                  <a:rPr lang="nl-NL" dirty="0" err="1"/>
                  <a:t>Weighted</a:t>
                </a:r>
                <a:r>
                  <a:rPr lang="nl-NL" dirty="0"/>
                  <a:t> </a:t>
                </a:r>
                <a:r>
                  <a:rPr lang="nl-NL" dirty="0" err="1"/>
                  <a:t>graph</a:t>
                </a:r>
                <a:r>
                  <a:rPr lang="nl-NL" dirty="0"/>
                  <a:t> </a:t>
                </a:r>
                <a:r>
                  <a:rPr lang="nl-NL"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Weighted path length </a:t>
                </a:r>
              </a:p>
              <a:p>
                <a:pPr lvl="1"/>
                <a:r>
                  <a:rPr lang="en-US" dirty="0"/>
                  <a:t>sum of the weights of the edges along the path</a:t>
                </a:r>
              </a:p>
              <a:p>
                <a:pPr lvl="1"/>
                <a:endParaRPr lang="en-US" dirty="0"/>
              </a:p>
              <a:p>
                <a:r>
                  <a:rPr lang="en-US" b="1" dirty="0"/>
                  <a:t>Shortest 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p>
              <a:p>
                <a:pPr lvl="1"/>
                <a:r>
                  <a:rPr lang="en-US" dirty="0"/>
                  <a:t>minimum 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a:p>
              <a:p>
                <a:pPr lvl="1"/>
                <a:r>
                  <a:rPr lang="en-US" i="1" dirty="0"/>
                  <a:t>Dijkstra’s Shortest Path Algorithm </a:t>
                </a:r>
                <a:r>
                  <a:rPr lang="en-US" dirty="0">
                    <a:sym typeface="Wingdings" panose="05000000000000000000" pitchFamily="2" charset="2"/>
                  </a:rPr>
                  <a:t> </a:t>
                </a:r>
                <a:r>
                  <a:rPr lang="en-US" dirty="0"/>
                  <a:t>finding the shortest path from one vertex to each other vertex in a (di)graph</a:t>
                </a:r>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Traversal algorithms </a:t>
            </a:r>
          </a:p>
        </p:txBody>
      </p:sp>
      <p:sp>
        <p:nvSpPr>
          <p:cNvPr id="3" name="Content Placeholder 2"/>
          <p:cNvSpPr>
            <a:spLocks noGrp="1"/>
          </p:cNvSpPr>
          <p:nvPr>
            <p:ph idx="1"/>
          </p:nvPr>
        </p:nvSpPr>
        <p:spPr/>
        <p:txBody>
          <a:bodyPr/>
          <a:lstStyle/>
          <a:p>
            <a:r>
              <a:rPr lang="en-US" i="1" dirty="0"/>
              <a:t>Graph traversal </a:t>
            </a:r>
            <a:r>
              <a:rPr lang="en-US" dirty="0">
                <a:sym typeface="Wingdings" panose="05000000000000000000" pitchFamily="2" charset="2"/>
              </a:rPr>
              <a:t> </a:t>
            </a:r>
            <a:r>
              <a:rPr lang="en-US" dirty="0"/>
              <a:t>visiting all the nodes in a graph in a particular manner, updating and/or checking their values along the way</a:t>
            </a:r>
          </a:p>
          <a:p>
            <a:endParaRPr lang="en-US" dirty="0"/>
          </a:p>
          <a:p>
            <a:r>
              <a:rPr lang="en-US" dirty="0"/>
              <a:t>Possible algorithms</a:t>
            </a:r>
          </a:p>
          <a:p>
            <a:pPr lvl="1"/>
            <a:r>
              <a:rPr lang="en-US" b="1" dirty="0"/>
              <a:t>BFS</a:t>
            </a:r>
            <a:r>
              <a:rPr lang="en-US" dirty="0"/>
              <a:t> (Breadth First Search)</a:t>
            </a:r>
          </a:p>
          <a:p>
            <a:pPr lvl="2"/>
            <a:r>
              <a:rPr lang="en-US" dirty="0"/>
              <a:t>Inspect all neighbors of a node; then for each neighbor inspect all its unvisited neighbors, etc…</a:t>
            </a:r>
          </a:p>
          <a:p>
            <a:pPr lvl="1"/>
            <a:r>
              <a:rPr lang="en-US" b="1" dirty="0"/>
              <a:t>DFS</a:t>
            </a:r>
            <a:r>
              <a:rPr lang="en-US" dirty="0"/>
              <a:t> (Depth First Search)</a:t>
            </a:r>
          </a:p>
          <a:p>
            <a:pPr lvl="2"/>
            <a:r>
              <a:rPr lang="en-US" dirty="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74139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Search is limited to essentially two operations</a:t>
                </a:r>
              </a:p>
              <a:p>
                <a:pPr lvl="1"/>
                <a:r>
                  <a:rPr lang="en-US" dirty="0"/>
                  <a:t>visit and inspect a node of a graph</a:t>
                </a:r>
              </a:p>
              <a:p>
                <a:pPr lvl="1"/>
                <a:r>
                  <a:rPr lang="en-US" dirty="0"/>
                  <a:t>gain access to visit the nodes that neighbor the currently visited node</a:t>
                </a:r>
              </a:p>
              <a:p>
                <a:endParaRPr lang="en-US" dirty="0"/>
              </a:p>
              <a:p>
                <a:r>
                  <a:rPr lang="en-US" dirty="0"/>
                  <a:t>Algorithm</a:t>
                </a:r>
              </a:p>
              <a:p>
                <a:pPr lvl="1"/>
                <a:r>
                  <a:rPr lang="en-US" dirty="0"/>
                  <a:t>begins at a root node and inspects all the neighboring nodes</a:t>
                </a:r>
              </a:p>
              <a:p>
                <a:pPr lvl="1"/>
                <a:r>
                  <a:rPr lang="en-US" dirty="0"/>
                  <a:t>for each of those neighbor nodes in turn, it inspects their neighbor nodes which were unvisited, and so on</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US" b="1" dirty="0"/>
              <a:t>Queue </a:t>
            </a:r>
            <a:r>
              <a:rPr lang="en-US" dirty="0"/>
              <a:t>data structure used to store intermediate results as it traverses the graph</a:t>
            </a:r>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a:t>[If the element sought is found in this node, quit the search and return a result]</a:t>
            </a:r>
          </a:p>
          <a:p>
            <a:pPr lvl="2"/>
            <a:r>
              <a:rPr lang="en-US" dirty="0"/>
              <a:t>Otherwise </a:t>
            </a:r>
            <a:r>
              <a:rPr lang="en-US" dirty="0" err="1"/>
              <a:t>enqueue</a:t>
            </a:r>
            <a:r>
              <a:rPr lang="en-US" dirty="0"/>
              <a:t> any successors (the direct child nodes) that have not yet been discovered</a:t>
            </a:r>
          </a:p>
          <a:p>
            <a:pPr marL="800100" lvl="1" indent="-342900">
              <a:buFont typeface="+mj-lt"/>
              <a:buAutoNum type="arabicPeriod"/>
            </a:pPr>
            <a:r>
              <a:rPr lang="en-US" dirty="0"/>
              <a:t>If the queue is empty, every node on the graph has been examined [quit the search and return "not found“]</a:t>
            </a:r>
          </a:p>
          <a:p>
            <a:pPr marL="800100" lvl="1" indent="-342900">
              <a:buFont typeface="+mj-lt"/>
              <a:buAutoNum type="arabicPeriod"/>
            </a:pPr>
            <a:r>
              <a:rPr lang="en-US" dirty="0"/>
              <a:t>If the queue is not empty, repeat from Step 2</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4324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nl-NL" dirty="0" err="1"/>
              <a:t>Result</a:t>
            </a:r>
            <a:r>
              <a:rPr lang="nl-NL" dirty="0"/>
              <a:t> of a </a:t>
            </a:r>
            <a:r>
              <a:rPr lang="en-GB" dirty="0"/>
              <a:t>BFS </a:t>
            </a:r>
            <a:r>
              <a:rPr lang="nl-NL" dirty="0" err="1"/>
              <a:t>traversal</a:t>
            </a:r>
            <a:r>
              <a:rPr lang="nl-NL" dirty="0"/>
              <a:t>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GB" dirty="0"/>
              <a:t>BFS </a:t>
            </a:r>
            <a:r>
              <a:rPr lang="nl-NL" dirty="0" err="1"/>
              <a:t>traversal</a:t>
            </a:r>
            <a:endParaRPr lang="nl-NL" dirty="0"/>
          </a:p>
          <a:p>
            <a:pPr lvl="1"/>
            <a:r>
              <a:rPr lang="pt-BR" dirty="0"/>
              <a:t>Returned list of visited vertices: A, B, E, C, F, D, G</a:t>
            </a:r>
          </a:p>
          <a:p>
            <a:pPr lvl="1"/>
            <a:endParaRPr lang="pt-BR" dirty="0"/>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a:xfrm>
            <a:off x="677334" y="1290919"/>
            <a:ext cx="8596668" cy="4750444"/>
          </a:xfrm>
        </p:spPr>
        <p:txBody>
          <a:bodyPr>
            <a:normAutofit fontScale="55000" lnSpcReduction="20000"/>
          </a:bodyPr>
          <a:lstStyle/>
          <a:p>
            <a:pPr marL="457200" lvl="1" indent="0">
              <a:buNone/>
            </a:pPr>
            <a:r>
              <a:rPr lang="pt-BR" sz="3300" b="1" dirty="0">
                <a:latin typeface="+mj-lt"/>
                <a:cs typeface="Calibri" panose="020F0502020204030204" pitchFamily="34" charset="0"/>
              </a:rPr>
              <a:t>Algorithm pseudocode:</a:t>
            </a:r>
            <a:br>
              <a:rPr lang="pt-BR" sz="3300" b="1" dirty="0">
                <a:latin typeface="Calibri" panose="020F0502020204030204" pitchFamily="34" charset="0"/>
                <a:cs typeface="Calibri" panose="020F0502020204030204" pitchFamily="34" charset="0"/>
              </a:rPr>
            </a:br>
            <a:br>
              <a:rPr lang="pt-BR" b="1" dirty="0"/>
            </a:br>
            <a:r>
              <a:rPr lang="pt-BR" sz="2500" dirty="0">
                <a:latin typeface="Courier New" panose="02070309020205020404" pitchFamily="49" charset="0"/>
                <a:cs typeface="Courier New" panose="02070309020205020404" pitchFamily="49" charset="0"/>
              </a:rPr>
              <a:t>Breadth-First-Search(Graph, root)</a:t>
            </a:r>
          </a:p>
          <a:p>
            <a:pPr marL="457200" lvl="1" indent="0">
              <a:buNone/>
            </a:pPr>
            <a:r>
              <a:rPr lang="pt-BR" sz="2500" dirty="0">
                <a:latin typeface="Courier New" panose="02070309020205020404" pitchFamily="49" charset="0"/>
                <a:cs typeface="Courier New" panose="02070309020205020404" pitchFamily="49" charset="0"/>
              </a:rPr>
              <a:t>    for each node n in Graph:            </a:t>
            </a:r>
          </a:p>
          <a:p>
            <a:pPr marL="457200" lvl="1" indent="0">
              <a:buNone/>
            </a:pPr>
            <a:r>
              <a:rPr lang="pt-BR" sz="2500" dirty="0">
                <a:latin typeface="Courier New" panose="02070309020205020404" pitchFamily="49" charset="0"/>
                <a:cs typeface="Courier New" panose="02070309020205020404" pitchFamily="49" charset="0"/>
              </a:rPr>
              <a:t>        n.distance = INFINITY        </a:t>
            </a:r>
          </a:p>
          <a:p>
            <a:pPr marL="457200" lvl="1" indent="0">
              <a:buNone/>
            </a:pPr>
            <a:r>
              <a:rPr lang="pt-BR" sz="2500" dirty="0">
                <a:latin typeface="Courier New" panose="02070309020205020404" pitchFamily="49" charset="0"/>
                <a:cs typeface="Courier New" panose="02070309020205020404" pitchFamily="49" charset="0"/>
              </a:rPr>
              <a:t>        n.parent = NIL</a:t>
            </a:r>
          </a:p>
          <a:p>
            <a:pPr marL="457200" lvl="1" indent="0">
              <a:buNone/>
            </a:pPr>
            <a:r>
              <a:rPr lang="pt-BR" sz="2500" dirty="0">
                <a:latin typeface="Courier New" panose="02070309020205020404" pitchFamily="49" charset="0"/>
                <a:cs typeface="Courier New" panose="02070309020205020404" pitchFamily="49" charset="0"/>
              </a:rPr>
              <a:t>    create empty queue Q      </a:t>
            </a:r>
          </a:p>
          <a:p>
            <a:pPr marL="457200" lvl="1" indent="0">
              <a:buNone/>
            </a:pPr>
            <a:r>
              <a:rPr lang="pt-BR" sz="2500" dirty="0">
                <a:latin typeface="Courier New" panose="02070309020205020404" pitchFamily="49" charset="0"/>
                <a:cs typeface="Courier New" panose="02070309020205020404" pitchFamily="49" charset="0"/>
              </a:rPr>
              <a:t>    root.distance = 0</a:t>
            </a:r>
          </a:p>
          <a:p>
            <a:pPr marL="457200" lvl="1" indent="0">
              <a:buNone/>
            </a:pPr>
            <a:r>
              <a:rPr lang="pt-BR" sz="2500" dirty="0">
                <a:latin typeface="Courier New" panose="02070309020205020404" pitchFamily="49" charset="0"/>
                <a:cs typeface="Courier New" panose="02070309020205020404" pitchFamily="49" charset="0"/>
              </a:rPr>
              <a:t>    Q.enqueue(root)                      </a:t>
            </a:r>
          </a:p>
          <a:p>
            <a:pPr marL="457200" lvl="1" indent="0">
              <a:buNone/>
            </a:pPr>
            <a:r>
              <a:rPr lang="pt-BR" sz="2500" dirty="0">
                <a:latin typeface="Courier New" panose="02070309020205020404" pitchFamily="49" charset="0"/>
                <a:cs typeface="Courier New" panose="02070309020205020404" pitchFamily="49" charset="0"/>
              </a:rPr>
              <a:t>    while Q is not empty:        </a:t>
            </a:r>
          </a:p>
          <a:p>
            <a:pPr marL="457200" lvl="1" indent="0">
              <a:buNone/>
            </a:pPr>
            <a:r>
              <a:rPr lang="pt-BR" sz="2500" dirty="0">
                <a:latin typeface="Courier New" panose="02070309020205020404" pitchFamily="49" charset="0"/>
                <a:cs typeface="Courier New" panose="02070309020205020404" pitchFamily="49" charset="0"/>
              </a:rPr>
              <a:t>        current = Q.dequeue()</a:t>
            </a:r>
          </a:p>
          <a:p>
            <a:pPr marL="457200" lvl="1" indent="0">
              <a:buNone/>
            </a:pPr>
            <a:r>
              <a:rPr lang="pt-BR" sz="2500" dirty="0">
                <a:latin typeface="Courier New" panose="02070309020205020404" pitchFamily="49" charset="0"/>
                <a:cs typeface="Courier New" panose="02070309020205020404" pitchFamily="49" charset="0"/>
              </a:rPr>
              <a:t>        for each node n that is adjacent to current:</a:t>
            </a:r>
          </a:p>
          <a:p>
            <a:pPr marL="457200" lvl="1" indent="0">
              <a:buNone/>
            </a:pPr>
            <a:r>
              <a:rPr lang="pt-BR" sz="2500" dirty="0">
                <a:latin typeface="Courier New" panose="02070309020205020404" pitchFamily="49" charset="0"/>
                <a:cs typeface="Courier New" panose="02070309020205020404" pitchFamily="49" charset="0"/>
              </a:rPr>
              <a:t>            if n.distance == INFINITY:</a:t>
            </a:r>
          </a:p>
          <a:p>
            <a:pPr marL="457200" lvl="1" indent="0">
              <a:buNone/>
            </a:pPr>
            <a:r>
              <a:rPr lang="pt-BR" sz="2500" dirty="0">
                <a:latin typeface="Courier New" panose="02070309020205020404" pitchFamily="49" charset="0"/>
                <a:cs typeface="Courier New" panose="02070309020205020404" pitchFamily="49" charset="0"/>
              </a:rPr>
              <a:t>                n.distance = current.distance + 1</a:t>
            </a:r>
          </a:p>
          <a:p>
            <a:pPr marL="457200" lvl="1" indent="0">
              <a:buNone/>
            </a:pPr>
            <a:r>
              <a:rPr lang="pt-BR" sz="2500" dirty="0">
                <a:latin typeface="Courier New" panose="02070309020205020404" pitchFamily="49" charset="0"/>
                <a:cs typeface="Courier New" panose="02070309020205020404" pitchFamily="49" charset="0"/>
              </a:rPr>
              <a:t>                n.parent = current</a:t>
            </a:r>
          </a:p>
          <a:p>
            <a:pPr marL="457200" lvl="1" indent="0">
              <a:buNone/>
            </a:pPr>
            <a:r>
              <a:rPr lang="pt-BR" sz="2500" dirty="0">
                <a:latin typeface="Courier New" panose="02070309020205020404" pitchFamily="49" charset="0"/>
                <a:cs typeface="Courier New" panose="02070309020205020404" pitchFamily="49" charset="0"/>
              </a:rPr>
              <a:t>                Q.enqueue(n)</a:t>
            </a:r>
            <a:endParaRPr lang="pt-BR" sz="2500" dirty="0">
              <a:latin typeface="Courier New" panose="02070309020205020404" pitchFamily="49" charset="0"/>
              <a:cs typeface="Courier New" panose="02070309020205020404" pitchFamily="49" charset="0"/>
            </a:endParaRPr>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96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dirty="0"/>
                  <a:t>Algorithm </a:t>
                </a:r>
              </a:p>
              <a:p>
                <a:pPr lvl="1"/>
                <a:r>
                  <a:rPr lang="en-US" dirty="0"/>
                  <a:t>Starts at a root node </a:t>
                </a:r>
              </a:p>
              <a:p>
                <a:pPr lvl="1"/>
                <a:r>
                  <a:rPr lang="en-US" dirty="0"/>
                  <a:t>Explores as far as possible along each branch before 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a:p>
              <a:p>
                <a:endParaRPr lang="nl-NL" dirty="0"/>
              </a:p>
              <a:p>
                <a:r>
                  <a:rPr lang="nl-NL" dirty="0" err="1"/>
                  <a:t>Difference</a:t>
                </a:r>
                <a:r>
                  <a:rPr lang="nl-NL" dirty="0"/>
                  <a:t> </a:t>
                </a:r>
                <a:r>
                  <a:rPr lang="nl-NL" dirty="0" err="1"/>
                  <a:t>with</a:t>
                </a:r>
                <a:r>
                  <a:rPr lang="nl-NL" dirty="0"/>
                  <a:t> BFS</a:t>
                </a:r>
              </a:p>
              <a:p>
                <a:pPr lvl="1"/>
                <a:r>
                  <a:rPr lang="nl-NL" dirty="0"/>
                  <a:t>DSF </a:t>
                </a:r>
                <a:r>
                  <a:rPr lang="nl-NL" dirty="0" err="1"/>
                  <a:t>uses</a:t>
                </a:r>
                <a:r>
                  <a:rPr lang="nl-NL" dirty="0"/>
                  <a:t> a </a:t>
                </a:r>
                <a:r>
                  <a:rPr lang="nl-NL" b="1" u="sng" dirty="0"/>
                  <a:t>stack</a:t>
                </a:r>
                <a:r>
                  <a:rPr lang="nl-NL" b="1" dirty="0"/>
                  <a:t> </a:t>
                </a:r>
                <a:r>
                  <a:rPr lang="nl-NL" dirty="0" err="1"/>
                  <a:t>instead</a:t>
                </a:r>
                <a:r>
                  <a:rPr lang="nl-NL" dirty="0"/>
                  <a:t> of a queue</a:t>
                </a:r>
              </a:p>
              <a:p>
                <a:pPr lvl="2"/>
                <a:r>
                  <a:rPr lang="nl-NL" i="1" dirty="0"/>
                  <a:t>Push</a:t>
                </a:r>
                <a:r>
                  <a:rPr lang="nl-NL" dirty="0"/>
                  <a:t> </a:t>
                </a:r>
                <a:r>
                  <a:rPr lang="nl-NL" dirty="0" err="1"/>
                  <a:t>only</a:t>
                </a:r>
                <a:r>
                  <a:rPr lang="nl-NL" dirty="0"/>
                  <a:t> </a:t>
                </a:r>
                <a:r>
                  <a:rPr lang="nl-NL" dirty="0" err="1"/>
                  <a:t>the</a:t>
                </a:r>
                <a:r>
                  <a:rPr lang="nl-NL" dirty="0"/>
                  <a:t> first </a:t>
                </a:r>
                <a:r>
                  <a:rPr lang="nl-NL" dirty="0" err="1"/>
                  <a:t>unvisited</a:t>
                </a:r>
                <a:r>
                  <a:rPr lang="nl-NL" dirty="0"/>
                  <a:t> </a:t>
                </a:r>
                <a:r>
                  <a:rPr lang="nl-NL" dirty="0" err="1"/>
                  <a:t>neigbour</a:t>
                </a:r>
                <a:r>
                  <a:rPr lang="nl-NL" dirty="0"/>
                  <a:t> of </a:t>
                </a:r>
                <a:r>
                  <a:rPr lang="nl-NL" dirty="0" err="1"/>
                  <a:t>the</a:t>
                </a:r>
                <a:r>
                  <a:rPr lang="nl-NL" dirty="0"/>
                  <a:t> top element of </a:t>
                </a:r>
                <a:r>
                  <a:rPr lang="nl-NL" dirty="0" err="1"/>
                  <a:t>the</a:t>
                </a:r>
                <a:r>
                  <a:rPr lang="nl-NL" dirty="0"/>
                  <a:t> stack</a:t>
                </a:r>
              </a:p>
              <a:p>
                <a:pPr lvl="2"/>
                <a:r>
                  <a:rPr lang="nl-NL" i="1" dirty="0"/>
                  <a:t>Pop </a:t>
                </a:r>
                <a:r>
                  <a:rPr lang="nl-NL" dirty="0" err="1"/>
                  <a:t>from</a:t>
                </a:r>
                <a:r>
                  <a:rPr lang="nl-NL" dirty="0"/>
                  <a:t> </a:t>
                </a:r>
                <a:r>
                  <a:rPr lang="nl-NL" dirty="0" err="1"/>
                  <a:t>the</a:t>
                </a:r>
                <a:r>
                  <a:rPr lang="nl-NL" dirty="0"/>
                  <a:t> stack </a:t>
                </a:r>
                <a:r>
                  <a:rPr lang="nl-NL" dirty="0" err="1"/>
                  <a:t>if</a:t>
                </a:r>
                <a:r>
                  <a:rPr lang="nl-NL" dirty="0"/>
                  <a:t> </a:t>
                </a:r>
                <a:r>
                  <a:rPr lang="nl-NL" dirty="0" err="1"/>
                  <a:t>there</a:t>
                </a:r>
                <a:r>
                  <a:rPr lang="nl-NL" dirty="0"/>
                  <a:t> are no </a:t>
                </a:r>
                <a:r>
                  <a:rPr lang="nl-NL" dirty="0" err="1"/>
                  <a:t>other</a:t>
                </a:r>
                <a:r>
                  <a:rPr lang="nl-NL" dirty="0"/>
                  <a:t> </a:t>
                </a:r>
                <a:r>
                  <a:rPr lang="nl-NL" dirty="0" err="1"/>
                  <a:t>unvisited</a:t>
                </a:r>
                <a:r>
                  <a:rPr lang="nl-NL" dirty="0"/>
                  <a:t> </a:t>
                </a:r>
                <a:r>
                  <a:rPr lang="nl-NL" dirty="0" err="1"/>
                  <a:t>neighbours</a:t>
                </a:r>
                <a:endParaRPr lang="en-GB" dirty="0"/>
              </a:p>
              <a:p>
                <a:pPr lvl="1"/>
                <a:r>
                  <a:rPr lang="en-GB" dirty="0"/>
                  <a:t>A recursive implementation is possible</a:t>
                </a:r>
                <a:endParaRPr lang="nl-N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696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Result of a DFS traversal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388595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DFS </a:t>
            </a:r>
            <a:r>
              <a:rPr lang="nl-NL" dirty="0" err="1"/>
              <a:t>traversal</a:t>
            </a:r>
            <a:endParaRPr lang="nl-NL" dirty="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p:spPr>
        <p:txBody>
          <a:bodyPr>
            <a:normAutofit/>
          </a:bodyPr>
          <a:lstStyle/>
          <a:p>
            <a:pPr marL="0" indent="0">
              <a:buNone/>
            </a:pPr>
            <a:r>
              <a:rPr lang="it-IT" b="1" dirty="0"/>
              <a:t>Algorithm pseudocode (recursive)</a:t>
            </a:r>
          </a:p>
          <a:p>
            <a:pPr marL="0" indent="0">
              <a:buNone/>
            </a:pPr>
            <a:br>
              <a:rPr lang="it-IT" sz="1600" b="1" dirty="0"/>
            </a:br>
            <a:r>
              <a:rPr lang="en-US" sz="1600" dirty="0">
                <a:latin typeface="Courier New" panose="02070309020205020404" pitchFamily="49" charset="0"/>
                <a:cs typeface="Courier New" panose="02070309020205020404" pitchFamily="49" charset="0"/>
              </a:rPr>
              <a:t>procedure DFS(</a:t>
            </a:r>
            <a:r>
              <a:rPr lang="en-US" sz="1600" dirty="0" err="1">
                <a:latin typeface="Courier New" panose="02070309020205020404" pitchFamily="49" charset="0"/>
                <a:cs typeface="Courier New" panose="02070309020205020404" pitchFamily="49" charset="0"/>
              </a:rPr>
              <a:t>G,v</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label v as discovered</a:t>
            </a:r>
          </a:p>
          <a:p>
            <a:pPr marL="0" indent="0">
              <a:buNone/>
            </a:pPr>
            <a:r>
              <a:rPr lang="en-US" sz="1600" dirty="0">
                <a:latin typeface="Courier New" panose="02070309020205020404" pitchFamily="49" charset="0"/>
                <a:cs typeface="Courier New" panose="02070309020205020404" pitchFamily="49" charset="0"/>
              </a:rPr>
              <a:t>     for all edges from v to w in </a:t>
            </a:r>
            <a:r>
              <a:rPr lang="en-US" sz="1600" dirty="0" err="1">
                <a:latin typeface="Courier New" panose="02070309020205020404" pitchFamily="49" charset="0"/>
                <a:cs typeface="Courier New" panose="02070309020205020404" pitchFamily="49" charset="0"/>
              </a:rPr>
              <a:t>G.adjacentEdges</a:t>
            </a:r>
            <a:r>
              <a:rPr lang="en-US" sz="1600" dirty="0">
                <a:latin typeface="Courier New" panose="02070309020205020404" pitchFamily="49" charset="0"/>
                <a:cs typeface="Courier New" panose="02070309020205020404" pitchFamily="49" charset="0"/>
              </a:rPr>
              <a:t>(v) do</a:t>
            </a:r>
          </a:p>
          <a:p>
            <a:pPr marL="0" indent="0">
              <a:buNone/>
            </a:pPr>
            <a:r>
              <a:rPr lang="en-US" sz="1600" dirty="0">
                <a:latin typeface="Courier New" panose="02070309020205020404" pitchFamily="49" charset="0"/>
                <a:cs typeface="Courier New" panose="02070309020205020404" pitchFamily="49" charset="0"/>
              </a:rPr>
              <a:t>        if vertex w is not labeled as discovered then</a:t>
            </a:r>
          </a:p>
          <a:p>
            <a:pPr marL="0" indent="0">
              <a:buNone/>
            </a:pPr>
            <a:r>
              <a:rPr lang="en-US" sz="1600" dirty="0">
                <a:latin typeface="Courier New" panose="02070309020205020404" pitchFamily="49" charset="0"/>
                <a:cs typeface="Courier New" panose="02070309020205020404" pitchFamily="49" charset="0"/>
              </a:rPr>
              <a:t>        recursively call DFS(</a:t>
            </a:r>
            <a:r>
              <a:rPr lang="en-US" sz="1600" dirty="0" err="1">
                <a:latin typeface="Courier New" panose="02070309020205020404" pitchFamily="49" charset="0"/>
                <a:cs typeface="Courier New" panose="02070309020205020404" pitchFamily="49" charset="0"/>
              </a:rPr>
              <a:t>G,w</a:t>
            </a:r>
            <a:r>
              <a:rPr lang="en-US" sz="1600" dirty="0">
                <a:latin typeface="Courier New" panose="02070309020205020404" pitchFamily="49" charset="0"/>
                <a:cs typeface="Courier New" panose="02070309020205020404" pitchFamily="49" charset="0"/>
              </a:rPr>
              <a:t>)</a:t>
            </a:r>
            <a:endParaRPr lang="it-IT" sz="16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798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p:spPr>
        <p:txBody>
          <a:bodyPr>
            <a:normAutofit/>
          </a:bodyPr>
          <a:lstStyle/>
          <a:p>
            <a:pPr marL="0" indent="0">
              <a:buNone/>
            </a:pPr>
            <a:r>
              <a:rPr lang="it-IT" b="1" dirty="0"/>
              <a:t>Algorithm pseudocode (iterative)</a:t>
            </a:r>
          </a:p>
          <a:p>
            <a:pPr marL="0" indent="0">
              <a:buNone/>
            </a:pPr>
            <a:br>
              <a:rPr lang="it-IT" sz="1600" b="1" dirty="0"/>
            </a:br>
            <a:r>
              <a:rPr lang="en-US" sz="1600" dirty="0">
                <a:latin typeface="Courier New" panose="02070309020205020404" pitchFamily="49" charset="0"/>
                <a:cs typeface="Courier New" panose="02070309020205020404" pitchFamily="49" charset="0"/>
              </a:rPr>
              <a:t>procedure DFS-iterative(</a:t>
            </a:r>
            <a:r>
              <a:rPr lang="en-US" sz="1600" dirty="0" err="1">
                <a:latin typeface="Courier New" panose="02070309020205020404" pitchFamily="49" charset="0"/>
                <a:cs typeface="Courier New" panose="02070309020205020404" pitchFamily="49" charset="0"/>
              </a:rPr>
              <a:t>G,v</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let S be a stack</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S.push</a:t>
            </a:r>
            <a:r>
              <a:rPr lang="en-US" sz="1600" dirty="0">
                <a:latin typeface="Courier New" panose="02070309020205020404" pitchFamily="49" charset="0"/>
                <a:cs typeface="Courier New" panose="02070309020205020404" pitchFamily="49" charset="0"/>
              </a:rPr>
              <a:t>(v)</a:t>
            </a:r>
          </a:p>
          <a:p>
            <a:pPr marL="0" indent="0">
              <a:buNone/>
            </a:pPr>
            <a:r>
              <a:rPr lang="en-US" sz="1600" dirty="0">
                <a:latin typeface="Courier New" panose="02070309020205020404" pitchFamily="49" charset="0"/>
                <a:cs typeface="Courier New" panose="02070309020205020404" pitchFamily="49" charset="0"/>
              </a:rPr>
              <a:t>  while S is not empty</a:t>
            </a:r>
          </a:p>
          <a:p>
            <a:pPr marL="0" indent="0">
              <a:buNone/>
            </a:pPr>
            <a:r>
              <a:rPr lang="en-US" sz="1600" dirty="0">
                <a:latin typeface="Courier New" panose="02070309020205020404" pitchFamily="49" charset="0"/>
                <a:cs typeface="Courier New" panose="02070309020205020404" pitchFamily="49" charset="0"/>
              </a:rPr>
              <a:t>      v = </a:t>
            </a:r>
            <a:r>
              <a:rPr lang="en-US" sz="1600" dirty="0" err="1">
                <a:latin typeface="Courier New" panose="02070309020205020404" pitchFamily="49" charset="0"/>
                <a:cs typeface="Courier New" panose="02070309020205020404" pitchFamily="49" charset="0"/>
              </a:rPr>
              <a:t>S.pop</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if v is not labeled as discovered:</a:t>
            </a:r>
          </a:p>
          <a:p>
            <a:pPr marL="0" indent="0">
              <a:buNone/>
            </a:pPr>
            <a:r>
              <a:rPr lang="en-US" sz="1600" dirty="0">
                <a:latin typeface="Courier New" panose="02070309020205020404" pitchFamily="49" charset="0"/>
                <a:cs typeface="Courier New" panose="02070309020205020404" pitchFamily="49" charset="0"/>
              </a:rPr>
              <a:t>          label v as discovered</a:t>
            </a:r>
          </a:p>
          <a:p>
            <a:pPr marL="0" indent="0">
              <a:buNone/>
            </a:pPr>
            <a:r>
              <a:rPr lang="en-US" sz="1600" dirty="0">
                <a:latin typeface="Courier New" panose="02070309020205020404" pitchFamily="49" charset="0"/>
                <a:cs typeface="Courier New" panose="02070309020205020404" pitchFamily="49" charset="0"/>
              </a:rPr>
              <a:t>          for all edges from v to w in </a:t>
            </a:r>
            <a:r>
              <a:rPr lang="en-US" sz="1600" dirty="0" err="1">
                <a:latin typeface="Courier New" panose="02070309020205020404" pitchFamily="49" charset="0"/>
                <a:cs typeface="Courier New" panose="02070309020205020404" pitchFamily="49" charset="0"/>
              </a:rPr>
              <a:t>G.adjacentEdges</a:t>
            </a:r>
            <a:r>
              <a:rPr lang="en-US" sz="1600" dirty="0">
                <a:latin typeface="Courier New" panose="02070309020205020404" pitchFamily="49" charset="0"/>
                <a:cs typeface="Courier New" panose="02070309020205020404" pitchFamily="49" charset="0"/>
              </a:rPr>
              <a:t>(v) do</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S.push</a:t>
            </a:r>
            <a:r>
              <a:rPr lang="en-US" sz="1600" dirty="0">
                <a:latin typeface="Courier New" panose="02070309020205020404" pitchFamily="49" charset="0"/>
                <a:cs typeface="Courier New" panose="02070309020205020404" pitchFamily="49" charset="0"/>
              </a:rPr>
              <a:t>(w)</a:t>
            </a:r>
            <a:endParaRPr lang="it-IT" sz="16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331614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Single-source shortest path problem</a:t>
            </a:r>
          </a:p>
          <a:p>
            <a:pPr lvl="1"/>
            <a:r>
              <a:rPr lang="en-US" dirty="0"/>
              <a:t>for a given source vertex (node) in the graph, the algorithm finds the path with lowest cost (i.e., the shortest path) between that vertex and every other vertex</a:t>
            </a:r>
          </a:p>
          <a:p>
            <a:endParaRPr lang="en-US" dirty="0"/>
          </a:p>
          <a:p>
            <a:r>
              <a:rPr lang="en-US" dirty="0"/>
              <a:t>Informal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as visited when done with neighbors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Dijkstra's algorithm runti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More </a:t>
            </a:r>
            <a:r>
              <a:rPr lang="nl-NL" dirty="0" err="1"/>
              <a:t>detailed</a:t>
            </a:r>
            <a:r>
              <a:rPr lang="nl-NL" dirty="0"/>
              <a:t> agenda</a:t>
            </a:r>
          </a:p>
        </p:txBody>
      </p:sp>
      <p:sp>
        <p:nvSpPr>
          <p:cNvPr id="3" name="Tijdelijke aanduiding voor inhoud 2"/>
          <p:cNvSpPr>
            <a:spLocks noGrp="1"/>
          </p:cNvSpPr>
          <p:nvPr>
            <p:ph idx="1"/>
          </p:nvPr>
        </p:nvSpPr>
        <p:spPr/>
        <p:txBody>
          <a:bodyPr/>
          <a:lstStyle/>
          <a:p>
            <a:r>
              <a:rPr lang="nl-NL" dirty="0" err="1"/>
              <a:t>What</a:t>
            </a:r>
            <a:r>
              <a:rPr lang="nl-NL" dirty="0"/>
              <a:t> are (di)</a:t>
            </a:r>
            <a:r>
              <a:rPr lang="nl-NL" dirty="0" err="1"/>
              <a:t>graphs</a:t>
            </a:r>
            <a:r>
              <a:rPr lang="nl-NL" dirty="0"/>
              <a:t>?</a:t>
            </a:r>
          </a:p>
          <a:p>
            <a:r>
              <a:rPr lang="nl-NL" dirty="0"/>
              <a:t>How do we </a:t>
            </a:r>
            <a:r>
              <a:rPr lang="nl-NL" dirty="0" err="1"/>
              <a:t>represent</a:t>
            </a:r>
            <a:r>
              <a:rPr lang="nl-NL" dirty="0"/>
              <a:t> a (di)</a:t>
            </a:r>
            <a:r>
              <a:rPr lang="nl-NL" dirty="0" err="1"/>
              <a:t>graph</a:t>
            </a:r>
            <a:r>
              <a:rPr lang="nl-NL" dirty="0"/>
              <a:t>?</a:t>
            </a:r>
          </a:p>
          <a:p>
            <a:pPr lvl="1"/>
            <a:r>
              <a:rPr lang="nl-NL" dirty="0" err="1"/>
              <a:t>Adjacency</a:t>
            </a:r>
            <a:r>
              <a:rPr lang="nl-NL" dirty="0"/>
              <a:t> list, </a:t>
            </a:r>
            <a:r>
              <a:rPr lang="nl-NL" dirty="0" err="1"/>
              <a:t>adjacency</a:t>
            </a:r>
            <a:r>
              <a:rPr lang="nl-NL" dirty="0"/>
              <a:t> matrix, </a:t>
            </a:r>
            <a:r>
              <a:rPr lang="nl-NL" dirty="0" err="1"/>
              <a:t>incidence</a:t>
            </a:r>
            <a:r>
              <a:rPr lang="nl-NL" dirty="0"/>
              <a:t> matrix</a:t>
            </a:r>
          </a:p>
          <a:p>
            <a:r>
              <a:rPr lang="nl-NL" dirty="0"/>
              <a:t>How </a:t>
            </a:r>
            <a:r>
              <a:rPr lang="nl-NL" dirty="0" err="1"/>
              <a:t>can</a:t>
            </a:r>
            <a:r>
              <a:rPr lang="nl-NL" dirty="0"/>
              <a:t> we traverse/</a:t>
            </a:r>
            <a:r>
              <a:rPr lang="nl-NL" dirty="0" err="1"/>
              <a:t>visit</a:t>
            </a:r>
            <a:r>
              <a:rPr lang="nl-NL" dirty="0"/>
              <a:t> a </a:t>
            </a:r>
            <a:r>
              <a:rPr lang="nl-NL" dirty="0" err="1"/>
              <a:t>graph</a:t>
            </a:r>
            <a:r>
              <a:rPr lang="nl-NL" dirty="0"/>
              <a:t>?</a:t>
            </a:r>
          </a:p>
          <a:p>
            <a:pPr lvl="1"/>
            <a:r>
              <a:rPr lang="nl-NL" dirty="0"/>
              <a:t>BFS, DFS</a:t>
            </a:r>
          </a:p>
          <a:p>
            <a:r>
              <a:rPr lang="nl-NL" dirty="0"/>
              <a:t>How </a:t>
            </a:r>
            <a:r>
              <a:rPr lang="nl-NL" dirty="0" err="1"/>
              <a:t>can</a:t>
            </a:r>
            <a:r>
              <a:rPr lang="nl-NL" dirty="0"/>
              <a:t> we </a:t>
            </a:r>
            <a:r>
              <a:rPr lang="nl-NL" dirty="0" err="1"/>
              <a:t>find</a:t>
            </a:r>
            <a:r>
              <a:rPr lang="nl-NL" dirty="0"/>
              <a:t> </a:t>
            </a:r>
            <a:r>
              <a:rPr lang="nl-NL" dirty="0" err="1"/>
              <a:t>the</a:t>
            </a:r>
            <a:r>
              <a:rPr lang="nl-NL" dirty="0"/>
              <a:t> </a:t>
            </a:r>
            <a:r>
              <a:rPr lang="nl-NL" dirty="0" err="1"/>
              <a:t>shortest</a:t>
            </a:r>
            <a:r>
              <a:rPr lang="nl-NL" dirty="0"/>
              <a:t> </a:t>
            </a:r>
            <a:r>
              <a:rPr lang="nl-NL" dirty="0" err="1"/>
              <a:t>path</a:t>
            </a:r>
            <a:r>
              <a:rPr lang="nl-NL" dirty="0"/>
              <a:t> </a:t>
            </a:r>
            <a:r>
              <a:rPr lang="nl-NL" dirty="0" err="1"/>
              <a:t>between</a:t>
            </a:r>
            <a:r>
              <a:rPr lang="nl-NL" dirty="0"/>
              <a:t> </a:t>
            </a:r>
            <a:r>
              <a:rPr lang="nl-NL" dirty="0" err="1"/>
              <a:t>two</a:t>
            </a:r>
            <a:r>
              <a:rPr lang="nl-NL" dirty="0"/>
              <a:t> </a:t>
            </a:r>
            <a:r>
              <a:rPr lang="nl-NL" dirty="0" err="1"/>
              <a:t>nodes</a:t>
            </a:r>
            <a:r>
              <a:rPr lang="nl-NL" dirty="0"/>
              <a:t> of a </a:t>
            </a:r>
            <a:r>
              <a:rPr lang="nl-NL" dirty="0" err="1"/>
              <a:t>graph</a:t>
            </a:r>
            <a:r>
              <a:rPr lang="nl-NL" dirty="0"/>
              <a:t>?</a:t>
            </a:r>
          </a:p>
          <a:p>
            <a:pPr lvl="1"/>
            <a:r>
              <a:rPr lang="nl-NL" dirty="0"/>
              <a:t>Dijkstra’s </a:t>
            </a:r>
            <a:r>
              <a:rPr lang="nl-NL" dirty="0" err="1"/>
              <a:t>algorithm</a:t>
            </a:r>
            <a:endParaRPr lang="nl-NL" dirty="0"/>
          </a:p>
          <a:p>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388158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pPr lvl="1"/>
            <a:endParaRPr lang="en-US"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50259"/>
          </a:xfrm>
        </p:spPr>
        <p:txBody>
          <a:bodyPr>
            <a:normAutofit fontScale="90000"/>
          </a:bodyPr>
          <a:lstStyle/>
          <a:p>
            <a:r>
              <a:rPr lang="en-GB" dirty="0"/>
              <a:t>Graphs – Dijkstra’s algorithm (pseudocode)</a:t>
            </a:r>
            <a:endParaRPr lang="it-IT" dirty="0"/>
          </a:p>
        </p:txBody>
      </p:sp>
      <p:sp>
        <p:nvSpPr>
          <p:cNvPr id="3" name="Content Placeholder 2"/>
          <p:cNvSpPr>
            <a:spLocks noGrp="1"/>
          </p:cNvSpPr>
          <p:nvPr>
            <p:ph idx="1"/>
          </p:nvPr>
        </p:nvSpPr>
        <p:spPr>
          <a:xfrm>
            <a:off x="677334" y="1559859"/>
            <a:ext cx="8596668" cy="4481503"/>
          </a:xfrm>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function Dijkstra(Graph, source):</a:t>
            </a:r>
          </a:p>
          <a:p>
            <a:pPr marL="0" indent="0">
              <a:buNone/>
            </a:pPr>
            <a:r>
              <a:rPr lang="en-US" dirty="0">
                <a:latin typeface="Courier New" panose="02070309020205020404" pitchFamily="49" charset="0"/>
                <a:cs typeface="Courier New" panose="02070309020205020404" pitchFamily="49" charset="0"/>
              </a:rPr>
              <a:t>    create vertex set Q</a:t>
            </a:r>
          </a:p>
          <a:p>
            <a:pPr marL="0" indent="0">
              <a:buNone/>
            </a:pPr>
            <a:r>
              <a:rPr lang="en-US" dirty="0">
                <a:latin typeface="Courier New" panose="02070309020205020404" pitchFamily="49" charset="0"/>
                <a:cs typeface="Courier New" panose="02070309020205020404" pitchFamily="49" charset="0"/>
              </a:rPr>
              <a:t>    for each vertex v in Graph:             // Initialization</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[v] ← INFINITY                  // Unknown distance from source to v</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prev</a:t>
            </a:r>
            <a:r>
              <a:rPr lang="en-US" dirty="0">
                <a:latin typeface="Courier New" panose="02070309020205020404" pitchFamily="49" charset="0"/>
                <a:cs typeface="Courier New" panose="02070309020205020404" pitchFamily="49" charset="0"/>
              </a:rPr>
              <a:t>[v] ← UNDEFINED                 // Previous node in optimal path from source</a:t>
            </a:r>
          </a:p>
          <a:p>
            <a:pPr marL="0" indent="0">
              <a:buNone/>
            </a:pPr>
            <a:r>
              <a:rPr lang="en-US" dirty="0">
                <a:latin typeface="Courier New" panose="02070309020205020404" pitchFamily="49" charset="0"/>
                <a:cs typeface="Courier New" panose="02070309020205020404" pitchFamily="49" charset="0"/>
              </a:rPr>
              <a:t>        add v to Q                          // All nodes initially in Q (unvisited nodes)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[source] ← 0                        // Distance from source to source  </a:t>
            </a:r>
          </a:p>
          <a:p>
            <a:pPr marL="0" indent="0">
              <a:buNone/>
            </a:pPr>
            <a:r>
              <a:rPr lang="en-US" dirty="0">
                <a:latin typeface="Courier New" panose="02070309020205020404" pitchFamily="49" charset="0"/>
                <a:cs typeface="Courier New" panose="02070309020205020404" pitchFamily="49" charset="0"/>
              </a:rPr>
              <a:t>    while Q is not empty:</a:t>
            </a:r>
          </a:p>
          <a:p>
            <a:pPr marL="0" indent="0">
              <a:buNone/>
            </a:pPr>
            <a:r>
              <a:rPr lang="en-US" dirty="0">
                <a:latin typeface="Courier New" panose="02070309020205020404" pitchFamily="49" charset="0"/>
                <a:cs typeface="Courier New" panose="02070309020205020404" pitchFamily="49" charset="0"/>
              </a:rPr>
              <a:t>       u ← vertex in Q with min </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[u]    // Source node will be selected first</a:t>
            </a:r>
          </a:p>
          <a:p>
            <a:pPr marL="0" indent="0">
              <a:buNone/>
            </a:pPr>
            <a:r>
              <a:rPr lang="en-US" dirty="0">
                <a:latin typeface="Courier New" panose="02070309020205020404" pitchFamily="49" charset="0"/>
                <a:cs typeface="Courier New" panose="02070309020205020404" pitchFamily="49" charset="0"/>
              </a:rPr>
              <a:t>        remove u from Q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 each neighbor v of u:           // where v is still in Q.</a:t>
            </a:r>
          </a:p>
          <a:p>
            <a:pPr marL="0" indent="0">
              <a:buNone/>
            </a:pPr>
            <a:r>
              <a:rPr lang="en-US" dirty="0">
                <a:latin typeface="Courier New" panose="02070309020205020404" pitchFamily="49" charset="0"/>
                <a:cs typeface="Courier New" panose="02070309020205020404" pitchFamily="49" charset="0"/>
              </a:rPr>
              <a:t>           alt ← </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[u] + length(u, v)</a:t>
            </a:r>
          </a:p>
          <a:p>
            <a:pPr marL="0" indent="0">
              <a:buNone/>
            </a:pPr>
            <a:r>
              <a:rPr lang="en-US" dirty="0">
                <a:latin typeface="Courier New" panose="02070309020205020404" pitchFamily="49" charset="0"/>
                <a:cs typeface="Courier New" panose="02070309020205020404" pitchFamily="49" charset="0"/>
              </a:rPr>
              <a:t>           if alt &lt; </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[v]:               // A shorter path to v has been found</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[v] ← alt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prev</a:t>
            </a:r>
            <a:r>
              <a:rPr lang="en-US" dirty="0">
                <a:latin typeface="Courier New" panose="02070309020205020404" pitchFamily="49" charset="0"/>
                <a:cs typeface="Courier New" panose="02070309020205020404" pitchFamily="49" charset="0"/>
              </a:rPr>
              <a:t>[v] ← u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prev</a:t>
            </a:r>
            <a:r>
              <a:rPr lang="en-US" dirty="0">
                <a:latin typeface="Courier New" panose="02070309020205020404" pitchFamily="49" charset="0"/>
                <a:cs typeface="Courier New" panose="02070309020205020404" pitchFamily="49" charset="0"/>
              </a:rPr>
              <a:t>[]</a:t>
            </a:r>
            <a:endParaRPr lang="it-IT"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078317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Main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when done </a:t>
            </a:r>
            <a:r>
              <a:rPr lang="en-US"/>
              <a:t>with neighbors</a:t>
            </a:r>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473728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t>Assign to every node a tentative distance value: set it to zero for the initial node and to infinity (</a:t>
                </a:r>
                <a14:m>
                  <m:oMath xmlns:m="http://schemas.openxmlformats.org/officeDocument/2006/math">
                    <m:r>
                      <a:rPr lang="en-GB" b="0" i="1" smtClean="0">
                        <a:latin typeface="Cambria Math" panose="02040503050406030204" pitchFamily="18" charset="0"/>
                      </a:rPr>
                      <m:t>∞</m:t>
                    </m:r>
                  </m:oMath>
                </a14:m>
                <a:r>
                  <a:rPr lang="en-US" dirty="0"/>
                  <a:t>) for 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calculated </a:t>
                </a:r>
                <a:r>
                  <a:rPr lang="en-US" i="1" dirty="0"/>
                  <a:t>tentative</a:t>
                </a:r>
                <a:r>
                  <a:rPr lang="en-US" dirty="0"/>
                  <a:t> distance to the current assigned value and </a:t>
                </a:r>
                <a:r>
                  <a:rPr lang="en-US" b="1" dirty="0">
                    <a:solidFill>
                      <a:srgbClr val="FF0000"/>
                    </a:solidFill>
                  </a:rPr>
                  <a:t>assign the smaller one</a:t>
                </a:r>
                <a:r>
                  <a:rPr lang="en-US" dirty="0"/>
                  <a:t>. </a:t>
                </a:r>
              </a:p>
              <a:p>
                <a:pPr lvl="1"/>
                <a:r>
                  <a:rPr lang="en-US" dirty="0"/>
                  <a:t>For 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the </a:t>
                </a:r>
                <a:r>
                  <a:rPr lang="en-US" i="1" dirty="0"/>
                  <a:t>unvisited set</a:t>
                </a:r>
                <a:r>
                  <a:rPr lang="en-US" dirty="0"/>
                  <a:t>. A visited node will never be checked again.</a:t>
                </a:r>
              </a:p>
              <a:p>
                <a:pPr>
                  <a:buFont typeface="+mj-lt"/>
                  <a:buAutoNum type="arabicPeriod"/>
                </a:pPr>
                <a:r>
                  <a:rPr lang="en-US" b="1" dirty="0">
                    <a:solidFill>
                      <a:srgbClr val="FF0000"/>
                    </a:solidFill>
                  </a:rPr>
                  <a:t>Select 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04037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a:t>Nonlinear structure made by</a:t>
                </a:r>
              </a:p>
              <a:p>
                <a:pPr lvl="1"/>
                <a:r>
                  <a:rPr lang="en-US" dirty="0"/>
                  <a:t>finite (and possibly mutable) set of </a:t>
                </a:r>
                <a:r>
                  <a:rPr lang="en-US" b="1" i="1" dirty="0"/>
                  <a:t>nodes</a:t>
                </a:r>
                <a:r>
                  <a:rPr lang="en-US" b="1" dirty="0"/>
                  <a:t> </a:t>
                </a:r>
                <a:r>
                  <a:rPr lang="en-US" dirty="0"/>
                  <a:t>or </a:t>
                </a:r>
                <a:r>
                  <a:rPr lang="en-US" b="1" dirty="0"/>
                  <a:t>vertices</a:t>
                </a:r>
              </a:p>
              <a:p>
                <a:pPr lvl="1"/>
                <a:r>
                  <a:rPr lang="en-US" dirty="0"/>
                  <a:t>set of ordered/unordered pairs of these nodes, known as </a:t>
                </a:r>
                <a:r>
                  <a:rPr lang="en-US" b="1" i="1" dirty="0"/>
                  <a:t>edges </a:t>
                </a:r>
                <a:r>
                  <a:rPr lang="en-US" dirty="0"/>
                  <a:t>or </a:t>
                </a:r>
                <a:r>
                  <a:rPr lang="en-US" b="1" dirty="0"/>
                  <a:t>arcs</a:t>
                </a:r>
              </a:p>
              <a:p>
                <a:pPr lvl="2"/>
                <a:r>
                  <a:rPr lang="en-US" dirty="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a:p>
              <a:p>
                <a:pPr lvl="2"/>
                <a:r>
                  <a:rPr lang="en-US" dirty="0"/>
                  <a:t>may also associate to each edge some edge </a:t>
                </a:r>
                <a:r>
                  <a:rPr lang="en-US" i="1" dirty="0"/>
                  <a:t>value</a:t>
                </a:r>
                <a:r>
                  <a:rPr lang="en-US" dirty="0"/>
                  <a:t>, such as a symbolic label or a numeric attribute (cost, capacity, length, etc.)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a:xfrm>
            <a:off x="677334" y="2160589"/>
            <a:ext cx="7529964" cy="4011611"/>
          </a:xfrm>
        </p:spPr>
        <p:txBody>
          <a:bodyPr numCol="1">
            <a:normAutofit/>
          </a:bodyPr>
          <a:lstStyle/>
          <a:p>
            <a:endParaRPr lang="en-GB" b="1" i="1" dirty="0">
              <a:solidFill>
                <a:srgbClr val="FF0000"/>
              </a:solidFill>
            </a:endParaRPr>
          </a:p>
          <a:p>
            <a:r>
              <a:rPr lang="en-GB" b="1" i="1" dirty="0">
                <a:solidFill>
                  <a:srgbClr val="FF0000"/>
                </a:solidFill>
              </a:rPr>
              <a:t>GO ON WITH THE ASSIGNMENT!!!</a:t>
            </a:r>
          </a:p>
          <a:p>
            <a:pPr lvl="1"/>
            <a:r>
              <a:rPr lang="en-GB" i="1" dirty="0">
                <a:solidFill>
                  <a:schemeClr val="tx1"/>
                </a:solidFill>
              </a:rPr>
              <a:t>Exercise 1 should be </a:t>
            </a:r>
            <a:r>
              <a:rPr lang="en-GB" b="1" i="1" dirty="0">
                <a:solidFill>
                  <a:schemeClr val="tx1"/>
                </a:solidFill>
              </a:rPr>
              <a:t>completed</a:t>
            </a:r>
          </a:p>
          <a:p>
            <a:pPr lvl="1"/>
            <a:r>
              <a:rPr lang="en-GB" i="1" dirty="0">
                <a:solidFill>
                  <a:schemeClr val="tx1"/>
                </a:solidFill>
              </a:rPr>
              <a:t>Exercise 2 should be </a:t>
            </a:r>
            <a:r>
              <a:rPr lang="en-GB" b="1" i="1" dirty="0">
                <a:solidFill>
                  <a:schemeClr val="tx1"/>
                </a:solidFill>
              </a:rPr>
              <a:t>in progress</a:t>
            </a:r>
          </a:p>
          <a:p>
            <a:pPr lvl="2"/>
            <a:r>
              <a:rPr lang="en-GB" dirty="0">
                <a:solidFill>
                  <a:schemeClr val="tx1"/>
                </a:solidFill>
              </a:rPr>
              <a:t>Tip: look for binary tree code from N@tschool, as inspiration</a:t>
            </a:r>
          </a:p>
          <a:p>
            <a:pPr lvl="1"/>
            <a:r>
              <a:rPr lang="en-GB" i="1" dirty="0">
                <a:solidFill>
                  <a:schemeClr val="tx1"/>
                </a:solidFill>
              </a:rPr>
              <a:t>[for the fastest] Exercise 3 can now be </a:t>
            </a:r>
            <a:r>
              <a:rPr lang="en-GB" b="1" i="1" dirty="0">
                <a:solidFill>
                  <a:schemeClr val="tx1"/>
                </a:solidFill>
              </a:rPr>
              <a:t>started</a:t>
            </a:r>
            <a:r>
              <a:rPr lang="en-GB" i="1" dirty="0">
                <a:solidFill>
                  <a:schemeClr val="tx1"/>
                </a:solidFill>
              </a:rPr>
              <a:t> </a:t>
            </a:r>
          </a:p>
          <a:p>
            <a:pPr lvl="2"/>
            <a:r>
              <a:rPr lang="en-GB" dirty="0">
                <a:solidFill>
                  <a:schemeClr val="tx1"/>
                </a:solidFill>
              </a:rPr>
              <a:t>creation of the adjacency matrix of the graph</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www.hov-haaksbergen.nl/wp-content/uploads/2014/12/Prettige-feestdag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316" y="247300"/>
            <a:ext cx="4172615" cy="204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529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a:t> are subset of those of </a:t>
                </a:r>
                <a14:m>
                  <m:oMath xmlns:m="http://schemas.openxmlformats.org/officeDocument/2006/math">
                    <m:r>
                      <a:rPr lang="en-GB" b="0" i="1" smtClean="0">
                        <a:latin typeface="Cambria Math" panose="02040503050406030204" pitchFamily="18" charset="0"/>
                      </a:rPr>
                      <m:t>𝐺</m:t>
                    </m:r>
                  </m:oMath>
                </a14:m>
                <a:r>
                  <a:rPr lang="en-US" dirty="0"/>
                  <a:t> </a:t>
                </a:r>
              </a:p>
              <a:p>
                <a:r>
                  <a:rPr lang="en-US" dirty="0"/>
                  <a:t>Spanning </a:t>
                </a:r>
                <a:r>
                  <a:rPr lang="en-US" dirty="0" err="1"/>
                  <a:t>subgraph</a:t>
                </a:r>
                <a:endParaRPr lang="en-US" dirty="0"/>
              </a:p>
              <a:p>
                <a:pPr lvl="1"/>
                <a:r>
                  <a:rPr lang="en-US" dirty="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p:sp>
        <p:nvSpPr>
          <p:cNvPr id="3" name="Content Placeholder 2"/>
          <p:cNvSpPr>
            <a:spLocks noGrp="1"/>
          </p:cNvSpPr>
          <p:nvPr>
            <p:ph idx="1"/>
          </p:nvPr>
        </p:nvSpPr>
        <p:spPr/>
        <p:txBody>
          <a:bodyPr/>
          <a:lstStyle/>
          <a:p>
            <a:r>
              <a:rPr lang="nl-NL" dirty="0" err="1"/>
              <a:t>Connected</a:t>
            </a:r>
            <a:r>
              <a:rPr lang="nl-NL" dirty="0"/>
              <a:t> </a:t>
            </a:r>
            <a:r>
              <a:rPr lang="nl-NL" dirty="0" err="1"/>
              <a:t>graph</a:t>
            </a:r>
            <a:endParaRPr lang="nl-NL" dirty="0"/>
          </a:p>
          <a:p>
            <a:pPr lvl="1"/>
            <a:r>
              <a:rPr lang="nl-NL" dirty="0" err="1"/>
              <a:t>Every</a:t>
            </a:r>
            <a:r>
              <a:rPr lang="nl-NL" dirty="0"/>
              <a:t> pair of </a:t>
            </a:r>
            <a:r>
              <a:rPr lang="nl-NL" dirty="0" err="1"/>
              <a:t>its</a:t>
            </a:r>
            <a:r>
              <a:rPr lang="nl-NL" dirty="0"/>
              <a:t> </a:t>
            </a:r>
            <a:r>
              <a:rPr lang="nl-NL" dirty="0" err="1"/>
              <a:t>vertices</a:t>
            </a:r>
            <a:r>
              <a:rPr lang="nl-NL" dirty="0"/>
              <a:t> is </a:t>
            </a:r>
            <a:r>
              <a:rPr lang="nl-NL" dirty="0" err="1"/>
              <a:t>connected</a:t>
            </a:r>
            <a:r>
              <a:rPr lang="nl-NL" dirty="0"/>
              <a:t> </a:t>
            </a:r>
            <a:r>
              <a:rPr lang="nl-NL" dirty="0" err="1"/>
              <a:t>by</a:t>
            </a:r>
            <a:r>
              <a:rPr lang="nl-NL" dirty="0"/>
              <a:t> </a:t>
            </a:r>
            <a:r>
              <a:rPr lang="nl-NL" dirty="0" err="1"/>
              <a:t>some</a:t>
            </a:r>
            <a:r>
              <a:rPr lang="nl-NL" dirty="0"/>
              <a:t> </a:t>
            </a:r>
            <a:r>
              <a:rPr lang="nl-NL" dirty="0" err="1"/>
              <a:t>path</a:t>
            </a:r>
            <a:endParaRPr lang="nl-NL" dirty="0"/>
          </a:p>
          <a:p>
            <a:r>
              <a:rPr lang="nl-NL" dirty="0" err="1"/>
              <a:t>Acyclic</a:t>
            </a:r>
            <a:r>
              <a:rPr lang="nl-NL" dirty="0"/>
              <a:t> </a:t>
            </a:r>
            <a:r>
              <a:rPr lang="nl-NL" dirty="0" err="1"/>
              <a:t>graph</a:t>
            </a:r>
            <a:endParaRPr lang="nl-NL" dirty="0"/>
          </a:p>
          <a:p>
            <a:pPr lvl="1"/>
            <a:r>
              <a:rPr lang="nl-NL" dirty="0"/>
              <a:t>It </a:t>
            </a:r>
            <a:r>
              <a:rPr lang="nl-NL" dirty="0" err="1"/>
              <a:t>contains</a:t>
            </a:r>
            <a:r>
              <a:rPr lang="nl-NL" dirty="0"/>
              <a:t> no </a:t>
            </a:r>
            <a:r>
              <a:rPr lang="nl-NL" dirty="0" err="1"/>
              <a:t>cycles</a:t>
            </a:r>
            <a:endParaRPr lang="nl-NL" dirty="0"/>
          </a:p>
          <a:p>
            <a:r>
              <a:rPr lang="nl-NL" dirty="0"/>
              <a:t>Spanning tree of a </a:t>
            </a:r>
            <a:r>
              <a:rPr lang="nl-NL" dirty="0" err="1"/>
              <a:t>graph</a:t>
            </a:r>
            <a:endParaRPr lang="nl-NL" dirty="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a:t>Degree</a:t>
                </a:r>
                <a:r>
                  <a:rPr lang="nl-NL" dirty="0"/>
                  <a:t> of a vertex</a:t>
                </a:r>
                <a:r>
                  <a:rPr lang="nl-NL" dirty="0">
                    <a:sym typeface="Wingdings" panose="05000000000000000000" pitchFamily="2" charset="2"/>
                  </a:rPr>
                  <a:t> </a:t>
                </a:r>
              </a:p>
              <a:p>
                <a:pPr lvl="1"/>
                <a:r>
                  <a:rPr lang="en-US" dirty="0">
                    <a:sym typeface="Wingdings" panose="05000000000000000000" pitchFamily="2" charset="2"/>
                  </a:rPr>
                  <a:t>number of edges that are incident upon it</a:t>
                </a:r>
              </a:p>
              <a:p>
                <a:r>
                  <a:rPr lang="nl-NL" b="1" dirty="0"/>
                  <a:t>Complete</a:t>
                </a:r>
                <a:r>
                  <a:rPr lang="nl-NL" dirty="0"/>
                  <a:t> </a:t>
                </a:r>
                <a:r>
                  <a:rPr lang="nl-NL" dirty="0" err="1"/>
                  <a:t>graph</a:t>
                </a:r>
                <a:endParaRPr lang="nl-NL" dirty="0"/>
              </a:p>
              <a:p>
                <a:pPr lvl="1"/>
                <a:r>
                  <a:rPr lang="nl-NL" dirty="0"/>
                  <a:t> </a:t>
                </a:r>
                <a:r>
                  <a:rPr lang="en-US" dirty="0">
                    <a:sym typeface="Wingdings" panose="05000000000000000000" pitchFamily="2" charset="2"/>
                  </a:rPr>
                  <a:t>simple graph in which every pair of vertices is connected by an edge</a:t>
                </a:r>
              </a:p>
              <a:p>
                <a:r>
                  <a:rPr lang="nl-NL" b="1" dirty="0"/>
                  <a:t>Walk </a:t>
                </a:r>
                <a:r>
                  <a:rPr lang="nl-NL" dirty="0" err="1"/>
                  <a:t>from</a:t>
                </a:r>
                <a:r>
                  <a:rPr lang="nl-NL" dirty="0"/>
                  <a:t>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r>
                  <a:rPr lang="en-GB" dirty="0"/>
                  <a:t> </a:t>
                </a:r>
                <a:endParaRPr lang="en-GB" dirty="0">
                  <a:sym typeface="Wingdings" panose="05000000000000000000" pitchFamily="2" charset="2"/>
                </a:endParaRPr>
              </a:p>
              <a:p>
                <a:pPr lvl="1"/>
                <a:r>
                  <a:rPr lang="en-GB" dirty="0"/>
                  <a:t>sequence of edges 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endParaRPr lang="en-GB" dirty="0"/>
              </a:p>
              <a:p>
                <a:pPr lvl="2"/>
                <a:r>
                  <a:rPr lang="nl-NL" i="1" dirty="0" err="1"/>
                  <a:t>length</a:t>
                </a:r>
                <a:r>
                  <a:rPr lang="nl-NL" i="1" dirty="0"/>
                  <a:t> </a:t>
                </a:r>
                <a:r>
                  <a:rPr lang="nl-NL" dirty="0">
                    <a:sym typeface="Wingdings" panose="05000000000000000000" pitchFamily="2" charset="2"/>
                  </a:rPr>
                  <a:t></a:t>
                </a:r>
                <a:r>
                  <a:rPr lang="nl-NL" dirty="0"/>
                  <a:t> </a:t>
                </a:r>
                <a:r>
                  <a:rPr lang="nl-NL" dirty="0" err="1"/>
                  <a:t>number</a:t>
                </a:r>
                <a:r>
                  <a:rPr lang="nl-NL" dirty="0"/>
                  <a:t> of </a:t>
                </a:r>
                <a:r>
                  <a:rPr lang="nl-NL" dirty="0" err="1"/>
                  <a:t>edges</a:t>
                </a:r>
                <a:r>
                  <a:rPr lang="nl-NL" dirty="0"/>
                  <a:t> </a:t>
                </a:r>
                <a:r>
                  <a:rPr lang="nl-NL" dirty="0" err="1"/>
                  <a:t>forming</a:t>
                </a:r>
                <a:r>
                  <a:rPr lang="nl-NL" dirty="0"/>
                  <a:t> the walk</a:t>
                </a:r>
              </a:p>
              <a:p>
                <a:pPr lvl="2"/>
                <a:r>
                  <a:rPr lang="nl-NL" i="1" dirty="0" err="1"/>
                  <a:t>closed</a:t>
                </a:r>
                <a:r>
                  <a:rPr lang="nl-NL" i="1" dirty="0"/>
                  <a:t> </a:t>
                </a:r>
                <a:r>
                  <a:rPr lang="nl-NL" dirty="0">
                    <a:sym typeface="Wingdings" panose="05000000000000000000" pitchFamily="2" charset="2"/>
                  </a:rPr>
                  <a:t> </a:t>
                </a:r>
                <a:r>
                  <a:rPr lang="nl-NL" dirty="0" err="1"/>
                  <a:t>if</a:t>
                </a:r>
                <a:r>
                  <a:rPr lang="nl-NL" dirty="0"/>
                  <a:t> </a:t>
                </a:r>
                <a:r>
                  <a:rPr lang="nl-NL" dirty="0" err="1"/>
                  <a:t>it</a:t>
                </a:r>
                <a:r>
                  <a:rPr lang="nl-NL" dirty="0"/>
                  <a:t> starts </a:t>
                </a:r>
                <a:r>
                  <a:rPr lang="nl-NL" dirty="0" err="1"/>
                  <a:t>and</a:t>
                </a:r>
                <a:r>
                  <a:rPr lang="nl-NL" dirty="0"/>
                  <a:t> </a:t>
                </a:r>
                <a:r>
                  <a:rPr lang="nl-NL" dirty="0" err="1"/>
                  <a:t>ends</a:t>
                </a:r>
                <a:r>
                  <a:rPr lang="nl-NL" dirty="0"/>
                  <a:t> at the </a:t>
                </a:r>
                <a:r>
                  <a:rPr lang="nl-NL" dirty="0" err="1"/>
                  <a:t>same</a:t>
                </a:r>
                <a:r>
                  <a:rPr lang="nl-NL" dirty="0"/>
                  <a:t> vertex</a:t>
                </a:r>
              </a:p>
              <a:p>
                <a:pPr lvl="2"/>
                <a:r>
                  <a:rPr lang="nl-NL" i="1" dirty="0" err="1"/>
                  <a:t>cycle</a:t>
                </a:r>
                <a:r>
                  <a:rPr lang="nl-NL" i="1" dirty="0"/>
                  <a:t> </a:t>
                </a:r>
                <a:r>
                  <a:rPr lang="nl-NL" dirty="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a:p>
              <a:p>
                <a:r>
                  <a:rPr lang="nl-NL" b="1" dirty="0" err="1"/>
                  <a:t>Path</a:t>
                </a:r>
                <a:r>
                  <a:rPr lang="nl-NL" dirty="0"/>
                  <a:t> </a:t>
                </a:r>
                <a:r>
                  <a:rPr lang="nl-NL" dirty="0" err="1"/>
                  <a:t>from</a:t>
                </a:r>
                <a:r>
                  <a:rPr lang="nl-NL" dirty="0"/>
                  <a:t> </a:t>
                </a:r>
                <a14:m>
                  <m:oMath xmlns:m="http://schemas.openxmlformats.org/officeDocument/2006/math">
                    <m:r>
                      <a:rPr lang="nl-NL" i="1" dirty="0" smtClean="0">
                        <a:latin typeface="Cambria Math" panose="02040503050406030204" pitchFamily="18" charset="0"/>
                      </a:rPr>
                      <m:t>𝑎</m:t>
                    </m:r>
                  </m:oMath>
                </a14:m>
                <a:r>
                  <a:rPr lang="nl-NL" dirty="0"/>
                  <a:t> </a:t>
                </a:r>
                <a:r>
                  <a:rPr lang="nl-NL" dirty="0" err="1"/>
                  <a:t>to</a:t>
                </a:r>
                <a:r>
                  <a:rPr lang="nl-NL" dirty="0"/>
                  <a:t> </a:t>
                </a:r>
                <a14:m>
                  <m:oMath xmlns:m="http://schemas.openxmlformats.org/officeDocument/2006/math">
                    <m:r>
                      <a:rPr lang="nl-NL" b="0" i="1" smtClean="0">
                        <a:latin typeface="Cambria Math" panose="02040503050406030204" pitchFamily="18" charset="0"/>
                      </a:rPr>
                      <m:t>𝑏</m:t>
                    </m:r>
                  </m:oMath>
                </a14:m>
                <a:endParaRPr lang="nl-NL" b="0" dirty="0"/>
              </a:p>
              <a:p>
                <a:pPr lvl="1"/>
                <a:r>
                  <a:rPr lang="nl-NL" dirty="0"/>
                  <a:t>walk </a:t>
                </a:r>
                <a:r>
                  <a:rPr lang="nl-NL" dirty="0" err="1"/>
                  <a:t>with</a:t>
                </a:r>
                <a:r>
                  <a:rPr lang="nl-NL" dirty="0"/>
                  <a:t> </a:t>
                </a:r>
                <a:r>
                  <a:rPr lang="nl-NL" dirty="0" err="1"/>
                  <a:t>all</a:t>
                </a:r>
                <a:r>
                  <a:rPr lang="nl-NL" dirty="0"/>
                  <a:t> </a:t>
                </a:r>
                <a:r>
                  <a:rPr lang="nl-NL" i="1" dirty="0" err="1"/>
                  <a:t>distinct</a:t>
                </a:r>
                <a:r>
                  <a:rPr lang="nl-NL" i="1" dirty="0"/>
                  <a:t> </a:t>
                </a:r>
                <a:r>
                  <a:rPr lang="nl-NL" dirty="0" err="1"/>
                  <a:t>vertices</a:t>
                </a:r>
                <a:r>
                  <a:rPr lang="nl-NL"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Terminology</a:t>
            </a:r>
            <a:r>
              <a:rPr lang="nl-NL" dirty="0"/>
              <a:t> </a:t>
            </a:r>
            <a:r>
              <a:rPr lang="nl-NL" dirty="0" err="1"/>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8606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a:t>Simple</a:t>
                </a:r>
                <a:r>
                  <a:rPr lang="en-US" dirty="0"/>
                  <a:t> 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and </a:t>
                </a:r>
                <a14:m>
                  <m:oMath xmlns:m="http://schemas.openxmlformats.org/officeDocument/2006/math">
                    <m:r>
                      <a:rPr lang="en-US" i="1" dirty="0" smtClean="0">
                        <a:latin typeface="Cambria Math" panose="02040503050406030204" pitchFamily="18" charset="0"/>
                      </a:rPr>
                      <m:t>𝐸</m:t>
                    </m:r>
                  </m:oMath>
                </a14:m>
                <a:r>
                  <a:rPr lang="en-US" dirty="0"/>
                  <a:t> are finite sets </a:t>
                </a:r>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(arcs)</a:t>
                </a:r>
              </a:p>
              <a:p>
                <a:pPr lvl="1"/>
                <a:r>
                  <a:rPr lang="en-US" dirty="0"/>
                  <a:t>every 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p>
              <a:p>
                <a:pPr lvl="1"/>
                <a:endParaRPr lang="en-US" dirty="0"/>
              </a:p>
              <a:p>
                <a:r>
                  <a:rPr lang="en-US" dirty="0"/>
                  <a:t>Graph size </a:t>
                </a:r>
                <a:r>
                  <a:rPr lang="en-US" dirty="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a:t> </a:t>
                </a:r>
                <a:r>
                  <a:rPr lang="en-US"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a:p>
              <a:p>
                <a:r>
                  <a:rPr lang="en-US" dirty="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a:p>
              <a:p>
                <a:pPr lvl="1"/>
                <a14:m>
                  <m:oMath xmlns:m="http://schemas.openxmlformats.org/officeDocument/2006/math">
                    <m:r>
                      <a:rPr lang="en-US" i="1" dirty="0" smtClean="0">
                        <a:latin typeface="Cambria Math" panose="02040503050406030204" pitchFamily="18" charset="0"/>
                      </a:rPr>
                      <m:t>𝑒</m:t>
                    </m:r>
                  </m:oMath>
                </a14:m>
                <a:r>
                  <a:rPr lang="en-US" dirty="0"/>
                  <a:t> connects/is incident with 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are adjacent/incident upon </a:t>
                </a:r>
                <a14:m>
                  <m:oMath xmlns:m="http://schemas.openxmlformats.org/officeDocument/2006/math">
                    <m:r>
                      <a:rPr lang="en-US" i="1" dirty="0" smtClean="0">
                        <a:latin typeface="Cambria Math" panose="02040503050406030204" pitchFamily="18" charset="0"/>
                      </a:rPr>
                      <m:t>𝑒</m:t>
                    </m:r>
                  </m:oMath>
                </a14:m>
                <a:r>
                  <a:rPr lang="en-US" dirty="0"/>
                  <a:t>/the terminal points of </a:t>
                </a:r>
                <a14:m>
                  <m:oMath xmlns:m="http://schemas.openxmlformats.org/officeDocument/2006/math">
                    <m:r>
                      <a:rPr lang="en-GB" b="0" i="1" smtClean="0">
                        <a:latin typeface="Cambria Math" panose="02040503050406030204" pitchFamily="18" charset="0"/>
                      </a:rPr>
                      <m:t>𝑒</m:t>
                    </m:r>
                  </m:oMath>
                </a14:m>
                <a:endParaRPr lang="en-US" dirty="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a:t> </a:t>
                </a:r>
                <a:r>
                  <a:rPr lang="en-US" dirty="0">
                    <a:sym typeface="Wingdings" panose="05000000000000000000" pitchFamily="2" charset="2"/>
                  </a:rPr>
                  <a:t> </a:t>
                </a:r>
                <a:r>
                  <a:rPr lang="en-US" dirty="0"/>
                  <a:t>sequence of edges which form a chain of connected vertices from 𝑎 to 𝑏, with all distinct vertices </a:t>
                </a:r>
              </a:p>
              <a:p>
                <a:pPr lvl="1"/>
                <a:r>
                  <a:rPr lang="en-US" dirty="0"/>
                  <a:t>length of a path </a:t>
                </a:r>
                <a:r>
                  <a:rPr lang="en-US" dirty="0">
                    <a:sym typeface="Wingdings" panose="05000000000000000000" pitchFamily="2" charset="2"/>
                  </a:rPr>
                  <a:t>=</a:t>
                </a:r>
                <a:r>
                  <a:rPr lang="en-US" dirty="0"/>
                  <a:t> number of edges forming the path</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dirty="0"/>
              <a:t>Possible data structures for the representation of graphs</a:t>
            </a:r>
          </a:p>
          <a:p>
            <a:pPr lvl="1"/>
            <a:r>
              <a:rPr lang="en-US" b="1" dirty="0"/>
              <a:t>Adjacency list</a:t>
            </a:r>
          </a:p>
          <a:p>
            <a:pPr lvl="2"/>
            <a:r>
              <a:rPr lang="en-US" dirty="0"/>
              <a:t>Vertices are stored as records or objects, and every vertex stores a list of adjacent vertices</a:t>
            </a:r>
          </a:p>
          <a:p>
            <a:pPr lvl="1"/>
            <a:r>
              <a:rPr lang="en-US" b="1" dirty="0"/>
              <a:t>Adjacency matrix </a:t>
            </a:r>
          </a:p>
          <a:p>
            <a:pPr lvl="2"/>
            <a:r>
              <a:rPr lang="en-US" dirty="0"/>
              <a:t>A two-dimensional matrix, in which the rows represent source vertices and columns represent destination vertices</a:t>
            </a:r>
          </a:p>
          <a:p>
            <a:pPr lvl="1"/>
            <a:r>
              <a:rPr lang="en-US" b="1" dirty="0"/>
              <a:t>Incidence matrix</a:t>
            </a:r>
          </a:p>
          <a:p>
            <a:pPr lvl="2"/>
            <a:r>
              <a:rPr lang="en-US" dirty="0"/>
              <a:t>A two-dimensional matrix, in which the rows represent the vertices and columns represent the edges</a:t>
            </a:r>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61465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b="1" dirty="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extLst>
                    <a:ext uri="{9D8B030D-6E8A-4147-A177-3AD203B41FA5}">
                      <a16:colId xmlns:a16="http://schemas.microsoft.com/office/drawing/2014/main" val="20000"/>
                    </a:ext>
                  </a:extLst>
                </a:gridCol>
                <a:gridCol w="1385626">
                  <a:extLst>
                    <a:ext uri="{9D8B030D-6E8A-4147-A177-3AD203B41FA5}">
                      <a16:colId xmlns:a16="http://schemas.microsoft.com/office/drawing/2014/main" val="20001"/>
                    </a:ext>
                  </a:extLst>
                </a:gridCol>
                <a:gridCol w="1385626">
                  <a:extLst>
                    <a:ext uri="{9D8B030D-6E8A-4147-A177-3AD203B41FA5}">
                      <a16:colId xmlns:a16="http://schemas.microsoft.com/office/drawing/2014/main" val="20002"/>
                    </a:ext>
                  </a:extLst>
                </a:gridCol>
              </a:tblGrid>
              <a:tr h="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a:t>
                </a:r>
              </a:p>
              <a:p>
                <a:pPr lvl="1"/>
                <a:r>
                  <a:rPr lang="en-US" dirty="0"/>
                  <a:t>represents which vertices of a graph are adjacent to which other vertices</a:t>
                </a:r>
              </a:p>
              <a:p>
                <a:pPr lvl="1"/>
                <a:r>
                  <a:rPr lang="en-US" dirty="0"/>
                  <a:t>rows and columns represent both the vertices</a:t>
                </a:r>
              </a:p>
              <a:p>
                <a:pPr lvl="1"/>
                <a:r>
                  <a:rPr lang="en-US" dirty="0"/>
                  <a:t>given a cell at row </a:t>
                </a:r>
                <a14:m>
                  <m:oMath xmlns:m="http://schemas.openxmlformats.org/officeDocument/2006/math">
                    <m:r>
                      <a:rPr lang="en-GB" b="0" i="1" smtClean="0">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b="0" i="1" smtClean="0">
                        <a:latin typeface="Cambria Math" panose="02040503050406030204" pitchFamily="18" charset="0"/>
                      </a:rPr>
                      <m:t>𝑗</m:t>
                    </m:r>
                  </m:oMath>
                </a14:m>
                <a:r>
                  <a:rPr lang="en-US" dirty="0"/>
                  <a:t> is </a:t>
                </a:r>
                <a:r>
                  <a:rPr lang="en-US" i="1" dirty="0"/>
                  <a:t>True(1) </a:t>
                </a:r>
                <a:r>
                  <a:rPr lang="en-US" dirty="0"/>
                  <a:t>if there is an edge connecting </a:t>
                </a:r>
                <a14:m>
                  <m:oMath xmlns:m="http://schemas.openxmlformats.org/officeDocument/2006/math">
                    <m:r>
                      <a:rPr lang="en-GB" b="0" i="1" smtClean="0">
                        <a:latin typeface="Cambria Math" panose="02040503050406030204" pitchFamily="18" charset="0"/>
                      </a:rPr>
                      <m:t>𝑖</m:t>
                    </m:r>
                  </m:oMath>
                </a14:m>
                <a:r>
                  <a:rPr lang="en-US" dirty="0"/>
                  <a:t> to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2042</TotalTime>
  <Words>4024</Words>
  <Application>Microsoft Office PowerPoint</Application>
  <PresentationFormat>Widescreen</PresentationFormat>
  <Paragraphs>788</Paragraphs>
  <Slides>54</Slides>
  <Notes>10</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Cambria Math</vt:lpstr>
      <vt:lpstr>Courier New</vt:lpstr>
      <vt:lpstr>Trebuchet MS</vt:lpstr>
      <vt:lpstr>Wingdings</vt:lpstr>
      <vt:lpstr>Wingdings 3</vt:lpstr>
      <vt:lpstr>Facet</vt:lpstr>
      <vt:lpstr>INFDEV026A - Algoritmiek  Unit 5</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 (pseudocode)</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Francesco Di Giacomo</cp:lastModifiedBy>
  <cp:revision>241</cp:revision>
  <dcterms:created xsi:type="dcterms:W3CDTF">2014-09-19T08:57:35Z</dcterms:created>
  <dcterms:modified xsi:type="dcterms:W3CDTF">2016-12-15T07:28:33Z</dcterms:modified>
</cp:coreProperties>
</file>