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820ed68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820ed68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b820ed68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b820ed68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820ed68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820ed6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820ed68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820ed68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820ed68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820ed68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820ed68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820ed68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820ed68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820ed68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820ed68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820ed68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820ed68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820ed68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820ed68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820ed68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820ed68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820ed68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0.xml"/><Relationship Id="rId6" Type="http://schemas.openxmlformats.org/officeDocument/2006/relationships/slide" Target="/ppt/slides/slide10.xml"/><Relationship Id="rId7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ivvybikes.com/data-license-agree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Cyclistic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difference between Members and Casual users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Presented by: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El Kharraz Saad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Last update on: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11/11/2021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170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729450" y="2272904"/>
            <a:ext cx="7688400" cy="2131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Classic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bikes are the most popular ones between both </a:t>
            </a:r>
            <a:r>
              <a:rPr b="1" lang="en-GB" sz="15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users and annual </a:t>
            </a:r>
            <a:r>
              <a:rPr b="1" lang="en-GB" sz="15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members</a:t>
            </a:r>
            <a:endParaRPr b="1" sz="15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b="1" lang="en-GB" sz="15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users usage is in the majority during the weekend. Although during weekdays they use bike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consistently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b="1" lang="en-GB" sz="15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users have more than 55000 rides at the “Streeter Dr &amp; Grand Ave” station and more than 33000 at the “Millenium Park” station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During the day the peak for </a:t>
            </a:r>
            <a:r>
              <a:rPr b="1" lang="en-GB" sz="15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 exactly during the work hours, which most likely means that they use bikes to commute to work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729450" y="1968100"/>
            <a:ext cx="7688400" cy="2753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consistent use of bikes during the weekdays from </a:t>
            </a:r>
            <a:r>
              <a:rPr b="1" lang="en-GB" sz="15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users might mean that they are using them to commute to work. Those users should be strongly targeted</a:t>
            </a:r>
            <a:endParaRPr b="1" sz="15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During the marketing campaign the area around the most used stations by </a:t>
            </a:r>
            <a:r>
              <a:rPr b="1" lang="en-GB" sz="15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users should have priority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Char char="●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-GB" sz="15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users that use the bikes during the fall and winter period are most likely not tourists, therefore potential new annual </a:t>
            </a:r>
            <a:r>
              <a:rPr b="1" lang="en-GB" sz="15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members</a:t>
            </a:r>
            <a:endParaRPr b="1" sz="15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●"/>
            </a:pPr>
            <a:r>
              <a:rPr lang="en-GB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Creating a survey to clear up doubts about how the bikes are used and to gather personal data such as age and sex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170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Recommandations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	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Feel free to ask any question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❖"/>
            </a:pPr>
            <a:r>
              <a:rPr lang="en-GB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Objective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❖"/>
            </a:pPr>
            <a:r>
              <a:rPr lang="en-GB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Findings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Raleway"/>
              <a:buChar char="❖"/>
            </a:pPr>
            <a:r>
              <a:rPr lang="en-GB" sz="1800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Conclusion</a:t>
            </a:r>
            <a:r>
              <a:rPr lang="en-GB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s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❖"/>
            </a:pPr>
            <a:r>
              <a:rPr lang="en-GB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Recommendations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The business task is to analyse how </a:t>
            </a:r>
            <a:r>
              <a:rPr b="1" lang="en-GB" sz="20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riders and annual </a:t>
            </a:r>
            <a:r>
              <a:rPr b="1" lang="en-GB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use Cyclistic bikes differently.  A new marketing strategy that aims to convert </a:t>
            </a:r>
            <a:r>
              <a:rPr b="1" lang="en-GB" sz="20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riders into annual </a:t>
            </a:r>
            <a:r>
              <a:rPr b="1" lang="en-GB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will be designed from these 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insights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	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The source of the data is the company own website and it covers the previous 12 months (Sep 2020 - Sep 2021).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The data is public and it’s made available by Motivate International Inc. under this </a:t>
            </a:r>
            <a:r>
              <a:rPr lang="en-GB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license</a:t>
            </a:r>
            <a:r>
              <a:rPr lang="en-GB" sz="20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trips sorted by: Month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571200" y="26317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In both cases there’s a spike during summer</a:t>
            </a:r>
            <a:endParaRPr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In both cases there’s a drop during winter</a:t>
            </a:r>
            <a:endParaRPr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A small percentage of </a:t>
            </a:r>
            <a:r>
              <a:rPr b="1" lang="en-GB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seems to use bikes all year long</a:t>
            </a:r>
            <a:endParaRPr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318650"/>
            <a:ext cx="4981175" cy="2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trips sorted by: Day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71200" y="26317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riders use bikes the more during weekends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use bikes regularly during the whole week</a:t>
            </a:r>
            <a:endParaRPr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Consistent</a:t>
            </a: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 usage of bikes for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riders during weekdays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318650"/>
            <a:ext cx="4934900" cy="2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trips sorted by: Hour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71200" y="26317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peak is during work hours (7am - 9am and 4pm - 6pm)</a:t>
            </a:r>
            <a:endParaRPr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riders peak is in the afternoon, between 3pm and 7pm</a:t>
            </a:r>
            <a:endParaRPr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00" y="1318650"/>
            <a:ext cx="5053800" cy="2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Ride type preference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71200" y="263170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-GB" sz="1402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Both </a:t>
            </a:r>
            <a:r>
              <a:rPr b="1" lang="en-GB" sz="1402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40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1" lang="en-GB" sz="1402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member </a:t>
            </a:r>
            <a:r>
              <a:rPr lang="en-GB" sz="140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users </a:t>
            </a:r>
            <a:r>
              <a:rPr lang="en-GB" sz="1402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prefer to use classic bikes</a:t>
            </a:r>
            <a:endParaRPr sz="1402"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6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3"/>
              <a:buFont typeface="Raleway"/>
              <a:buChar char="●"/>
            </a:pPr>
            <a:r>
              <a:rPr lang="en-GB" sz="1402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In both cases electric bikes are the less used</a:t>
            </a:r>
            <a:endParaRPr sz="1402"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25" y="1318650"/>
            <a:ext cx="4913325" cy="3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stations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Casual </a:t>
            </a:r>
            <a:r>
              <a:rPr lang="en-GB" sz="1600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riders </a:t>
            </a:r>
            <a:r>
              <a:rPr lang="en-GB" sz="1600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most used station is:  “Streeter Dr &amp; Grand Ave”</a:t>
            </a:r>
            <a:endParaRPr sz="1600"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lang="en-GB" sz="1600">
                <a:solidFill>
                  <a:srgbClr val="1F1F1F"/>
                </a:solidFill>
                <a:latin typeface="Raleway"/>
                <a:ea typeface="Raleway"/>
                <a:cs typeface="Raleway"/>
                <a:sym typeface="Raleway"/>
              </a:rPr>
              <a:t>most used station is :   “Clark St &amp; Elm St” </a:t>
            </a:r>
            <a:endParaRPr sz="1600">
              <a:solidFill>
                <a:srgbClr val="1F1F1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95" y="3076575"/>
            <a:ext cx="46403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76575"/>
            <a:ext cx="45720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875825" y="2926075"/>
            <a:ext cx="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