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7e0ef2b2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7e0ef2b2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7e0ef2b24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7e0ef2b24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7e0ef2b2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7e0ef2b2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02439d1d8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02439d1d8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7e0ef2b24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7e0ef2b24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7e0ef2b24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7e0ef2b24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02439d1d8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02439d1d8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02439d1d8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02439d1d8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37e0ef2b24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37e0ef2b2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7e0ef2b24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7e0ef2b24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02439d1d8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02439d1d8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7e0ef2b24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37e0ef2b24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02439d1d8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02439d1d8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02439d1d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02439d1d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7c68a45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7c68a45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02439d1d8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02439d1d8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02439d1d8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02439d1d8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02439d1d8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02439d1d8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02439d1d8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02439d1d8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02439d1d8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02439d1d8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7e0ef2b24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7e0ef2b24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7e0ef2b24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7e0ef2b24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drive.google.com/file/d/1cG61OCXUKvBvynMQ85dlzTW5rMubm5AK/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drive.google.com/file/d/1eA8_gyHbYSYf9HwsF2TjtwNcbtQ1OIIC/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drive.google.com/file/d/1eA8_gyHbYSYf9HwsF2TjtwNcbtQ1OIIC/view"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47200" y="1118100"/>
            <a:ext cx="6849600" cy="290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5300"/>
              <a:t>Hand gesture recognition</a:t>
            </a:r>
            <a:endParaRPr sz="5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2"/>
          <p:cNvPicPr preferRelativeResize="0"/>
          <p:nvPr/>
        </p:nvPicPr>
        <p:blipFill>
          <a:blip r:embed="rId3">
            <a:alphaModFix/>
          </a:blip>
          <a:stretch>
            <a:fillRect/>
          </a:stretch>
        </p:blipFill>
        <p:spPr>
          <a:xfrm>
            <a:off x="152400" y="152400"/>
            <a:ext cx="8780686"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3"/>
          <p:cNvPicPr preferRelativeResize="0"/>
          <p:nvPr/>
        </p:nvPicPr>
        <p:blipFill>
          <a:blip r:embed="rId3">
            <a:alphaModFix/>
          </a:blip>
          <a:stretch>
            <a:fillRect/>
          </a:stretch>
        </p:blipFill>
        <p:spPr>
          <a:xfrm>
            <a:off x="617725" y="0"/>
            <a:ext cx="7702650" cy="501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idx="1" type="subTitle"/>
          </p:nvPr>
        </p:nvSpPr>
        <p:spPr>
          <a:xfrm>
            <a:off x="226900" y="91650"/>
            <a:ext cx="8446500" cy="1055700"/>
          </a:xfrm>
          <a:prstGeom prst="rect">
            <a:avLst/>
          </a:prstGeom>
          <a:solidFill>
            <a:schemeClr val="accent3"/>
          </a:solidFill>
          <a:ln cap="flat" cmpd="sng" w="9525">
            <a:solidFill>
              <a:srgbClr val="20212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SzPts val="605"/>
              <a:buNone/>
            </a:pPr>
            <a:r>
              <a:rPr lang="fr" sz="1515">
                <a:solidFill>
                  <a:srgbClr val="000000"/>
                </a:solidFill>
              </a:rPr>
              <a:t>après</a:t>
            </a:r>
            <a:r>
              <a:rPr lang="fr" sz="1515">
                <a:solidFill>
                  <a:srgbClr val="000000"/>
                </a:solidFill>
              </a:rPr>
              <a:t> avoir </a:t>
            </a:r>
            <a:r>
              <a:rPr lang="fr" sz="1515">
                <a:solidFill>
                  <a:srgbClr val="000000"/>
                </a:solidFill>
              </a:rPr>
              <a:t>terminé la collection </a:t>
            </a:r>
            <a:r>
              <a:rPr lang="fr" sz="1515">
                <a:solidFill>
                  <a:srgbClr val="000000"/>
                </a:solidFill>
              </a:rPr>
              <a:t> des images de toutes les classes on transforme chaque image en une matrice d’une seule ligne qui contient  tous les pixeles de cette image et par suite  on  rassemble la </a:t>
            </a:r>
            <a:r>
              <a:rPr lang="fr" sz="1515">
                <a:solidFill>
                  <a:srgbClr val="000000"/>
                </a:solidFill>
              </a:rPr>
              <a:t>totalité</a:t>
            </a:r>
            <a:r>
              <a:rPr lang="fr" sz="1515">
                <a:solidFill>
                  <a:srgbClr val="000000"/>
                </a:solidFill>
              </a:rPr>
              <a:t>  des images   ligne par ligne dans un tableau qui contient en colonne le numéro des pixels et en ligne le numéro de classe correspondante.Pour enregistrer ces données,on les place dans un fichier excel (.csv)</a:t>
            </a:r>
            <a:endParaRPr sz="1515">
              <a:solidFill>
                <a:srgbClr val="000000"/>
              </a:solidFill>
            </a:endParaRPr>
          </a:p>
          <a:p>
            <a:pPr indent="0" lvl="0" marL="0" marR="0" rtl="0" algn="l">
              <a:lnSpc>
                <a:spcPct val="80000"/>
              </a:lnSpc>
              <a:spcBef>
                <a:spcPts val="0"/>
              </a:spcBef>
              <a:spcAft>
                <a:spcPts val="0"/>
              </a:spcAft>
              <a:buSzPts val="605"/>
              <a:buNone/>
            </a:pPr>
            <a:r>
              <a:t/>
            </a:r>
            <a:endParaRPr sz="1515">
              <a:solidFill>
                <a:srgbClr val="000000"/>
              </a:solidFill>
            </a:endParaRPr>
          </a:p>
        </p:txBody>
      </p:sp>
      <p:pic>
        <p:nvPicPr>
          <p:cNvPr id="351" name="Google Shape;351;p24"/>
          <p:cNvPicPr preferRelativeResize="0"/>
          <p:nvPr/>
        </p:nvPicPr>
        <p:blipFill rotWithShape="1">
          <a:blip r:embed="rId3">
            <a:alphaModFix/>
          </a:blip>
          <a:srcRect b="8627" l="0" r="1671" t="2245"/>
          <a:stretch/>
        </p:blipFill>
        <p:spPr>
          <a:xfrm>
            <a:off x="152400" y="1235450"/>
            <a:ext cx="8936975" cy="39080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nvSpPr>
        <p:spPr>
          <a:xfrm>
            <a:off x="779025" y="727175"/>
            <a:ext cx="74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7" name="Google Shape;357;p25"/>
          <p:cNvSpPr txBox="1"/>
          <p:nvPr/>
        </p:nvSpPr>
        <p:spPr>
          <a:xfrm>
            <a:off x="1112175" y="677850"/>
            <a:ext cx="6435600" cy="590700"/>
          </a:xfrm>
          <a:prstGeom prst="rect">
            <a:avLst/>
          </a:prstGeom>
          <a:noFill/>
          <a:ln>
            <a:noFill/>
          </a:ln>
        </p:spPr>
        <p:txBody>
          <a:bodyPr anchorCtr="0" anchor="t" bIns="91425" lIns="91425" spcFirstLastPara="1" rIns="91425" wrap="square" tIns="91425">
            <a:spAutoFit/>
          </a:bodyPr>
          <a:lstStyle/>
          <a:p>
            <a:pPr indent="0" lvl="0" marL="0" rtl="0" algn="l">
              <a:lnSpc>
                <a:spcPct val="87916"/>
              </a:lnSpc>
              <a:spcBef>
                <a:spcPts val="0"/>
              </a:spcBef>
              <a:spcAft>
                <a:spcPts val="800"/>
              </a:spcAft>
              <a:buNone/>
            </a:pPr>
            <a:r>
              <a:rPr b="1" lang="fr" sz="3000" u="sng">
                <a:solidFill>
                  <a:srgbClr val="E69138"/>
                </a:solidFill>
                <a:latin typeface="Calibri"/>
                <a:ea typeface="Calibri"/>
                <a:cs typeface="Calibri"/>
                <a:sym typeface="Calibri"/>
              </a:rPr>
              <a:t>3 </a:t>
            </a:r>
            <a:r>
              <a:rPr b="1" lang="fr" sz="3000" u="sng">
                <a:solidFill>
                  <a:srgbClr val="E69138"/>
                </a:solidFill>
                <a:latin typeface="Calibri"/>
                <a:ea typeface="Calibri"/>
                <a:cs typeface="Calibri"/>
                <a:sym typeface="Calibri"/>
              </a:rPr>
              <a:t>.entrainement et test:</a:t>
            </a:r>
            <a:r>
              <a:rPr b="1" lang="fr" sz="3000" u="sng">
                <a:solidFill>
                  <a:srgbClr val="E69138"/>
                </a:solidFill>
                <a:latin typeface="Calibri"/>
                <a:ea typeface="Calibri"/>
                <a:cs typeface="Calibri"/>
                <a:sym typeface="Calibri"/>
              </a:rPr>
              <a:t>  </a:t>
            </a:r>
            <a:endParaRPr sz="3000" u="sng">
              <a:solidFill>
                <a:srgbClr val="E69138"/>
              </a:solidFill>
              <a:latin typeface="Nunito"/>
              <a:ea typeface="Nunito"/>
              <a:cs typeface="Nunito"/>
              <a:sym typeface="Nunito"/>
            </a:endParaRPr>
          </a:p>
        </p:txBody>
      </p:sp>
      <p:sp>
        <p:nvSpPr>
          <p:cNvPr id="358" name="Google Shape;358;p25"/>
          <p:cNvSpPr txBox="1"/>
          <p:nvPr/>
        </p:nvSpPr>
        <p:spPr>
          <a:xfrm>
            <a:off x="786350" y="1353550"/>
            <a:ext cx="80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9" name="Google Shape;359;p25"/>
          <p:cNvSpPr txBox="1"/>
          <p:nvPr/>
        </p:nvSpPr>
        <p:spPr>
          <a:xfrm>
            <a:off x="786350" y="1285588"/>
            <a:ext cx="80439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Nunito"/>
              <a:buChar char="●"/>
            </a:pPr>
            <a:r>
              <a:rPr lang="fr" sz="1900">
                <a:latin typeface="Nunito"/>
                <a:ea typeface="Nunito"/>
                <a:cs typeface="Nunito"/>
                <a:sym typeface="Nunito"/>
              </a:rPr>
              <a:t>création</a:t>
            </a:r>
            <a:r>
              <a:rPr lang="fr" sz="1900">
                <a:latin typeface="Nunito"/>
                <a:ea typeface="Nunito"/>
                <a:cs typeface="Nunito"/>
                <a:sym typeface="Nunito"/>
              </a:rPr>
              <a:t> d’un </a:t>
            </a:r>
            <a:r>
              <a:rPr lang="fr" sz="1900">
                <a:latin typeface="Nunito"/>
                <a:ea typeface="Nunito"/>
                <a:cs typeface="Nunito"/>
                <a:sym typeface="Nunito"/>
              </a:rPr>
              <a:t>modèle</a:t>
            </a:r>
            <a:r>
              <a:rPr lang="fr" sz="1900">
                <a:latin typeface="Nunito"/>
                <a:ea typeface="Nunito"/>
                <a:cs typeface="Nunito"/>
                <a:sym typeface="Nunito"/>
              </a:rPr>
              <a:t> en se basant sur l’architecture de CNN</a:t>
            </a:r>
            <a:endParaRPr sz="1900">
              <a:latin typeface="Nunito"/>
              <a:ea typeface="Nunito"/>
              <a:cs typeface="Nunito"/>
              <a:sym typeface="Nunito"/>
            </a:endParaRPr>
          </a:p>
          <a:p>
            <a:pPr indent="0" lvl="0" marL="0" rtl="0" algn="l">
              <a:spcBef>
                <a:spcPts val="0"/>
              </a:spcBef>
              <a:spcAft>
                <a:spcPts val="0"/>
              </a:spcAft>
              <a:buNone/>
            </a:pPr>
            <a:r>
              <a:t/>
            </a:r>
            <a:endParaRPr sz="1900">
              <a:latin typeface="Nunito"/>
              <a:ea typeface="Nunito"/>
              <a:cs typeface="Nunito"/>
              <a:sym typeface="Nunito"/>
            </a:endParaRPr>
          </a:p>
          <a:p>
            <a:pPr indent="0" lvl="0" marL="457200" rtl="0" algn="l">
              <a:spcBef>
                <a:spcPts val="0"/>
              </a:spcBef>
              <a:spcAft>
                <a:spcPts val="0"/>
              </a:spcAft>
              <a:buNone/>
            </a:pPr>
            <a:r>
              <a:rPr lang="fr" sz="1900">
                <a:latin typeface="Nunito"/>
                <a:ea typeface="Nunito"/>
                <a:cs typeface="Nunito"/>
                <a:sym typeface="Nunito"/>
              </a:rPr>
              <a:t>Cette</a:t>
            </a:r>
            <a:r>
              <a:rPr lang="fr" sz="1900">
                <a:latin typeface="Nunito"/>
                <a:ea typeface="Nunito"/>
                <a:cs typeface="Nunito"/>
                <a:sym typeface="Nunito"/>
              </a:rPr>
              <a:t> architecture sert </a:t>
            </a:r>
            <a:r>
              <a:rPr lang="fr" sz="1900">
                <a:latin typeface="Nunito"/>
                <a:ea typeface="Nunito"/>
                <a:cs typeface="Nunito"/>
                <a:sym typeface="Nunito"/>
              </a:rPr>
              <a:t>à extraire</a:t>
            </a:r>
            <a:r>
              <a:rPr lang="fr" sz="1900">
                <a:latin typeface="Nunito"/>
                <a:ea typeface="Nunito"/>
                <a:cs typeface="Nunito"/>
                <a:sym typeface="Nunito"/>
              </a:rPr>
              <a:t> les </a:t>
            </a:r>
            <a:r>
              <a:rPr lang="fr" sz="1900">
                <a:latin typeface="Nunito"/>
                <a:ea typeface="Nunito"/>
                <a:cs typeface="Nunito"/>
                <a:sym typeface="Nunito"/>
              </a:rPr>
              <a:t>caractéristiques</a:t>
            </a:r>
            <a:r>
              <a:rPr lang="fr" sz="1900">
                <a:latin typeface="Nunito"/>
                <a:ea typeface="Nunito"/>
                <a:cs typeface="Nunito"/>
                <a:sym typeface="Nunito"/>
              </a:rPr>
              <a:t> des images automatiquement. </a:t>
            </a:r>
            <a:r>
              <a:rPr lang="fr" sz="1900">
                <a:latin typeface="Nunito"/>
                <a:ea typeface="Nunito"/>
                <a:cs typeface="Nunito"/>
                <a:sym typeface="Nunito"/>
              </a:rPr>
              <a:t>Le modèle</a:t>
            </a:r>
            <a:r>
              <a:rPr lang="fr" sz="1900">
                <a:latin typeface="Nunito"/>
                <a:ea typeface="Nunito"/>
                <a:cs typeface="Nunito"/>
                <a:sym typeface="Nunito"/>
              </a:rPr>
              <a:t> </a:t>
            </a:r>
            <a:r>
              <a:rPr lang="fr" sz="1900">
                <a:latin typeface="Nunito"/>
                <a:ea typeface="Nunito"/>
                <a:cs typeface="Nunito"/>
                <a:sym typeface="Nunito"/>
              </a:rPr>
              <a:t>créé</a:t>
            </a:r>
            <a:r>
              <a:rPr lang="fr" sz="1900">
                <a:latin typeface="Nunito"/>
                <a:ea typeface="Nunito"/>
                <a:cs typeface="Nunito"/>
                <a:sym typeface="Nunito"/>
              </a:rPr>
              <a:t> se compose de 3 couches </a:t>
            </a:r>
            <a:r>
              <a:rPr lang="fr" sz="1900">
                <a:latin typeface="Nunito"/>
                <a:ea typeface="Nunito"/>
                <a:cs typeface="Nunito"/>
                <a:sym typeface="Nunito"/>
              </a:rPr>
              <a:t>convolutifs, chacune des couches est associée au max pooling</a:t>
            </a:r>
            <a:endParaRPr sz="1900">
              <a:latin typeface="Nunito"/>
              <a:ea typeface="Nunito"/>
              <a:cs typeface="Nunito"/>
              <a:sym typeface="Nunito"/>
            </a:endParaRPr>
          </a:p>
        </p:txBody>
      </p:sp>
      <p:pic>
        <p:nvPicPr>
          <p:cNvPr id="360" name="Google Shape;360;p25"/>
          <p:cNvPicPr preferRelativeResize="0"/>
          <p:nvPr/>
        </p:nvPicPr>
        <p:blipFill>
          <a:blip r:embed="rId3">
            <a:alphaModFix/>
          </a:blip>
          <a:stretch>
            <a:fillRect/>
          </a:stretch>
        </p:blipFill>
        <p:spPr>
          <a:xfrm>
            <a:off x="876600" y="2932600"/>
            <a:ext cx="3012950" cy="1931875"/>
          </a:xfrm>
          <a:prstGeom prst="rect">
            <a:avLst/>
          </a:prstGeom>
          <a:noFill/>
          <a:ln>
            <a:noFill/>
          </a:ln>
        </p:spPr>
      </p:pic>
      <p:pic>
        <p:nvPicPr>
          <p:cNvPr id="361" name="Google Shape;361;p25"/>
          <p:cNvPicPr preferRelativeResize="0"/>
          <p:nvPr/>
        </p:nvPicPr>
        <p:blipFill>
          <a:blip r:embed="rId4">
            <a:alphaModFix/>
          </a:blip>
          <a:stretch>
            <a:fillRect/>
          </a:stretch>
        </p:blipFill>
        <p:spPr>
          <a:xfrm>
            <a:off x="4059375" y="2932600"/>
            <a:ext cx="4629084" cy="193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nvSpPr>
        <p:spPr>
          <a:xfrm>
            <a:off x="618775" y="515650"/>
            <a:ext cx="65358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Nunito"/>
              <a:buChar char="●"/>
            </a:pPr>
            <a:r>
              <a:rPr b="1" lang="fr" sz="2000">
                <a:latin typeface="Nunito"/>
                <a:ea typeface="Nunito"/>
                <a:cs typeface="Nunito"/>
                <a:sym typeface="Nunito"/>
              </a:rPr>
              <a:t>l'entraînement</a:t>
            </a:r>
            <a:r>
              <a:rPr b="1" lang="fr" sz="2000">
                <a:latin typeface="Nunito"/>
                <a:ea typeface="Nunito"/>
                <a:cs typeface="Nunito"/>
                <a:sym typeface="Nunito"/>
              </a:rPr>
              <a:t> du </a:t>
            </a:r>
            <a:r>
              <a:rPr b="1" lang="fr" sz="2000">
                <a:latin typeface="Nunito"/>
                <a:ea typeface="Nunito"/>
                <a:cs typeface="Nunito"/>
                <a:sym typeface="Nunito"/>
              </a:rPr>
              <a:t>modèle:</a:t>
            </a:r>
            <a:endParaRPr b="1"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fr" sz="2000">
                <a:latin typeface="Nunito"/>
                <a:ea typeface="Nunito"/>
                <a:cs typeface="Nunito"/>
                <a:sym typeface="Nunito"/>
              </a:rPr>
              <a:t>Dans cette partie les données préparées précédemment à partir de la collection du data d'entraînement sont affectées au modèle créé. </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fr" sz="2000">
                <a:latin typeface="Nunito"/>
                <a:ea typeface="Nunito"/>
                <a:cs typeface="Nunito"/>
                <a:sym typeface="Nunito"/>
              </a:rPr>
              <a:t>Le modèle </a:t>
            </a:r>
            <a:r>
              <a:rPr lang="fr" sz="2000">
                <a:latin typeface="Calibri"/>
                <a:ea typeface="Calibri"/>
                <a:cs typeface="Calibri"/>
                <a:sym typeface="Calibri"/>
              </a:rPr>
              <a:t>fait extraire les caractéristiques des images de chaque classe.</a:t>
            </a:r>
            <a:endParaRPr sz="20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nvSpPr>
        <p:spPr>
          <a:xfrm>
            <a:off x="618775" y="515650"/>
            <a:ext cx="6535800" cy="3879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Nunito"/>
              <a:buChar char="●"/>
            </a:pPr>
            <a:r>
              <a:rPr b="1" lang="fr" sz="2000">
                <a:latin typeface="Nunito"/>
                <a:ea typeface="Nunito"/>
                <a:cs typeface="Nunito"/>
                <a:sym typeface="Nunito"/>
              </a:rPr>
              <a:t>test</a:t>
            </a:r>
            <a:r>
              <a:rPr b="1" lang="fr" sz="2000">
                <a:latin typeface="Nunito"/>
                <a:ea typeface="Nunito"/>
                <a:cs typeface="Nunito"/>
                <a:sym typeface="Nunito"/>
              </a:rPr>
              <a:t> du modèle:</a:t>
            </a:r>
            <a:endParaRPr b="1"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fr" sz="2000">
                <a:latin typeface="Nunito"/>
                <a:ea typeface="Nunito"/>
                <a:cs typeface="Nunito"/>
                <a:sym typeface="Nunito"/>
              </a:rPr>
              <a:t>Cette</a:t>
            </a:r>
            <a:r>
              <a:rPr lang="fr" sz="2000">
                <a:latin typeface="Nunito"/>
                <a:ea typeface="Nunito"/>
                <a:cs typeface="Nunito"/>
                <a:sym typeface="Nunito"/>
              </a:rPr>
              <a:t> fois les </a:t>
            </a:r>
            <a:r>
              <a:rPr lang="fr" sz="2000">
                <a:latin typeface="Nunito"/>
                <a:ea typeface="Nunito"/>
                <a:cs typeface="Nunito"/>
                <a:sym typeface="Nunito"/>
              </a:rPr>
              <a:t>données</a:t>
            </a:r>
            <a:r>
              <a:rPr lang="fr" sz="2000">
                <a:latin typeface="Nunito"/>
                <a:ea typeface="Nunito"/>
                <a:cs typeface="Nunito"/>
                <a:sym typeface="Nunito"/>
              </a:rPr>
              <a:t> </a:t>
            </a:r>
            <a:r>
              <a:rPr lang="fr" sz="2000">
                <a:latin typeface="Nunito"/>
                <a:ea typeface="Nunito"/>
                <a:cs typeface="Nunito"/>
                <a:sym typeface="Nunito"/>
              </a:rPr>
              <a:t>collectées</a:t>
            </a:r>
            <a:r>
              <a:rPr lang="fr" sz="2000">
                <a:latin typeface="Nunito"/>
                <a:ea typeface="Nunito"/>
                <a:cs typeface="Nunito"/>
                <a:sym typeface="Nunito"/>
              </a:rPr>
              <a:t> pour le test sont </a:t>
            </a:r>
            <a:r>
              <a:rPr lang="fr" sz="2000">
                <a:latin typeface="Nunito"/>
                <a:ea typeface="Nunito"/>
                <a:cs typeface="Nunito"/>
                <a:sym typeface="Nunito"/>
              </a:rPr>
              <a:t>affectées</a:t>
            </a:r>
            <a:r>
              <a:rPr lang="fr" sz="2000">
                <a:latin typeface="Nunito"/>
                <a:ea typeface="Nunito"/>
                <a:cs typeface="Nunito"/>
                <a:sym typeface="Nunito"/>
              </a:rPr>
              <a:t> au </a:t>
            </a:r>
            <a:r>
              <a:rPr lang="fr" sz="2000">
                <a:latin typeface="Nunito"/>
                <a:ea typeface="Nunito"/>
                <a:cs typeface="Nunito"/>
                <a:sym typeface="Nunito"/>
              </a:rPr>
              <a:t>modèle pour qu’il fait des prédictions en se basant sur les caractéristiques extraites .</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fr" sz="2000">
                <a:latin typeface="Nunito"/>
                <a:ea typeface="Nunito"/>
                <a:cs typeface="Nunito"/>
                <a:sym typeface="Nunito"/>
              </a:rPr>
              <a:t>Afin d'évaluer la performance du système on mesure l’erreur produite entre la valeur exacte et la valeur prédite par le modèle. </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fr" sz="2000">
                <a:latin typeface="Nunito"/>
                <a:ea typeface="Nunito"/>
                <a:cs typeface="Nunito"/>
                <a:sym typeface="Nunito"/>
              </a:rPr>
              <a:t>on recupere a la fin un fichier qui contient les caractéristique finales pour le systèmes</a:t>
            </a:r>
            <a:endParaRPr sz="20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nvSpPr>
        <p:spPr>
          <a:xfrm>
            <a:off x="919650" y="719850"/>
            <a:ext cx="7304700" cy="590700"/>
          </a:xfrm>
          <a:prstGeom prst="rect">
            <a:avLst/>
          </a:prstGeom>
          <a:noFill/>
          <a:ln>
            <a:noFill/>
          </a:ln>
        </p:spPr>
        <p:txBody>
          <a:bodyPr anchorCtr="0" anchor="t" bIns="91425" lIns="91425" spcFirstLastPara="1" rIns="91425" wrap="square" tIns="91425">
            <a:spAutoFit/>
          </a:bodyPr>
          <a:lstStyle/>
          <a:p>
            <a:pPr indent="0" lvl="0" marL="0" rtl="0" algn="ctr">
              <a:lnSpc>
                <a:spcPct val="87916"/>
              </a:lnSpc>
              <a:spcBef>
                <a:spcPts val="0"/>
              </a:spcBef>
              <a:spcAft>
                <a:spcPts val="800"/>
              </a:spcAft>
              <a:buNone/>
            </a:pPr>
            <a:r>
              <a:rPr b="1" lang="fr" sz="3000" u="sng">
                <a:solidFill>
                  <a:srgbClr val="E69138"/>
                </a:solidFill>
                <a:latin typeface="Calibri"/>
                <a:ea typeface="Calibri"/>
                <a:cs typeface="Calibri"/>
                <a:sym typeface="Calibri"/>
              </a:rPr>
              <a:t>4.  </a:t>
            </a:r>
            <a:r>
              <a:rPr b="1" lang="fr" sz="3000" u="sng">
                <a:solidFill>
                  <a:srgbClr val="E69138"/>
                </a:solidFill>
                <a:latin typeface="Calibri"/>
                <a:ea typeface="Calibri"/>
                <a:cs typeface="Calibri"/>
                <a:sym typeface="Calibri"/>
              </a:rPr>
              <a:t>La détection en temps réel</a:t>
            </a:r>
            <a:endParaRPr sz="3000" u="sng">
              <a:solidFill>
                <a:srgbClr val="E69138"/>
              </a:solidFill>
              <a:latin typeface="Nunito"/>
              <a:ea typeface="Nunito"/>
              <a:cs typeface="Nunito"/>
              <a:sym typeface="Nunito"/>
            </a:endParaRPr>
          </a:p>
        </p:txBody>
      </p:sp>
      <p:sp>
        <p:nvSpPr>
          <p:cNvPr id="377" name="Google Shape;377;p28"/>
          <p:cNvSpPr txBox="1"/>
          <p:nvPr/>
        </p:nvSpPr>
        <p:spPr>
          <a:xfrm>
            <a:off x="527850" y="1457850"/>
            <a:ext cx="8249400" cy="1489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fr" sz="2000">
                <a:latin typeface="Calibri"/>
                <a:ea typeface="Calibri"/>
                <a:cs typeface="Calibri"/>
                <a:sym typeface="Calibri"/>
              </a:rPr>
              <a:t>Après l’</a:t>
            </a:r>
            <a:r>
              <a:rPr lang="fr" sz="2000">
                <a:latin typeface="Calibri"/>
                <a:ea typeface="Calibri"/>
                <a:cs typeface="Calibri"/>
                <a:sym typeface="Calibri"/>
              </a:rPr>
              <a:t>entraînement de notre modèle sur google colab,on telecharge ce modele sur notre machine et l’on load sur notre jupyter notebook pour l’utiliser ,et on construire une dictionnaire qui affecte à chaque classe sa lettre correspondante comme elle est montré ci-dessous:</a:t>
            </a:r>
            <a:endParaRPr>
              <a:latin typeface="Nunito"/>
              <a:ea typeface="Nunito"/>
              <a:cs typeface="Nunito"/>
              <a:sym typeface="Nunito"/>
            </a:endParaRPr>
          </a:p>
        </p:txBody>
      </p:sp>
      <p:sp>
        <p:nvSpPr>
          <p:cNvPr id="378" name="Google Shape;378;p28"/>
          <p:cNvSpPr txBox="1"/>
          <p:nvPr/>
        </p:nvSpPr>
        <p:spPr>
          <a:xfrm>
            <a:off x="638325" y="3118025"/>
            <a:ext cx="797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Nunito"/>
                <a:ea typeface="Nunito"/>
                <a:cs typeface="Nunito"/>
                <a:sym typeface="Nunito"/>
              </a:rPr>
              <a:t>0 : A ,			6: G,				12: N				18: T			</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1 : B,			7: H,				13: O				19: U</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2: C,			8: I,				14: P				20: V			24: ” ”</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3: D,			9: K,				15: Q				21: W	</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4: E,			10: L,				16: R				22: X</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5: F,			11: M,			17: S				23: Y</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nvSpPr>
        <p:spPr>
          <a:xfrm>
            <a:off x="756275" y="568875"/>
            <a:ext cx="7361400" cy="18213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fr" sz="2000">
                <a:latin typeface="Calibri"/>
                <a:ea typeface="Calibri"/>
                <a:cs typeface="Calibri"/>
                <a:sym typeface="Calibri"/>
              </a:rPr>
              <a:t>ensuite on commence la détection en temps réel par le lancement d’une fenêtre (similaire à une vidéo) qui capte notre signe et les traduit en même temps en lettre correspondante, qui va être  affichée en haut  du roi : la région d'intérêt de notre fenêtre qui est introduite comme une rectangle dans notre cas.</a:t>
            </a:r>
            <a:endParaRPr/>
          </a:p>
        </p:txBody>
      </p:sp>
      <p:sp>
        <p:nvSpPr>
          <p:cNvPr id="384" name="Google Shape;384;p29"/>
          <p:cNvSpPr txBox="1"/>
          <p:nvPr/>
        </p:nvSpPr>
        <p:spPr>
          <a:xfrm>
            <a:off x="729725" y="2688350"/>
            <a:ext cx="7414500" cy="18213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fr" sz="2000">
                <a:latin typeface="Calibri"/>
                <a:ea typeface="Calibri"/>
                <a:cs typeface="Calibri"/>
                <a:sym typeface="Calibri"/>
              </a:rPr>
              <a:t>le contrôle de ce fenetre se fait par deux touches:</a:t>
            </a:r>
            <a:endParaRPr sz="2000">
              <a:latin typeface="Calibri"/>
              <a:ea typeface="Calibri"/>
              <a:cs typeface="Calibri"/>
              <a:sym typeface="Calibri"/>
            </a:endParaRPr>
          </a:p>
          <a:p>
            <a:pPr indent="0" lvl="0" marL="0" rtl="0" algn="just">
              <a:lnSpc>
                <a:spcPct val="107916"/>
              </a:lnSpc>
              <a:spcBef>
                <a:spcPts val="0"/>
              </a:spcBef>
              <a:spcAft>
                <a:spcPts val="0"/>
              </a:spcAft>
              <a:buNone/>
            </a:pPr>
            <a:r>
              <a:t/>
            </a:r>
            <a:endParaRPr sz="2000">
              <a:latin typeface="Calibri"/>
              <a:ea typeface="Calibri"/>
              <a:cs typeface="Calibri"/>
              <a:sym typeface="Calibri"/>
            </a:endParaRPr>
          </a:p>
          <a:p>
            <a:pPr indent="457200" lvl="0" marL="0" rtl="0" algn="just">
              <a:lnSpc>
                <a:spcPct val="107916"/>
              </a:lnSpc>
              <a:spcBef>
                <a:spcPts val="0"/>
              </a:spcBef>
              <a:spcAft>
                <a:spcPts val="0"/>
              </a:spcAft>
              <a:buNone/>
            </a:pPr>
            <a:r>
              <a:rPr lang="fr" sz="2000">
                <a:latin typeface="Calibri"/>
                <a:ea typeface="Calibri"/>
                <a:cs typeface="Calibri"/>
                <a:sym typeface="Calibri"/>
              </a:rPr>
              <a:t>on clique sur “Entrer” pour construire la phrase voulue.</a:t>
            </a:r>
            <a:endParaRPr sz="2000">
              <a:latin typeface="Calibri"/>
              <a:ea typeface="Calibri"/>
              <a:cs typeface="Calibri"/>
              <a:sym typeface="Calibri"/>
            </a:endParaRPr>
          </a:p>
          <a:p>
            <a:pPr indent="0" lvl="0" marL="457200" rtl="0" algn="just">
              <a:lnSpc>
                <a:spcPct val="107916"/>
              </a:lnSpc>
              <a:spcBef>
                <a:spcPts val="0"/>
              </a:spcBef>
              <a:spcAft>
                <a:spcPts val="0"/>
              </a:spcAft>
              <a:buNone/>
            </a:pPr>
            <a:r>
              <a:rPr lang="fr" sz="2000">
                <a:latin typeface="Calibri"/>
                <a:ea typeface="Calibri"/>
                <a:cs typeface="Calibri"/>
                <a:sym typeface="Calibri"/>
              </a:rPr>
              <a:t>on clique sur “espace” pour terminer la construction 		</a:t>
            </a:r>
            <a:endParaRPr sz="2000">
              <a:latin typeface="Calibri"/>
              <a:ea typeface="Calibri"/>
              <a:cs typeface="Calibri"/>
              <a:sym typeface="Calibri"/>
            </a:endParaRPr>
          </a:p>
          <a:p>
            <a:pPr indent="0" lvl="0" marL="1828800" rtl="0" algn="just">
              <a:lnSpc>
                <a:spcPct val="107916"/>
              </a:lnSpc>
              <a:spcBef>
                <a:spcPts val="0"/>
              </a:spcBef>
              <a:spcAft>
                <a:spcPts val="0"/>
              </a:spcAft>
              <a:buNone/>
            </a:pPr>
            <a:r>
              <a:rPr lang="fr" sz="2000">
                <a:latin typeface="Calibri"/>
                <a:ea typeface="Calibri"/>
                <a:cs typeface="Calibri"/>
                <a:sym typeface="Calibri"/>
              </a:rPr>
              <a:t>et lire la phrase construite.</a:t>
            </a:r>
            <a:endParaRPr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30" title="1.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1" title="3.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ctrTitle"/>
          </p:nvPr>
        </p:nvSpPr>
        <p:spPr>
          <a:xfrm>
            <a:off x="628525" y="402350"/>
            <a:ext cx="2727300" cy="98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solidFill>
                  <a:srgbClr val="CC4125"/>
                </a:solidFill>
              </a:rPr>
              <a:t>Sommaire</a:t>
            </a:r>
            <a:endParaRPr>
              <a:solidFill>
                <a:srgbClr val="CC4125"/>
              </a:solidFill>
            </a:endParaRPr>
          </a:p>
        </p:txBody>
      </p:sp>
      <p:sp>
        <p:nvSpPr>
          <p:cNvPr id="283" name="Google Shape;283;p14"/>
          <p:cNvSpPr txBox="1"/>
          <p:nvPr>
            <p:ph idx="1" type="subTitle"/>
          </p:nvPr>
        </p:nvSpPr>
        <p:spPr>
          <a:xfrm>
            <a:off x="1117225" y="1434025"/>
            <a:ext cx="5475000" cy="32688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SzPts val="1800"/>
              <a:buChar char="➔"/>
            </a:pPr>
            <a:r>
              <a:rPr b="1" lang="fr" sz="1800"/>
              <a:t>Introduction</a:t>
            </a:r>
            <a:endParaRPr b="1" sz="1800"/>
          </a:p>
          <a:p>
            <a:pPr indent="0" lvl="0" marL="457200" rtl="0" algn="l">
              <a:lnSpc>
                <a:spcPct val="80000"/>
              </a:lnSpc>
              <a:spcBef>
                <a:spcPts val="0"/>
              </a:spcBef>
              <a:spcAft>
                <a:spcPts val="0"/>
              </a:spcAft>
              <a:buNone/>
            </a:pPr>
            <a:r>
              <a:t/>
            </a:r>
            <a:endParaRPr b="1" sz="1800"/>
          </a:p>
          <a:p>
            <a:pPr indent="0" lvl="0" marL="457200" rtl="0" algn="l">
              <a:lnSpc>
                <a:spcPct val="80000"/>
              </a:lnSpc>
              <a:spcBef>
                <a:spcPts val="0"/>
              </a:spcBef>
              <a:spcAft>
                <a:spcPts val="0"/>
              </a:spcAft>
              <a:buNone/>
            </a:pPr>
            <a:r>
              <a:t/>
            </a:r>
            <a:endParaRPr b="1" sz="1800"/>
          </a:p>
          <a:p>
            <a:pPr indent="-342900" lvl="0" marL="457200" rtl="0" algn="l">
              <a:lnSpc>
                <a:spcPct val="80000"/>
              </a:lnSpc>
              <a:spcBef>
                <a:spcPts val="0"/>
              </a:spcBef>
              <a:spcAft>
                <a:spcPts val="0"/>
              </a:spcAft>
              <a:buSzPts val="1800"/>
              <a:buChar char="➔"/>
            </a:pPr>
            <a:r>
              <a:rPr b="1" lang="fr" sz="1800"/>
              <a:t>L’objectif du projet</a:t>
            </a:r>
            <a:endParaRPr b="1" sz="1800"/>
          </a:p>
          <a:p>
            <a:pPr indent="0" lvl="0" marL="0" rtl="0" algn="l">
              <a:lnSpc>
                <a:spcPct val="80000"/>
              </a:lnSpc>
              <a:spcBef>
                <a:spcPts val="0"/>
              </a:spcBef>
              <a:spcAft>
                <a:spcPts val="0"/>
              </a:spcAft>
              <a:buNone/>
            </a:pPr>
            <a:r>
              <a:t/>
            </a:r>
            <a:endParaRPr b="1" sz="1800"/>
          </a:p>
          <a:p>
            <a:pPr indent="0" lvl="0" marL="457200" rtl="0" algn="l">
              <a:lnSpc>
                <a:spcPct val="80000"/>
              </a:lnSpc>
              <a:spcBef>
                <a:spcPts val="0"/>
              </a:spcBef>
              <a:spcAft>
                <a:spcPts val="0"/>
              </a:spcAft>
              <a:buNone/>
            </a:pPr>
            <a:r>
              <a:t/>
            </a:r>
            <a:endParaRPr b="1" sz="1800"/>
          </a:p>
          <a:p>
            <a:pPr indent="-342900" lvl="0" marL="457200" rtl="0" algn="l">
              <a:lnSpc>
                <a:spcPct val="80000"/>
              </a:lnSpc>
              <a:spcBef>
                <a:spcPts val="0"/>
              </a:spcBef>
              <a:spcAft>
                <a:spcPts val="0"/>
              </a:spcAft>
              <a:buSzPts val="1800"/>
              <a:buChar char="➔"/>
            </a:pPr>
            <a:r>
              <a:rPr b="1" lang="fr" sz="1800"/>
              <a:t>Les étapes de réalisation</a:t>
            </a:r>
            <a:endParaRPr b="1" sz="1800"/>
          </a:p>
          <a:p>
            <a:pPr indent="0" lvl="0" marL="457200" rtl="0" algn="l">
              <a:lnSpc>
                <a:spcPct val="80000"/>
              </a:lnSpc>
              <a:spcBef>
                <a:spcPts val="0"/>
              </a:spcBef>
              <a:spcAft>
                <a:spcPts val="0"/>
              </a:spcAft>
              <a:buNone/>
            </a:pPr>
            <a:r>
              <a:t/>
            </a:r>
            <a:endParaRPr b="1" sz="1800"/>
          </a:p>
          <a:p>
            <a:pPr indent="0" lvl="0" marL="457200" rtl="0" algn="l">
              <a:lnSpc>
                <a:spcPct val="80000"/>
              </a:lnSpc>
              <a:spcBef>
                <a:spcPts val="0"/>
              </a:spcBef>
              <a:spcAft>
                <a:spcPts val="0"/>
              </a:spcAft>
              <a:buNone/>
            </a:pPr>
            <a:r>
              <a:t/>
            </a:r>
            <a:endParaRPr b="1" sz="1800"/>
          </a:p>
          <a:p>
            <a:pPr indent="-342900" lvl="0" marL="457200" rtl="0" algn="l">
              <a:lnSpc>
                <a:spcPct val="80000"/>
              </a:lnSpc>
              <a:spcBef>
                <a:spcPts val="0"/>
              </a:spcBef>
              <a:spcAft>
                <a:spcPts val="0"/>
              </a:spcAft>
              <a:buSzPts val="1800"/>
              <a:buChar char="➔"/>
            </a:pPr>
            <a:r>
              <a:rPr b="1" lang="fr" sz="1800"/>
              <a:t>Les difficultés rencontrées / les solutions </a:t>
            </a:r>
            <a:endParaRPr b="1" sz="1800"/>
          </a:p>
          <a:p>
            <a:pPr indent="0" lvl="0" marL="457200" rtl="0" algn="l">
              <a:lnSpc>
                <a:spcPct val="80000"/>
              </a:lnSpc>
              <a:spcBef>
                <a:spcPts val="0"/>
              </a:spcBef>
              <a:spcAft>
                <a:spcPts val="0"/>
              </a:spcAft>
              <a:buNone/>
            </a:pPr>
            <a:r>
              <a:rPr b="1" lang="fr" sz="1800"/>
              <a:t>proposées</a:t>
            </a:r>
            <a:endParaRPr b="1" sz="1800"/>
          </a:p>
          <a:p>
            <a:pPr indent="0" lvl="0" marL="457200" rtl="0" algn="l">
              <a:lnSpc>
                <a:spcPct val="80000"/>
              </a:lnSpc>
              <a:spcBef>
                <a:spcPts val="0"/>
              </a:spcBef>
              <a:spcAft>
                <a:spcPts val="0"/>
              </a:spcAft>
              <a:buNone/>
            </a:pPr>
            <a:r>
              <a:t/>
            </a:r>
            <a:endParaRPr b="1" sz="1800"/>
          </a:p>
          <a:p>
            <a:pPr indent="0" lvl="0" marL="457200" rtl="0" algn="l">
              <a:lnSpc>
                <a:spcPct val="80000"/>
              </a:lnSpc>
              <a:spcBef>
                <a:spcPts val="0"/>
              </a:spcBef>
              <a:spcAft>
                <a:spcPts val="0"/>
              </a:spcAft>
              <a:buNone/>
            </a:pPr>
            <a:r>
              <a:t/>
            </a:r>
            <a:endParaRPr b="1" sz="1800"/>
          </a:p>
          <a:p>
            <a:pPr indent="-342900" lvl="0" marL="457200" rtl="0" algn="l">
              <a:lnSpc>
                <a:spcPct val="80000"/>
              </a:lnSpc>
              <a:spcBef>
                <a:spcPts val="0"/>
              </a:spcBef>
              <a:spcAft>
                <a:spcPts val="0"/>
              </a:spcAft>
              <a:buSzPts val="1800"/>
              <a:buChar char="➔"/>
            </a:pPr>
            <a:r>
              <a:rPr b="1" lang="fr" sz="1800"/>
              <a:t>Conclusion</a:t>
            </a:r>
            <a:endParaRPr b="1" sz="1800"/>
          </a:p>
          <a:p>
            <a:pPr indent="0" lvl="0" marL="0" rtl="0" algn="l">
              <a:lnSpc>
                <a:spcPct val="80000"/>
              </a:lnSpc>
              <a:spcBef>
                <a:spcPts val="0"/>
              </a:spcBef>
              <a:spcAft>
                <a:spcPts val="0"/>
              </a:spcAft>
              <a:buNone/>
            </a:pPr>
            <a:r>
              <a:t/>
            </a:r>
            <a:endParaRPr b="1" sz="1800"/>
          </a:p>
          <a:p>
            <a:pPr indent="0" lvl="0" marL="0" rtl="0" algn="l">
              <a:lnSpc>
                <a:spcPct val="8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2" title="3.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nvSpPr>
        <p:spPr>
          <a:xfrm>
            <a:off x="396950" y="1053925"/>
            <a:ext cx="8154600" cy="36489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b="1" lang="fr" sz="1800">
                <a:solidFill>
                  <a:schemeClr val="lt1"/>
                </a:solidFill>
                <a:latin typeface="Calibri"/>
                <a:ea typeface="Calibri"/>
                <a:cs typeface="Calibri"/>
                <a:sym typeface="Calibri"/>
              </a:rPr>
              <a:t>-Les mise à jour continue de certaines  bibliothèques.</a:t>
            </a:r>
            <a:endParaRPr b="1" sz="1800">
              <a:solidFill>
                <a:schemeClr val="lt1"/>
              </a:solidFill>
              <a:latin typeface="Calibri"/>
              <a:ea typeface="Calibri"/>
              <a:cs typeface="Calibri"/>
              <a:sym typeface="Calibri"/>
            </a:endParaRPr>
          </a:p>
          <a:p>
            <a:pPr indent="0" lvl="0" marL="0" rtl="0" algn="just">
              <a:lnSpc>
                <a:spcPct val="107916"/>
              </a:lnSpc>
              <a:spcBef>
                <a:spcPts val="1200"/>
              </a:spcBef>
              <a:spcAft>
                <a:spcPts val="0"/>
              </a:spcAft>
              <a:buNone/>
            </a:pPr>
            <a:r>
              <a:rPr lang="fr" sz="1800">
                <a:solidFill>
                  <a:schemeClr val="lt1"/>
                </a:solidFill>
                <a:latin typeface="Calibri"/>
                <a:ea typeface="Calibri"/>
                <a:cs typeface="Calibri"/>
                <a:sym typeface="Calibri"/>
              </a:rPr>
              <a:t>             </a:t>
            </a:r>
            <a:r>
              <a:rPr lang="fr" sz="1800">
                <a:solidFill>
                  <a:srgbClr val="FFFF00"/>
                </a:solidFill>
                <a:latin typeface="Calibri"/>
                <a:ea typeface="Calibri"/>
                <a:cs typeface="Calibri"/>
                <a:sym typeface="Calibri"/>
              </a:rPr>
              <a:t>être</a:t>
            </a:r>
            <a:r>
              <a:rPr lang="fr" sz="1800">
                <a:solidFill>
                  <a:srgbClr val="FFFF00"/>
                </a:solidFill>
                <a:latin typeface="Calibri"/>
                <a:ea typeface="Calibri"/>
                <a:cs typeface="Calibri"/>
                <a:sym typeface="Calibri"/>
              </a:rPr>
              <a:t> </a:t>
            </a:r>
            <a:r>
              <a:rPr lang="fr" sz="1800">
                <a:solidFill>
                  <a:srgbClr val="FFFF00"/>
                </a:solidFill>
                <a:latin typeface="Calibri"/>
                <a:ea typeface="Calibri"/>
                <a:cs typeface="Calibri"/>
                <a:sym typeface="Calibri"/>
              </a:rPr>
              <a:t>à jour</a:t>
            </a:r>
            <a:r>
              <a:rPr lang="fr" sz="1800">
                <a:solidFill>
                  <a:srgbClr val="FFFF00"/>
                </a:solidFill>
                <a:latin typeface="Calibri"/>
                <a:ea typeface="Calibri"/>
                <a:cs typeface="Calibri"/>
                <a:sym typeface="Calibri"/>
              </a:rPr>
              <a:t> avec les  </a:t>
            </a:r>
            <a:r>
              <a:rPr lang="fr" sz="1800">
                <a:solidFill>
                  <a:srgbClr val="FFFF00"/>
                </a:solidFill>
                <a:latin typeface="Calibri"/>
                <a:ea typeface="Calibri"/>
                <a:cs typeface="Calibri"/>
                <a:sym typeface="Calibri"/>
              </a:rPr>
              <a:t>changement</a:t>
            </a:r>
            <a:r>
              <a:rPr lang="fr" sz="1800">
                <a:solidFill>
                  <a:srgbClr val="FFFF00"/>
                </a:solidFill>
                <a:latin typeface="Calibri"/>
                <a:ea typeface="Calibri"/>
                <a:cs typeface="Calibri"/>
                <a:sym typeface="Calibri"/>
              </a:rPr>
              <a:t> des  </a:t>
            </a:r>
            <a:r>
              <a:rPr lang="fr" sz="1800">
                <a:solidFill>
                  <a:srgbClr val="FFFF00"/>
                </a:solidFill>
                <a:latin typeface="Calibri"/>
                <a:ea typeface="Calibri"/>
                <a:cs typeface="Calibri"/>
                <a:sym typeface="Calibri"/>
              </a:rPr>
              <a:t>bibliothèque</a:t>
            </a:r>
            <a:r>
              <a:rPr lang="fr" sz="1800">
                <a:solidFill>
                  <a:schemeClr val="lt1"/>
                </a:solidFill>
                <a:latin typeface="Calibri"/>
                <a:ea typeface="Calibri"/>
                <a:cs typeface="Calibri"/>
                <a:sym typeface="Calibri"/>
              </a:rPr>
              <a:t>s </a:t>
            </a:r>
            <a:endParaRPr sz="1800">
              <a:solidFill>
                <a:schemeClr val="lt1"/>
              </a:solidFill>
              <a:latin typeface="Calibri"/>
              <a:ea typeface="Calibri"/>
              <a:cs typeface="Calibri"/>
              <a:sym typeface="Calibri"/>
            </a:endParaRPr>
          </a:p>
          <a:p>
            <a:pPr indent="0" lvl="0" marL="0" rtl="0" algn="just">
              <a:lnSpc>
                <a:spcPct val="107916"/>
              </a:lnSpc>
              <a:spcBef>
                <a:spcPts val="1200"/>
              </a:spcBef>
              <a:spcAft>
                <a:spcPts val="0"/>
              </a:spcAft>
              <a:buNone/>
            </a:pPr>
            <a:r>
              <a:rPr b="1" lang="fr" sz="1800">
                <a:solidFill>
                  <a:schemeClr val="lt1"/>
                </a:solidFill>
                <a:latin typeface="Calibri"/>
                <a:ea typeface="Calibri"/>
                <a:cs typeface="Calibri"/>
                <a:sym typeface="Calibri"/>
              </a:rPr>
              <a:t>-La compatibilité entre les  bibliothèques.</a:t>
            </a:r>
            <a:endParaRPr b="1" sz="1800">
              <a:solidFill>
                <a:schemeClr val="lt1"/>
              </a:solidFill>
              <a:latin typeface="Calibri"/>
              <a:ea typeface="Calibri"/>
              <a:cs typeface="Calibri"/>
              <a:sym typeface="Calibri"/>
            </a:endParaRPr>
          </a:p>
          <a:p>
            <a:pPr indent="0" lvl="0" marL="0" rtl="0" algn="just">
              <a:lnSpc>
                <a:spcPct val="107916"/>
              </a:lnSpc>
              <a:spcBef>
                <a:spcPts val="1200"/>
              </a:spcBef>
              <a:spcAft>
                <a:spcPts val="0"/>
              </a:spcAft>
              <a:buNone/>
            </a:pPr>
            <a:r>
              <a:rPr lang="fr" sz="1800">
                <a:solidFill>
                  <a:schemeClr val="lt1"/>
                </a:solidFill>
                <a:latin typeface="Calibri"/>
                <a:ea typeface="Calibri"/>
                <a:cs typeface="Calibri"/>
                <a:sym typeface="Calibri"/>
              </a:rPr>
              <a:t>             </a:t>
            </a:r>
            <a:r>
              <a:rPr lang="fr" sz="1900">
                <a:solidFill>
                  <a:srgbClr val="FFFF00"/>
                </a:solidFill>
                <a:latin typeface="Calibri"/>
                <a:ea typeface="Calibri"/>
                <a:cs typeface="Calibri"/>
                <a:sym typeface="Calibri"/>
              </a:rPr>
              <a:t>créer des environnements virtuels</a:t>
            </a:r>
            <a:r>
              <a:rPr lang="fr" sz="1900" u="sng">
                <a:solidFill>
                  <a:srgbClr val="FFFFFF"/>
                </a:solidFill>
                <a:latin typeface="Calibri"/>
                <a:ea typeface="Calibri"/>
                <a:cs typeface="Calibri"/>
                <a:sym typeface="Calibri"/>
              </a:rPr>
              <a:t> </a:t>
            </a:r>
            <a:endParaRPr sz="1900" u="sng">
              <a:solidFill>
                <a:srgbClr val="FFFFFF"/>
              </a:solidFill>
              <a:latin typeface="Calibri"/>
              <a:ea typeface="Calibri"/>
              <a:cs typeface="Calibri"/>
              <a:sym typeface="Calibri"/>
            </a:endParaRPr>
          </a:p>
          <a:p>
            <a:pPr indent="0" lvl="0" marL="0" rtl="0" algn="just">
              <a:lnSpc>
                <a:spcPct val="107916"/>
              </a:lnSpc>
              <a:spcBef>
                <a:spcPts val="1200"/>
              </a:spcBef>
              <a:spcAft>
                <a:spcPts val="0"/>
              </a:spcAft>
              <a:buNone/>
            </a:pPr>
            <a:r>
              <a:rPr b="1" lang="fr" sz="1800">
                <a:solidFill>
                  <a:schemeClr val="lt1"/>
                </a:solidFill>
                <a:latin typeface="Calibri"/>
                <a:ea typeface="Calibri"/>
                <a:cs typeface="Calibri"/>
                <a:sym typeface="Calibri"/>
              </a:rPr>
              <a:t>-La faiblesse de précision du système.</a:t>
            </a:r>
            <a:endParaRPr b="1" sz="1800">
              <a:solidFill>
                <a:schemeClr val="lt1"/>
              </a:solidFill>
              <a:latin typeface="Calibri"/>
              <a:ea typeface="Calibri"/>
              <a:cs typeface="Calibri"/>
              <a:sym typeface="Calibri"/>
            </a:endParaRPr>
          </a:p>
          <a:p>
            <a:pPr indent="0" lvl="0" marL="0" rtl="0" algn="just">
              <a:lnSpc>
                <a:spcPct val="107916"/>
              </a:lnSpc>
              <a:spcBef>
                <a:spcPts val="1200"/>
              </a:spcBef>
              <a:spcAft>
                <a:spcPts val="0"/>
              </a:spcAft>
              <a:buNone/>
            </a:pPr>
            <a:r>
              <a:rPr lang="fr" sz="1800">
                <a:solidFill>
                  <a:schemeClr val="lt1"/>
                </a:solidFill>
                <a:latin typeface="Calibri"/>
                <a:ea typeface="Calibri"/>
                <a:cs typeface="Calibri"/>
                <a:sym typeface="Calibri"/>
              </a:rPr>
              <a:t>             </a:t>
            </a:r>
            <a:r>
              <a:rPr lang="fr" sz="1800">
                <a:solidFill>
                  <a:srgbClr val="FFFF00"/>
                </a:solidFill>
                <a:latin typeface="Calibri"/>
                <a:ea typeface="Calibri"/>
                <a:cs typeface="Calibri"/>
                <a:sym typeface="Calibri"/>
              </a:rPr>
              <a:t>augmenter le volume du data</a:t>
            </a:r>
            <a:endParaRPr sz="1800">
              <a:solidFill>
                <a:srgbClr val="FFFF00"/>
              </a:solidFill>
              <a:latin typeface="Calibri"/>
              <a:ea typeface="Calibri"/>
              <a:cs typeface="Calibri"/>
              <a:sym typeface="Calibri"/>
            </a:endParaRPr>
          </a:p>
          <a:p>
            <a:pPr indent="0" lvl="0" marL="0" rtl="0" algn="just">
              <a:lnSpc>
                <a:spcPct val="107916"/>
              </a:lnSpc>
              <a:spcBef>
                <a:spcPts val="1200"/>
              </a:spcBef>
              <a:spcAft>
                <a:spcPts val="0"/>
              </a:spcAft>
              <a:buNone/>
            </a:pPr>
            <a:r>
              <a:rPr b="1" lang="fr" sz="1800">
                <a:solidFill>
                  <a:schemeClr val="lt1"/>
                </a:solidFill>
                <a:latin typeface="Calibri"/>
                <a:ea typeface="Calibri"/>
                <a:cs typeface="Calibri"/>
                <a:sym typeface="Calibri"/>
              </a:rPr>
              <a:t>-On n’a pas pu inclure les lettres J et Z.</a:t>
            </a:r>
            <a:endParaRPr b="1" sz="1800">
              <a:solidFill>
                <a:schemeClr val="lt1"/>
              </a:solidFill>
              <a:latin typeface="Calibri"/>
              <a:ea typeface="Calibri"/>
              <a:cs typeface="Calibri"/>
              <a:sym typeface="Calibri"/>
            </a:endParaRPr>
          </a:p>
          <a:p>
            <a:pPr indent="0" lvl="0" marL="0" rtl="0" algn="just">
              <a:lnSpc>
                <a:spcPct val="107916"/>
              </a:lnSpc>
              <a:spcBef>
                <a:spcPts val="1200"/>
              </a:spcBef>
              <a:spcAft>
                <a:spcPts val="800"/>
              </a:spcAft>
              <a:buNone/>
            </a:pPr>
            <a:r>
              <a:rPr lang="fr" sz="1800">
                <a:solidFill>
                  <a:schemeClr val="lt1"/>
                </a:solidFill>
                <a:latin typeface="Calibri"/>
                <a:ea typeface="Calibri"/>
                <a:cs typeface="Calibri"/>
                <a:sym typeface="Calibri"/>
              </a:rPr>
              <a:t>             </a:t>
            </a:r>
            <a:r>
              <a:rPr lang="fr" sz="1800">
                <a:solidFill>
                  <a:srgbClr val="FFFF00"/>
                </a:solidFill>
                <a:latin typeface="Calibri"/>
                <a:ea typeface="Calibri"/>
                <a:cs typeface="Calibri"/>
                <a:sym typeface="Calibri"/>
              </a:rPr>
              <a:t>éviter  les  mots  qui contient ces  lettres </a:t>
            </a:r>
            <a:endParaRPr sz="1800">
              <a:solidFill>
                <a:srgbClr val="FFFF00"/>
              </a:solidFill>
              <a:latin typeface="Calibri"/>
              <a:ea typeface="Calibri"/>
              <a:cs typeface="Calibri"/>
              <a:sym typeface="Calibri"/>
            </a:endParaRPr>
          </a:p>
        </p:txBody>
      </p:sp>
      <p:sp>
        <p:nvSpPr>
          <p:cNvPr id="405" name="Google Shape;405;p33"/>
          <p:cNvSpPr txBox="1"/>
          <p:nvPr/>
        </p:nvSpPr>
        <p:spPr>
          <a:xfrm>
            <a:off x="501400" y="228775"/>
            <a:ext cx="7518000" cy="631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fr" sz="2900">
                <a:solidFill>
                  <a:srgbClr val="CC4125"/>
                </a:solidFill>
                <a:latin typeface="Maven Pro"/>
                <a:ea typeface="Maven Pro"/>
                <a:cs typeface="Maven Pro"/>
                <a:sym typeface="Maven Pro"/>
              </a:rPr>
              <a:t>Les difficultés / Solutions</a:t>
            </a:r>
            <a:endParaRPr b="1" sz="1200">
              <a:solidFill>
                <a:srgbClr val="CC4125"/>
              </a:solidFill>
              <a:latin typeface="Maven Pro"/>
              <a:ea typeface="Maven Pro"/>
              <a:cs typeface="Maven Pro"/>
              <a:sym typeface="Maven Pro"/>
            </a:endParaRPr>
          </a:p>
        </p:txBody>
      </p:sp>
      <p:sp>
        <p:nvSpPr>
          <p:cNvPr id="406" name="Google Shape;406;p33"/>
          <p:cNvSpPr/>
          <p:nvPr/>
        </p:nvSpPr>
        <p:spPr>
          <a:xfrm rot="5400000">
            <a:off x="623075" y="1508975"/>
            <a:ext cx="368700" cy="4236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rot="5400000">
            <a:off x="623075" y="2359950"/>
            <a:ext cx="368700" cy="4236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rot="5400000">
            <a:off x="623075" y="3265213"/>
            <a:ext cx="368700" cy="4236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rot="5400000">
            <a:off x="623075" y="4170475"/>
            <a:ext cx="368700" cy="4236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idx="1" type="subTitle"/>
          </p:nvPr>
        </p:nvSpPr>
        <p:spPr>
          <a:xfrm>
            <a:off x="595650" y="782625"/>
            <a:ext cx="7440600" cy="37875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fr" sz="1900">
                <a:latin typeface="Calibri"/>
                <a:ea typeface="Calibri"/>
                <a:cs typeface="Calibri"/>
                <a:sym typeface="Calibri"/>
              </a:rPr>
              <a:t>-nos  machines ne supportent pas l’entraînement et le test du modèle.</a:t>
            </a:r>
            <a:endParaRPr b="1" sz="1900">
              <a:latin typeface="Calibri"/>
              <a:ea typeface="Calibri"/>
              <a:cs typeface="Calibri"/>
              <a:sym typeface="Calibri"/>
            </a:endParaRPr>
          </a:p>
          <a:p>
            <a:pPr indent="0" lvl="0" marL="0" rtl="0" algn="just">
              <a:lnSpc>
                <a:spcPct val="107916"/>
              </a:lnSpc>
              <a:spcBef>
                <a:spcPts val="1200"/>
              </a:spcBef>
              <a:spcAft>
                <a:spcPts val="0"/>
              </a:spcAft>
              <a:buNone/>
            </a:pPr>
            <a:r>
              <a:rPr lang="fr" sz="1900">
                <a:solidFill>
                  <a:srgbClr val="FFFF00"/>
                </a:solidFill>
                <a:latin typeface="Calibri"/>
                <a:ea typeface="Calibri"/>
                <a:cs typeface="Calibri"/>
                <a:sym typeface="Calibri"/>
              </a:rPr>
              <a:t>            utiliser  google colab</a:t>
            </a:r>
            <a:endParaRPr sz="1900">
              <a:solidFill>
                <a:srgbClr val="FFFF00"/>
              </a:solidFill>
              <a:latin typeface="Calibri"/>
              <a:ea typeface="Calibri"/>
              <a:cs typeface="Calibri"/>
              <a:sym typeface="Calibri"/>
            </a:endParaRPr>
          </a:p>
          <a:p>
            <a:pPr indent="0" lvl="0" marL="0" rtl="0" algn="just">
              <a:lnSpc>
                <a:spcPct val="107916"/>
              </a:lnSpc>
              <a:spcBef>
                <a:spcPts val="1200"/>
              </a:spcBef>
              <a:spcAft>
                <a:spcPts val="0"/>
              </a:spcAft>
              <a:buNone/>
            </a:pPr>
            <a:r>
              <a:rPr b="1" lang="fr" sz="1900">
                <a:latin typeface="Calibri"/>
                <a:ea typeface="Calibri"/>
                <a:cs typeface="Calibri"/>
                <a:sym typeface="Calibri"/>
              </a:rPr>
              <a:t>-Les notions de base du Machine Learning.</a:t>
            </a:r>
            <a:endParaRPr b="1" sz="1900">
              <a:latin typeface="Calibri"/>
              <a:ea typeface="Calibri"/>
              <a:cs typeface="Calibri"/>
              <a:sym typeface="Calibri"/>
            </a:endParaRPr>
          </a:p>
          <a:p>
            <a:pPr indent="0" lvl="0" marL="0" rtl="0" algn="just">
              <a:lnSpc>
                <a:spcPct val="107916"/>
              </a:lnSpc>
              <a:spcBef>
                <a:spcPts val="1200"/>
              </a:spcBef>
              <a:spcAft>
                <a:spcPts val="0"/>
              </a:spcAft>
              <a:buNone/>
            </a:pPr>
            <a:r>
              <a:rPr lang="fr" sz="1900">
                <a:solidFill>
                  <a:srgbClr val="FFFF00"/>
                </a:solidFill>
                <a:latin typeface="Calibri"/>
                <a:ea typeface="Calibri"/>
                <a:cs typeface="Calibri"/>
                <a:sym typeface="Calibri"/>
              </a:rPr>
              <a:t>            chercher des cours pour comprendre la matière</a:t>
            </a:r>
            <a:endParaRPr sz="1900">
              <a:solidFill>
                <a:srgbClr val="FFFF00"/>
              </a:solidFill>
              <a:latin typeface="Calibri"/>
              <a:ea typeface="Calibri"/>
              <a:cs typeface="Calibri"/>
              <a:sym typeface="Calibri"/>
            </a:endParaRPr>
          </a:p>
          <a:p>
            <a:pPr indent="0" lvl="0" marL="0" rtl="0" algn="just">
              <a:lnSpc>
                <a:spcPct val="107916"/>
              </a:lnSpc>
              <a:spcBef>
                <a:spcPts val="1200"/>
              </a:spcBef>
              <a:spcAft>
                <a:spcPts val="0"/>
              </a:spcAft>
              <a:buNone/>
            </a:pPr>
            <a:r>
              <a:rPr b="1" lang="fr" sz="1900">
                <a:latin typeface="Calibri"/>
                <a:ea typeface="Calibri"/>
                <a:cs typeface="Calibri"/>
                <a:sym typeface="Calibri"/>
              </a:rPr>
              <a:t>-la ressemblance entre les  signes.</a:t>
            </a:r>
            <a:endParaRPr b="1" sz="1900">
              <a:latin typeface="Calibri"/>
              <a:ea typeface="Calibri"/>
              <a:cs typeface="Calibri"/>
              <a:sym typeface="Calibri"/>
            </a:endParaRPr>
          </a:p>
          <a:p>
            <a:pPr indent="0" lvl="0" marL="0" rtl="0" algn="just">
              <a:lnSpc>
                <a:spcPct val="107916"/>
              </a:lnSpc>
              <a:spcBef>
                <a:spcPts val="800"/>
              </a:spcBef>
              <a:spcAft>
                <a:spcPts val="0"/>
              </a:spcAft>
              <a:buNone/>
            </a:pPr>
            <a:r>
              <a:rPr lang="fr" sz="1900">
                <a:solidFill>
                  <a:srgbClr val="FFFF00"/>
                </a:solidFill>
                <a:latin typeface="Calibri"/>
                <a:ea typeface="Calibri"/>
                <a:cs typeface="Calibri"/>
                <a:sym typeface="Calibri"/>
              </a:rPr>
              <a:t>            utiliser  une caméra de bonne qualité pour la détection</a:t>
            </a:r>
            <a:endParaRPr sz="1900">
              <a:solidFill>
                <a:srgbClr val="FFFF00"/>
              </a:solidFill>
              <a:latin typeface="Calibri"/>
              <a:ea typeface="Calibri"/>
              <a:cs typeface="Calibri"/>
              <a:sym typeface="Calibri"/>
            </a:endParaRPr>
          </a:p>
          <a:p>
            <a:pPr indent="0" lvl="0" marL="0" rtl="0" algn="just">
              <a:lnSpc>
                <a:spcPct val="107916"/>
              </a:lnSpc>
              <a:spcBef>
                <a:spcPts val="800"/>
              </a:spcBef>
              <a:spcAft>
                <a:spcPts val="800"/>
              </a:spcAft>
              <a:buNone/>
            </a:pPr>
            <a:r>
              <a:t/>
            </a:r>
            <a:endParaRPr sz="1800">
              <a:latin typeface="Calibri"/>
              <a:ea typeface="Calibri"/>
              <a:cs typeface="Calibri"/>
              <a:sym typeface="Calibri"/>
            </a:endParaRPr>
          </a:p>
        </p:txBody>
      </p:sp>
      <p:sp>
        <p:nvSpPr>
          <p:cNvPr id="415" name="Google Shape;415;p34"/>
          <p:cNvSpPr/>
          <p:nvPr/>
        </p:nvSpPr>
        <p:spPr>
          <a:xfrm rot="5400000">
            <a:off x="845275" y="1217425"/>
            <a:ext cx="368700" cy="4236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rot="5400000">
            <a:off x="845275" y="2124600"/>
            <a:ext cx="368700" cy="4236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rot="5400000">
            <a:off x="845275" y="3031775"/>
            <a:ext cx="368700" cy="4236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type="ctrTitle"/>
          </p:nvPr>
        </p:nvSpPr>
        <p:spPr>
          <a:xfrm>
            <a:off x="585100" y="402575"/>
            <a:ext cx="2445000" cy="77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solidFill>
                  <a:srgbClr val="CC4125"/>
                </a:solidFill>
              </a:rPr>
              <a:t>Conclusion</a:t>
            </a:r>
            <a:endParaRPr>
              <a:solidFill>
                <a:srgbClr val="CC4125"/>
              </a:solidFill>
            </a:endParaRPr>
          </a:p>
        </p:txBody>
      </p:sp>
      <p:sp>
        <p:nvSpPr>
          <p:cNvPr id="423" name="Google Shape;423;p35"/>
          <p:cNvSpPr txBox="1"/>
          <p:nvPr>
            <p:ph idx="1" type="subTitle"/>
          </p:nvPr>
        </p:nvSpPr>
        <p:spPr>
          <a:xfrm>
            <a:off x="934100" y="1510225"/>
            <a:ext cx="6635400" cy="217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fr" sz="1800"/>
              <a:t>La technologie est depuis toujours </a:t>
            </a:r>
            <a:r>
              <a:rPr b="1" lang="fr" sz="1800"/>
              <a:t>amenée</a:t>
            </a:r>
            <a:r>
              <a:rPr b="1" lang="fr" sz="1800"/>
              <a:t> </a:t>
            </a:r>
            <a:r>
              <a:rPr b="1" lang="fr" sz="1800"/>
              <a:t>à faciliter</a:t>
            </a:r>
            <a:r>
              <a:rPr b="1" lang="fr" sz="1800"/>
              <a:t> toutes parties </a:t>
            </a:r>
            <a:r>
              <a:rPr b="1" lang="fr" sz="1800"/>
              <a:t>dans notre</a:t>
            </a:r>
            <a:r>
              <a:rPr b="1" lang="fr" sz="1800"/>
              <a:t> vie </a:t>
            </a:r>
            <a:r>
              <a:rPr b="1" lang="fr" sz="1800"/>
              <a:t>actuelle, c'est</a:t>
            </a:r>
            <a:r>
              <a:rPr b="1" lang="fr" sz="1800"/>
              <a:t> une </a:t>
            </a:r>
            <a:r>
              <a:rPr b="1" lang="fr" sz="1800"/>
              <a:t>révolution</a:t>
            </a:r>
            <a:r>
              <a:rPr b="1" lang="fr" sz="1800"/>
              <a:t> </a:t>
            </a:r>
            <a:r>
              <a:rPr b="1" lang="fr" sz="1800"/>
              <a:t>dédiée à</a:t>
            </a:r>
            <a:r>
              <a:rPr b="1" lang="fr" sz="1800"/>
              <a:t> aider des gens en </a:t>
            </a:r>
            <a:r>
              <a:rPr b="1" lang="fr" sz="1800"/>
              <a:t>plusieurs</a:t>
            </a:r>
            <a:r>
              <a:rPr b="1" lang="fr" sz="1800"/>
              <a:t> domaines </a:t>
            </a:r>
            <a:r>
              <a:rPr b="1" lang="fr" sz="1800"/>
              <a:t>divers</a:t>
            </a:r>
            <a:r>
              <a:rPr b="1" lang="fr" sz="1800"/>
              <a:t> , </a:t>
            </a:r>
            <a:r>
              <a:rPr b="1" lang="fr" sz="1800"/>
              <a:t>c'était</a:t>
            </a:r>
            <a:r>
              <a:rPr b="1" lang="fr" sz="1800"/>
              <a:t> une belle </a:t>
            </a:r>
            <a:r>
              <a:rPr b="1" lang="fr" sz="1800"/>
              <a:t>expérience</a:t>
            </a:r>
            <a:r>
              <a:rPr b="1" lang="fr" sz="1800"/>
              <a:t>, nous </a:t>
            </a:r>
            <a:r>
              <a:rPr b="1" lang="fr" sz="1800"/>
              <a:t>avions pris</a:t>
            </a:r>
            <a:r>
              <a:rPr b="1" lang="fr" sz="1800"/>
              <a:t> l’occasion d’aider des gens souffrant </a:t>
            </a:r>
            <a:r>
              <a:rPr b="1" lang="fr" sz="1800"/>
              <a:t>à s'exprimer</a:t>
            </a:r>
            <a:r>
              <a:rPr b="1" lang="fr" sz="1800"/>
              <a:t> aisément en notre </a:t>
            </a:r>
            <a:r>
              <a:rPr b="1" lang="fr" sz="1800"/>
              <a:t>communauté.</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302725" y="434925"/>
            <a:ext cx="2825100" cy="597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solidFill>
                  <a:srgbClr val="CC4125"/>
                </a:solidFill>
              </a:rPr>
              <a:t>Introduction</a:t>
            </a:r>
            <a:endParaRPr>
              <a:solidFill>
                <a:srgbClr val="CC4125"/>
              </a:solidFill>
            </a:endParaRPr>
          </a:p>
        </p:txBody>
      </p:sp>
      <p:sp>
        <p:nvSpPr>
          <p:cNvPr id="289" name="Google Shape;289;p15"/>
          <p:cNvSpPr txBox="1"/>
          <p:nvPr>
            <p:ph idx="1" type="subTitle"/>
          </p:nvPr>
        </p:nvSpPr>
        <p:spPr>
          <a:xfrm>
            <a:off x="856575" y="1683775"/>
            <a:ext cx="6875700" cy="2172300"/>
          </a:xfrm>
          <a:prstGeom prst="rect">
            <a:avLst/>
          </a:prstGeom>
        </p:spPr>
        <p:txBody>
          <a:bodyPr anchorCtr="0" anchor="t" bIns="91425" lIns="91425" spcFirstLastPara="1" rIns="91425" wrap="square" tIns="91425">
            <a:normAutofit fontScale="62500"/>
          </a:bodyPr>
          <a:lstStyle/>
          <a:p>
            <a:pPr indent="0" lvl="0" marL="0" rtl="0" algn="just">
              <a:spcBef>
                <a:spcPts val="0"/>
              </a:spcBef>
              <a:spcAft>
                <a:spcPts val="0"/>
              </a:spcAft>
              <a:buNone/>
            </a:pPr>
            <a:r>
              <a:rPr b="1" lang="fr" sz="3455"/>
              <a:t>La langue des signes</a:t>
            </a:r>
            <a:r>
              <a:rPr lang="fr" sz="3455"/>
              <a:t> (LS) est une </a:t>
            </a:r>
            <a:r>
              <a:rPr lang="fr" sz="3455"/>
              <a:t>méthode de</a:t>
            </a:r>
            <a:r>
              <a:rPr lang="fr" sz="3455"/>
              <a:t> communication pour les gens sourds et muets. Elle est bien structurée avec “des gestes </a:t>
            </a:r>
            <a:r>
              <a:rPr lang="fr" sz="3455"/>
              <a:t>codés"</a:t>
            </a:r>
            <a:r>
              <a:rPr lang="fr" sz="3455"/>
              <a:t> où chaque geste a une signification qui lui est attribuée.</a:t>
            </a:r>
            <a:endParaRPr sz="3455"/>
          </a:p>
          <a:p>
            <a:pPr indent="0" lvl="0" marL="0" rtl="0" algn="l">
              <a:spcBef>
                <a:spcPts val="0"/>
              </a:spcBef>
              <a:spcAft>
                <a:spcPts val="0"/>
              </a:spcAft>
              <a:buNone/>
            </a:pPr>
            <a:r>
              <a:rPr lang="fr"/>
              <a:t> </a:t>
            </a:r>
            <a:endParaRPr/>
          </a:p>
          <a:p>
            <a:pPr indent="0" lvl="0" marL="0" marR="38100" rtl="0" algn="l">
              <a:lnSpc>
                <a:spcPct val="128571"/>
              </a:lnSpc>
              <a:spcBef>
                <a:spcPts val="0"/>
              </a:spcBef>
              <a:spcAft>
                <a:spcPts val="0"/>
              </a:spcAft>
              <a:buNone/>
            </a:pPr>
            <a:r>
              <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050">
              <a:solidFill>
                <a:srgbClr val="666666"/>
              </a:solidFill>
              <a:highlight>
                <a:srgbClr val="FFFFFF"/>
              </a:highlight>
            </a:endParaRPr>
          </a:p>
        </p:txBody>
      </p:sp>
      <p:pic>
        <p:nvPicPr>
          <p:cNvPr id="295" name="Google Shape;295;p16"/>
          <p:cNvPicPr preferRelativeResize="0"/>
          <p:nvPr/>
        </p:nvPicPr>
        <p:blipFill>
          <a:blip r:embed="rId3">
            <a:alphaModFix/>
          </a:blip>
          <a:stretch>
            <a:fillRect/>
          </a:stretch>
        </p:blipFill>
        <p:spPr>
          <a:xfrm>
            <a:off x="0" y="-651075"/>
            <a:ext cx="9144000" cy="579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nvSpPr>
        <p:spPr>
          <a:xfrm>
            <a:off x="693000" y="276550"/>
            <a:ext cx="7623900" cy="143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 sz="3000">
                <a:solidFill>
                  <a:srgbClr val="FFFFFF"/>
                </a:solidFill>
              </a:rPr>
              <a:t>L’</a:t>
            </a:r>
            <a:r>
              <a:rPr lang="fr" sz="1800">
                <a:solidFill>
                  <a:srgbClr val="FFFFFF"/>
                </a:solidFill>
              </a:rPr>
              <a:t>objectif est de produire un modèle qui accepte une image d’une main en entrée et génère une lettre.puis la construction d'une phrase est après émettre  le message sous forme audio .</a:t>
            </a:r>
            <a:endParaRPr sz="1800">
              <a:solidFill>
                <a:srgbClr val="FFFFFF"/>
              </a:solidFill>
            </a:endParaRPr>
          </a:p>
          <a:p>
            <a:pPr indent="0" lvl="0" marL="0" rtl="0" algn="l">
              <a:spcBef>
                <a:spcPts val="0"/>
              </a:spcBef>
              <a:spcAft>
                <a:spcPts val="0"/>
              </a:spcAft>
              <a:buNone/>
            </a:pPr>
            <a:r>
              <a:t/>
            </a:r>
            <a:endParaRPr sz="1500">
              <a:solidFill>
                <a:srgbClr val="FFFFFF"/>
              </a:solidFill>
            </a:endParaRPr>
          </a:p>
        </p:txBody>
      </p:sp>
      <p:pic>
        <p:nvPicPr>
          <p:cNvPr id="301" name="Google Shape;301;p17"/>
          <p:cNvPicPr preferRelativeResize="0"/>
          <p:nvPr/>
        </p:nvPicPr>
        <p:blipFill>
          <a:blip r:embed="rId3">
            <a:alphaModFix/>
          </a:blip>
          <a:stretch>
            <a:fillRect/>
          </a:stretch>
        </p:blipFill>
        <p:spPr>
          <a:xfrm>
            <a:off x="6916663" y="3624825"/>
            <a:ext cx="1038000" cy="1038000"/>
          </a:xfrm>
          <a:prstGeom prst="rect">
            <a:avLst/>
          </a:prstGeom>
          <a:noFill/>
          <a:ln>
            <a:noFill/>
          </a:ln>
        </p:spPr>
      </p:pic>
      <p:pic>
        <p:nvPicPr>
          <p:cNvPr id="302" name="Google Shape;302;p17"/>
          <p:cNvPicPr preferRelativeResize="0"/>
          <p:nvPr/>
        </p:nvPicPr>
        <p:blipFill rotWithShape="1">
          <a:blip r:embed="rId4">
            <a:alphaModFix/>
          </a:blip>
          <a:srcRect b="0" l="0" r="0" t="3400"/>
          <a:stretch/>
        </p:blipFill>
        <p:spPr>
          <a:xfrm>
            <a:off x="6922450" y="1664350"/>
            <a:ext cx="1026425" cy="987525"/>
          </a:xfrm>
          <a:prstGeom prst="rect">
            <a:avLst/>
          </a:prstGeom>
          <a:noFill/>
          <a:ln>
            <a:noFill/>
          </a:ln>
        </p:spPr>
      </p:pic>
      <p:pic>
        <p:nvPicPr>
          <p:cNvPr id="303" name="Google Shape;303;p17"/>
          <p:cNvPicPr preferRelativeResize="0"/>
          <p:nvPr/>
        </p:nvPicPr>
        <p:blipFill>
          <a:blip r:embed="rId5">
            <a:alphaModFix/>
          </a:blip>
          <a:stretch>
            <a:fillRect/>
          </a:stretch>
        </p:blipFill>
        <p:spPr>
          <a:xfrm>
            <a:off x="3558425" y="2378436"/>
            <a:ext cx="1893050" cy="1476325"/>
          </a:xfrm>
          <a:prstGeom prst="rect">
            <a:avLst/>
          </a:prstGeom>
          <a:noFill/>
          <a:ln>
            <a:noFill/>
          </a:ln>
        </p:spPr>
      </p:pic>
      <p:sp>
        <p:nvSpPr>
          <p:cNvPr id="304" name="Google Shape;304;p17"/>
          <p:cNvSpPr/>
          <p:nvPr/>
        </p:nvSpPr>
        <p:spPr>
          <a:xfrm>
            <a:off x="2574950" y="2886625"/>
            <a:ext cx="1101300" cy="377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rot="-1482344">
            <a:off x="5776589" y="2252802"/>
            <a:ext cx="1037903" cy="377467"/>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rot="1464582">
            <a:off x="5773619" y="3602851"/>
            <a:ext cx="1038091" cy="377537"/>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txBox="1"/>
          <p:nvPr/>
        </p:nvSpPr>
        <p:spPr>
          <a:xfrm>
            <a:off x="6697538" y="2628738"/>
            <a:ext cx="1704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latin typeface="Nunito"/>
                <a:ea typeface="Nunito"/>
                <a:cs typeface="Nunito"/>
                <a:sym typeface="Nunito"/>
              </a:rPr>
              <a:t>émettre</a:t>
            </a:r>
            <a:r>
              <a:rPr b="1" lang="fr" sz="1600">
                <a:latin typeface="Nunito"/>
                <a:ea typeface="Nunito"/>
                <a:cs typeface="Nunito"/>
                <a:sym typeface="Nunito"/>
              </a:rPr>
              <a:t> le son</a:t>
            </a:r>
            <a:endParaRPr b="1" sz="1600">
              <a:latin typeface="Nunito"/>
              <a:ea typeface="Nunito"/>
              <a:cs typeface="Nunito"/>
              <a:sym typeface="Nunito"/>
            </a:endParaRPr>
          </a:p>
        </p:txBody>
      </p:sp>
      <p:sp>
        <p:nvSpPr>
          <p:cNvPr id="308" name="Google Shape;308;p17"/>
          <p:cNvSpPr txBox="1"/>
          <p:nvPr/>
        </p:nvSpPr>
        <p:spPr>
          <a:xfrm>
            <a:off x="6507200" y="4575950"/>
            <a:ext cx="20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Nunito"/>
                <a:ea typeface="Nunito"/>
                <a:cs typeface="Nunito"/>
                <a:sym typeface="Nunito"/>
              </a:rPr>
              <a:t>affichage sur </a:t>
            </a:r>
            <a:r>
              <a:rPr b="1" lang="fr">
                <a:latin typeface="Nunito"/>
                <a:ea typeface="Nunito"/>
                <a:cs typeface="Nunito"/>
                <a:sym typeface="Nunito"/>
              </a:rPr>
              <a:t>l'écran</a:t>
            </a:r>
            <a:endParaRPr b="1">
              <a:latin typeface="Nunito"/>
              <a:ea typeface="Nunito"/>
              <a:cs typeface="Nunito"/>
              <a:sym typeface="Nunito"/>
            </a:endParaRPr>
          </a:p>
        </p:txBody>
      </p:sp>
      <p:pic>
        <p:nvPicPr>
          <p:cNvPr id="309" name="Google Shape;309;p17"/>
          <p:cNvPicPr preferRelativeResize="0"/>
          <p:nvPr/>
        </p:nvPicPr>
        <p:blipFill>
          <a:blip r:embed="rId6">
            <a:alphaModFix/>
          </a:blip>
          <a:stretch>
            <a:fillRect/>
          </a:stretch>
        </p:blipFill>
        <p:spPr>
          <a:xfrm>
            <a:off x="1285925" y="2357862"/>
            <a:ext cx="1026425" cy="14349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ctrTitle"/>
          </p:nvPr>
        </p:nvSpPr>
        <p:spPr>
          <a:xfrm>
            <a:off x="691750" y="301725"/>
            <a:ext cx="4597200" cy="76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3200">
                <a:solidFill>
                  <a:srgbClr val="CC4125"/>
                </a:solidFill>
              </a:rPr>
              <a:t>Les étapes</a:t>
            </a:r>
            <a:r>
              <a:rPr lang="fr" sz="3200">
                <a:solidFill>
                  <a:srgbClr val="CC4125"/>
                </a:solidFill>
              </a:rPr>
              <a:t> de </a:t>
            </a:r>
            <a:r>
              <a:rPr lang="fr" sz="3200">
                <a:solidFill>
                  <a:srgbClr val="CC4125"/>
                </a:solidFill>
              </a:rPr>
              <a:t>réalisation</a:t>
            </a:r>
            <a:r>
              <a:rPr lang="fr" sz="3200">
                <a:solidFill>
                  <a:srgbClr val="CC4125"/>
                </a:solidFill>
              </a:rPr>
              <a:t> </a:t>
            </a:r>
            <a:endParaRPr sz="3200">
              <a:solidFill>
                <a:srgbClr val="CC4125"/>
              </a:solidFill>
            </a:endParaRPr>
          </a:p>
        </p:txBody>
      </p:sp>
      <p:sp>
        <p:nvSpPr>
          <p:cNvPr id="315" name="Google Shape;315;p18"/>
          <p:cNvSpPr txBox="1"/>
          <p:nvPr>
            <p:ph idx="1" type="subTitle"/>
          </p:nvPr>
        </p:nvSpPr>
        <p:spPr>
          <a:xfrm>
            <a:off x="1041200" y="1493175"/>
            <a:ext cx="4850700" cy="3456300"/>
          </a:xfrm>
          <a:prstGeom prst="rect">
            <a:avLst/>
          </a:prstGeom>
        </p:spPr>
        <p:txBody>
          <a:bodyPr anchorCtr="0" anchor="t" bIns="91425" lIns="91425" spcFirstLastPara="1" rIns="91425" wrap="square" tIns="91425">
            <a:noAutofit/>
          </a:bodyPr>
          <a:lstStyle/>
          <a:p>
            <a:pPr indent="-355600" lvl="0" marL="457200" rtl="0" algn="l">
              <a:lnSpc>
                <a:spcPct val="87916"/>
              </a:lnSpc>
              <a:spcBef>
                <a:spcPts val="0"/>
              </a:spcBef>
              <a:spcAft>
                <a:spcPts val="0"/>
              </a:spcAft>
              <a:buClr>
                <a:srgbClr val="F1C232"/>
              </a:buClr>
              <a:buSzPts val="2000"/>
              <a:buFont typeface="Calibri"/>
              <a:buAutoNum type="arabicPeriod"/>
            </a:pPr>
            <a:r>
              <a:rPr b="1" lang="fr" sz="2000">
                <a:latin typeface="Calibri"/>
                <a:ea typeface="Calibri"/>
                <a:cs typeface="Calibri"/>
                <a:sym typeface="Calibri"/>
              </a:rPr>
              <a:t>Collection du data.</a:t>
            </a:r>
            <a:endParaRPr b="1" sz="2000">
              <a:latin typeface="Calibri"/>
              <a:ea typeface="Calibri"/>
              <a:cs typeface="Calibri"/>
              <a:sym typeface="Calibri"/>
            </a:endParaRPr>
          </a:p>
          <a:p>
            <a:pPr indent="0" lvl="0" marL="0" rtl="0" algn="l">
              <a:lnSpc>
                <a:spcPct val="87916"/>
              </a:lnSpc>
              <a:spcBef>
                <a:spcPts val="800"/>
              </a:spcBef>
              <a:spcAft>
                <a:spcPts val="0"/>
              </a:spcAft>
              <a:buNone/>
            </a:pPr>
            <a:r>
              <a:t/>
            </a:r>
            <a:endParaRPr b="1" sz="2000">
              <a:latin typeface="Calibri"/>
              <a:ea typeface="Calibri"/>
              <a:cs typeface="Calibri"/>
              <a:sym typeface="Calibri"/>
            </a:endParaRPr>
          </a:p>
          <a:p>
            <a:pPr indent="-355600" lvl="0" marL="457200" rtl="0" algn="l">
              <a:lnSpc>
                <a:spcPct val="87916"/>
              </a:lnSpc>
              <a:spcBef>
                <a:spcPts val="800"/>
              </a:spcBef>
              <a:spcAft>
                <a:spcPts val="0"/>
              </a:spcAft>
              <a:buClr>
                <a:srgbClr val="F1C232"/>
              </a:buClr>
              <a:buSzPts val="2000"/>
              <a:buFont typeface="Calibri"/>
              <a:buAutoNum type="arabicPeriod"/>
            </a:pPr>
            <a:r>
              <a:rPr b="1" lang="fr" sz="2000">
                <a:latin typeface="Calibri"/>
                <a:ea typeface="Calibri"/>
                <a:cs typeface="Calibri"/>
                <a:sym typeface="Calibri"/>
              </a:rPr>
              <a:t>Préparation du data.</a:t>
            </a:r>
            <a:endParaRPr b="1" sz="2000">
              <a:latin typeface="Calibri"/>
              <a:ea typeface="Calibri"/>
              <a:cs typeface="Calibri"/>
              <a:sym typeface="Calibri"/>
            </a:endParaRPr>
          </a:p>
          <a:p>
            <a:pPr indent="0" lvl="0" marL="0" rtl="0" algn="l">
              <a:lnSpc>
                <a:spcPct val="87916"/>
              </a:lnSpc>
              <a:spcBef>
                <a:spcPts val="800"/>
              </a:spcBef>
              <a:spcAft>
                <a:spcPts val="0"/>
              </a:spcAft>
              <a:buNone/>
            </a:pPr>
            <a:r>
              <a:rPr b="1" lang="fr" sz="2000">
                <a:latin typeface="Calibri"/>
                <a:ea typeface="Calibri"/>
                <a:cs typeface="Calibri"/>
                <a:sym typeface="Calibri"/>
              </a:rPr>
              <a:t> </a:t>
            </a:r>
            <a:endParaRPr b="1" sz="2000">
              <a:latin typeface="Calibri"/>
              <a:ea typeface="Calibri"/>
              <a:cs typeface="Calibri"/>
              <a:sym typeface="Calibri"/>
            </a:endParaRPr>
          </a:p>
          <a:p>
            <a:pPr indent="-355600" lvl="0" marL="457200" rtl="0" algn="l">
              <a:lnSpc>
                <a:spcPct val="87916"/>
              </a:lnSpc>
              <a:spcBef>
                <a:spcPts val="800"/>
              </a:spcBef>
              <a:spcAft>
                <a:spcPts val="0"/>
              </a:spcAft>
              <a:buClr>
                <a:srgbClr val="F1C232"/>
              </a:buClr>
              <a:buSzPts val="2000"/>
              <a:buFont typeface="Calibri"/>
              <a:buAutoNum type="arabicPeriod"/>
            </a:pPr>
            <a:r>
              <a:rPr b="1" lang="fr" sz="2000">
                <a:latin typeface="Calibri"/>
                <a:ea typeface="Calibri"/>
                <a:cs typeface="Calibri"/>
                <a:sym typeface="Calibri"/>
              </a:rPr>
              <a:t>L'entraînement et le test du modèle.</a:t>
            </a:r>
            <a:endParaRPr b="1" sz="2000">
              <a:latin typeface="Calibri"/>
              <a:ea typeface="Calibri"/>
              <a:cs typeface="Calibri"/>
              <a:sym typeface="Calibri"/>
            </a:endParaRPr>
          </a:p>
          <a:p>
            <a:pPr indent="0" lvl="0" marL="457200" rtl="0" algn="l">
              <a:lnSpc>
                <a:spcPct val="87916"/>
              </a:lnSpc>
              <a:spcBef>
                <a:spcPts val="800"/>
              </a:spcBef>
              <a:spcAft>
                <a:spcPts val="0"/>
              </a:spcAft>
              <a:buNone/>
            </a:pPr>
            <a:r>
              <a:t/>
            </a:r>
            <a:endParaRPr b="1" sz="2000">
              <a:latin typeface="Calibri"/>
              <a:ea typeface="Calibri"/>
              <a:cs typeface="Calibri"/>
              <a:sym typeface="Calibri"/>
            </a:endParaRPr>
          </a:p>
          <a:p>
            <a:pPr indent="-355600" lvl="0" marL="457200" rtl="0" algn="l">
              <a:lnSpc>
                <a:spcPct val="87916"/>
              </a:lnSpc>
              <a:spcBef>
                <a:spcPts val="800"/>
              </a:spcBef>
              <a:spcAft>
                <a:spcPts val="0"/>
              </a:spcAft>
              <a:buClr>
                <a:srgbClr val="F1C232"/>
              </a:buClr>
              <a:buSzPts val="2000"/>
              <a:buFont typeface="Calibri"/>
              <a:buAutoNum type="arabicPeriod"/>
            </a:pPr>
            <a:r>
              <a:rPr b="1" lang="fr" sz="2000">
                <a:latin typeface="Calibri"/>
                <a:ea typeface="Calibri"/>
                <a:cs typeface="Calibri"/>
                <a:sym typeface="Calibri"/>
              </a:rPr>
              <a:t>La détection en temps réel. </a:t>
            </a:r>
            <a:endParaRPr b="1" sz="2000">
              <a:latin typeface="Calibri"/>
              <a:ea typeface="Calibri"/>
              <a:cs typeface="Calibri"/>
              <a:sym typeface="Calibri"/>
            </a:endParaRPr>
          </a:p>
          <a:p>
            <a:pPr indent="0" lvl="0" marL="457200" rtl="0" algn="l">
              <a:lnSpc>
                <a:spcPct val="87916"/>
              </a:lnSpc>
              <a:spcBef>
                <a:spcPts val="800"/>
              </a:spcBef>
              <a:spcAft>
                <a:spcPts val="0"/>
              </a:spcAft>
              <a:buNone/>
            </a:pPr>
            <a:r>
              <a:t/>
            </a:r>
            <a:endParaRPr b="1" sz="2000">
              <a:latin typeface="Calibri"/>
              <a:ea typeface="Calibri"/>
              <a:cs typeface="Calibri"/>
              <a:sym typeface="Calibri"/>
            </a:endParaRPr>
          </a:p>
          <a:p>
            <a:pPr indent="0" lvl="0" marL="0" rtl="0" algn="l">
              <a:lnSpc>
                <a:spcPct val="87916"/>
              </a:lnSpc>
              <a:spcBef>
                <a:spcPts val="800"/>
              </a:spcBef>
              <a:spcAft>
                <a:spcPts val="800"/>
              </a:spcAft>
              <a:buNone/>
            </a:pPr>
            <a:r>
              <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nvSpPr>
        <p:spPr>
          <a:xfrm>
            <a:off x="229050" y="120025"/>
            <a:ext cx="7956000" cy="6465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None/>
            </a:pPr>
            <a:r>
              <a:rPr b="1" lang="fr" sz="3000" u="sng">
                <a:solidFill>
                  <a:srgbClr val="E69138"/>
                </a:solidFill>
                <a:latin typeface="Calibri"/>
                <a:ea typeface="Calibri"/>
                <a:cs typeface="Calibri"/>
                <a:sym typeface="Calibri"/>
              </a:rPr>
              <a:t>1-Collection du data et</a:t>
            </a:r>
            <a:r>
              <a:rPr b="1" lang="fr" sz="3000" u="sng">
                <a:solidFill>
                  <a:srgbClr val="E69138"/>
                </a:solidFill>
                <a:latin typeface="Calibri"/>
                <a:ea typeface="Calibri"/>
                <a:cs typeface="Calibri"/>
                <a:sym typeface="Calibri"/>
              </a:rPr>
              <a:t> Préparation du data</a:t>
            </a:r>
            <a:endParaRPr sz="3000">
              <a:solidFill>
                <a:srgbClr val="E69138"/>
              </a:solidFill>
              <a:latin typeface="Nunito"/>
              <a:ea typeface="Nunito"/>
              <a:cs typeface="Nunito"/>
              <a:sym typeface="Nunito"/>
            </a:endParaRPr>
          </a:p>
        </p:txBody>
      </p:sp>
      <p:sp>
        <p:nvSpPr>
          <p:cNvPr id="321" name="Google Shape;321;p19"/>
          <p:cNvSpPr/>
          <p:nvPr/>
        </p:nvSpPr>
        <p:spPr>
          <a:xfrm>
            <a:off x="355775" y="1008525"/>
            <a:ext cx="8131200" cy="3366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t>La collection du data se fait </a:t>
            </a:r>
            <a:r>
              <a:rPr b="1" lang="fr" sz="1900"/>
              <a:t>à l'aide</a:t>
            </a:r>
            <a:r>
              <a:rPr b="1" lang="fr" sz="1900"/>
              <a:t> d’un script en python qui facilite la </a:t>
            </a:r>
            <a:r>
              <a:rPr b="1" lang="fr" sz="1900"/>
              <a:t>tâche</a:t>
            </a:r>
            <a:r>
              <a:rPr b="1" lang="fr" sz="1900"/>
              <a:t> et qui nous permet de rassembler une grande </a:t>
            </a:r>
            <a:r>
              <a:rPr b="1" lang="fr" sz="1900"/>
              <a:t>quantité</a:t>
            </a:r>
            <a:r>
              <a:rPr b="1" lang="fr" sz="1900"/>
              <a:t> du data qu’on a besoin pour le train et le test de notre </a:t>
            </a:r>
            <a:r>
              <a:rPr b="1" lang="fr" sz="1900"/>
              <a:t>modèle.</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rPr b="1" lang="fr" sz="1900"/>
              <a:t>Notre data (les images )  est divisé en deux parties </a:t>
            </a:r>
            <a:r>
              <a:rPr b="1" lang="fr" sz="2200">
                <a:latin typeface="Calibri"/>
                <a:ea typeface="Calibri"/>
                <a:cs typeface="Calibri"/>
                <a:sym typeface="Calibri"/>
              </a:rPr>
              <a:t>, une pour les données spécifiées pour l'entraînement du modèle (5000 images),et l’autre pour les données  spécifiées pour le test(200 images).</a:t>
            </a:r>
            <a:endParaRPr b="1" sz="2200">
              <a:latin typeface="Calibri"/>
              <a:ea typeface="Calibri"/>
              <a:cs typeface="Calibri"/>
              <a:sym typeface="Calibri"/>
            </a:endParaRPr>
          </a:p>
          <a:p>
            <a:pPr indent="0" lvl="0" marL="0" rtl="0" algn="l">
              <a:spcBef>
                <a:spcPts val="0"/>
              </a:spcBef>
              <a:spcAft>
                <a:spcPts val="0"/>
              </a:spcAft>
              <a:buNone/>
            </a:pPr>
            <a:r>
              <a:t/>
            </a:r>
            <a:endParaRPr b="1" sz="2200"/>
          </a:p>
          <a:p>
            <a:pPr indent="0" lvl="0" marL="0" rtl="0" algn="l">
              <a:lnSpc>
                <a:spcPct val="107916"/>
              </a:lnSpc>
              <a:spcBef>
                <a:spcPts val="0"/>
              </a:spcBef>
              <a:spcAft>
                <a:spcPts val="0"/>
              </a:spcAft>
              <a:buNone/>
            </a:pPr>
            <a:r>
              <a:t/>
            </a:r>
            <a:endParaRPr b="1"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0"/>
          <p:cNvPicPr preferRelativeResize="0"/>
          <p:nvPr/>
        </p:nvPicPr>
        <p:blipFill rotWithShape="1">
          <a:blip r:embed="rId3">
            <a:alphaModFix/>
          </a:blip>
          <a:srcRect b="50536" l="0" r="0" t="0"/>
          <a:stretch/>
        </p:blipFill>
        <p:spPr>
          <a:xfrm>
            <a:off x="5421950" y="359288"/>
            <a:ext cx="1158700" cy="4424925"/>
          </a:xfrm>
          <a:prstGeom prst="rect">
            <a:avLst/>
          </a:prstGeom>
          <a:noFill/>
          <a:ln cap="flat" cmpd="sng" w="25400">
            <a:solidFill>
              <a:srgbClr val="000000"/>
            </a:solidFill>
            <a:prstDash val="solid"/>
            <a:miter lim="8000"/>
            <a:headEnd len="sm" w="sm" type="none"/>
            <a:tailEnd len="sm" w="sm" type="none"/>
          </a:ln>
        </p:spPr>
      </p:pic>
      <p:pic>
        <p:nvPicPr>
          <p:cNvPr id="327" name="Google Shape;327;p20"/>
          <p:cNvPicPr preferRelativeResize="0"/>
          <p:nvPr/>
        </p:nvPicPr>
        <p:blipFill rotWithShape="1">
          <a:blip r:embed="rId3">
            <a:alphaModFix/>
          </a:blip>
          <a:srcRect b="0" l="0" r="0" t="49029"/>
          <a:stretch/>
        </p:blipFill>
        <p:spPr>
          <a:xfrm>
            <a:off x="7171175" y="359300"/>
            <a:ext cx="1158700" cy="4279925"/>
          </a:xfrm>
          <a:prstGeom prst="rect">
            <a:avLst/>
          </a:prstGeom>
          <a:noFill/>
          <a:ln cap="flat" cmpd="sng" w="25400">
            <a:solidFill>
              <a:srgbClr val="000000"/>
            </a:solidFill>
            <a:prstDash val="solid"/>
            <a:miter lim="8000"/>
            <a:headEnd len="sm" w="sm" type="none"/>
            <a:tailEnd len="sm" w="sm" type="none"/>
          </a:ln>
        </p:spPr>
      </p:pic>
      <p:sp>
        <p:nvSpPr>
          <p:cNvPr id="328" name="Google Shape;328;p20"/>
          <p:cNvSpPr txBox="1"/>
          <p:nvPr/>
        </p:nvSpPr>
        <p:spPr>
          <a:xfrm>
            <a:off x="352975" y="529500"/>
            <a:ext cx="4639200" cy="1903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b="1" lang="fr" sz="2100">
                <a:latin typeface="Calibri"/>
                <a:ea typeface="Calibri"/>
                <a:cs typeface="Calibri"/>
                <a:sym typeface="Calibri"/>
              </a:rPr>
              <a:t>l</a:t>
            </a:r>
            <a:r>
              <a:rPr b="1" lang="fr" sz="2100">
                <a:latin typeface="Calibri"/>
                <a:ea typeface="Calibri"/>
                <a:cs typeface="Calibri"/>
                <a:sym typeface="Calibri"/>
              </a:rPr>
              <a:t>es images collectées  ( taille 28x28) , sont stockées dans des dossiers nommés de 0 à 24 (25 classes/lettres), selon la catégorie (train/test) et la classe correspondante:</a:t>
            </a:r>
            <a:endParaRPr b="1"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4" name="Google Shape;334;p21"/>
          <p:cNvPicPr preferRelativeResize="0"/>
          <p:nvPr/>
        </p:nvPicPr>
        <p:blipFill>
          <a:blip r:embed="rId3">
            <a:alphaModFix/>
          </a:blip>
          <a:stretch>
            <a:fillRect/>
          </a:stretch>
        </p:blipFill>
        <p:spPr>
          <a:xfrm>
            <a:off x="239525" y="801075"/>
            <a:ext cx="8151900" cy="4216350"/>
          </a:xfrm>
          <a:prstGeom prst="rect">
            <a:avLst/>
          </a:prstGeom>
          <a:noFill/>
          <a:ln>
            <a:noFill/>
          </a:ln>
        </p:spPr>
      </p:pic>
      <p:sp>
        <p:nvSpPr>
          <p:cNvPr id="335" name="Google Shape;335;p21"/>
          <p:cNvSpPr/>
          <p:nvPr/>
        </p:nvSpPr>
        <p:spPr>
          <a:xfrm>
            <a:off x="239525" y="100850"/>
            <a:ext cx="7198500" cy="605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t>Le processus de la </a:t>
            </a:r>
            <a:r>
              <a:rPr b="1" lang="fr" sz="1900"/>
              <a:t>collection</a:t>
            </a:r>
            <a:r>
              <a:rPr b="1" lang="fr" sz="1900"/>
              <a:t> se fait comme suite :</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