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855320"/>
            <a:ext cx="1102932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8104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268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09920" y="454140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39160" y="454140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81040" y="485532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09920" y="485532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39160" y="485532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581040" y="3043800"/>
            <a:ext cx="11029320" cy="6941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8104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268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81040" y="4855320"/>
            <a:ext cx="1102932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81040" y="4855320"/>
            <a:ext cx="1102932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8104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23268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09920" y="454140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39160" y="454140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581040" y="485532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09920" y="485532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8039160" y="485532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581040" y="3043800"/>
            <a:ext cx="11029320" cy="6941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8104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268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81040" y="4855320"/>
            <a:ext cx="1102932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581040" y="4855320"/>
            <a:ext cx="1102932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58104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23268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09920" y="454140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39160" y="454140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81040" y="485532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09920" y="485532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8039160" y="485532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581040" y="3043800"/>
            <a:ext cx="11029320" cy="6941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58104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23268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581040" y="4855320"/>
            <a:ext cx="1102932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581040" y="4855320"/>
            <a:ext cx="1102932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8104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268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309920" y="454140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8039160" y="454140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581040" y="485532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4309920" y="485532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8039160" y="4855320"/>
            <a:ext cx="355104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3043800"/>
            <a:ext cx="11029320" cy="69415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8104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600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2680" y="485532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4541400"/>
            <a:ext cx="538200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855320"/>
            <a:ext cx="11029320" cy="2862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62600" cy="3304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d1434"/>
                </a:solidFill>
                <a:latin typeface="Gill Sans M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B354E22-8E94-4E39-AB2F-AF7A0F7BC83A}" type="datetime">
              <a:rPr b="0" lang="en-GB" sz="900" spc="-1" strike="noStrike">
                <a:solidFill>
                  <a:srgbClr val="9f296b"/>
                </a:solidFill>
                <a:latin typeface="Gill Sans MT"/>
              </a:rPr>
              <a:t>13/11/19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159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073B45-FFE5-422B-9EB4-7058050CB5C4}" type="slidenum">
              <a:rPr b="0" lang="en-GB" sz="900" spc="-1" strike="noStrike">
                <a:solidFill>
                  <a:srgbClr val="9f296b"/>
                </a:solidFill>
                <a:latin typeface="Gill Sans MT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Second Outline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Third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440280" y="614520"/>
            <a:ext cx="11309040" cy="1189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9" name="PlaceHolder 5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581040" y="2180520"/>
            <a:ext cx="11029320" cy="3678120"/>
          </a:xfrm>
          <a:prstGeom prst="rect">
            <a:avLst/>
          </a:prstGeom>
        </p:spPr>
        <p:txBody>
          <a:bodyPr anchor="ctr">
            <a:no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Edit Master text styles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630000" indent="-30564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rgbClr val="3d3d3d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3d3d3d"/>
              </a:solidFill>
              <a:latin typeface="Gill Sans MT"/>
            </a:endParaRPr>
          </a:p>
          <a:p>
            <a:pPr lvl="2" marL="900000" indent="-269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Third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3" marL="124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1602000" indent="-23364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Fifth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F8D6B06-EF64-440B-A1FA-DD61ECB3EC90}" type="datetime">
              <a:rPr b="0" lang="en-GB" sz="900" spc="-1" strike="noStrike">
                <a:solidFill>
                  <a:srgbClr val="903163"/>
                </a:solidFill>
                <a:latin typeface="Gill Sans MT"/>
              </a:rPr>
              <a:t>13/11/19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53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85F0E8-2529-46C6-B481-7CF88C3DF66A}" type="slidenum">
              <a:rPr b="0" lang="en-GB" sz="900" spc="-1" strike="noStrike">
                <a:solidFill>
                  <a:srgbClr val="903163"/>
                </a:solidFill>
                <a:latin typeface="Gill Sans MT"/>
              </a:rPr>
              <a:t>1</a:t>
            </a:fld>
            <a:endParaRPr b="0" lang="en-GB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56227A4-49EE-48D1-B77B-D71D2BA42131}" type="datetime">
              <a:rPr b="0" lang="en-GB" sz="900" spc="-1" strike="noStrike">
                <a:solidFill>
                  <a:srgbClr val="903163"/>
                </a:solidFill>
                <a:latin typeface="Gill Sans MT"/>
              </a:rPr>
              <a:t>13/11/19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7B4F5C2-DA5F-4C63-BF3F-5E62BCAD403C}" type="slidenum">
              <a:rPr b="0" lang="en-GB" sz="900" spc="-1" strike="noStrike">
                <a:solidFill>
                  <a:srgbClr val="903163"/>
                </a:solidFill>
                <a:latin typeface="Gill Sans MT"/>
              </a:rPr>
              <a:t>1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3d3d3d"/>
                </a:solidFill>
                <a:latin typeface="Gill Sans MT"/>
              </a:rPr>
              <a:t>Second Outline Level</a:t>
            </a:r>
            <a:endParaRPr b="0" lang="en-US" sz="1400" spc="-1" strike="noStrike">
              <a:solidFill>
                <a:srgbClr val="3d3d3d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Third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3d3d3d"/>
                </a:solidFill>
                <a:latin typeface="Gill Sans MT"/>
              </a:rPr>
              <a:t>Fourth Outline Level</a:t>
            </a:r>
            <a:endParaRPr b="0" lang="en-US" sz="1200" spc="-1" strike="noStrike">
              <a:solidFill>
                <a:srgbClr val="3d3d3d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d3d3d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5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8" name="PlaceHolder 5"/>
          <p:cNvSpPr>
            <a:spLocks noGrp="1"/>
          </p:cNvSpPr>
          <p:nvPr>
            <p:ph type="title"/>
          </p:nvPr>
        </p:nvSpPr>
        <p:spPr>
          <a:xfrm>
            <a:off x="581040" y="3043800"/>
            <a:ext cx="11029320" cy="149724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d1434"/>
                </a:solidFill>
                <a:latin typeface="Gill Sans MT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US" sz="1800" spc="-1" strike="noStrike" cap="all">
                <a:solidFill>
                  <a:srgbClr val="903163"/>
                </a:solidFill>
                <a:latin typeface="Gill Sans MT"/>
              </a:rPr>
              <a:t>Edit Master text styles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dt"/>
          </p:nvPr>
        </p:nvSpPr>
        <p:spPr>
          <a:xfrm>
            <a:off x="7606080" y="595620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1BE8A49-B79D-4454-A769-E1F3F39CC0FC}" type="datetime">
              <a:rPr b="0" lang="en-GB" sz="900" spc="-1" strike="noStrike">
                <a:solidFill>
                  <a:srgbClr val="9f296b"/>
                </a:solidFill>
                <a:latin typeface="Gill Sans MT"/>
              </a:rPr>
              <a:t>13/11/19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141" name="PlaceHolder 8"/>
          <p:cNvSpPr>
            <a:spLocks noGrp="1"/>
          </p:cNvSpPr>
          <p:nvPr>
            <p:ph type="ftr"/>
          </p:nvPr>
        </p:nvSpPr>
        <p:spPr>
          <a:xfrm>
            <a:off x="581040" y="595188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42" name="PlaceHolder 9"/>
          <p:cNvSpPr>
            <a:spLocks noGrp="1"/>
          </p:cNvSpPr>
          <p:nvPr>
            <p:ph type="sldNum"/>
          </p:nvPr>
        </p:nvSpPr>
        <p:spPr>
          <a:xfrm>
            <a:off x="10558440" y="595620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67ADFFD-7577-4190-B5DC-B8013009E62E}" type="slidenum">
              <a:rPr b="0" lang="en-GB" sz="900" spc="-1" strike="noStrike">
                <a:solidFill>
                  <a:srgbClr val="9f296b"/>
                </a:solidFill>
                <a:latin typeface="Gill Sans MT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d1434"/>
                </a:solidFill>
                <a:latin typeface="Gill Sans MT"/>
              </a:rPr>
              <a:t>Video conferencing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581040" y="3958560"/>
            <a:ext cx="10993320" cy="59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GB" sz="1800" spc="-1" strike="noStrike" cap="all">
                <a:solidFill>
                  <a:srgbClr val="ffffff"/>
                </a:solidFill>
                <a:latin typeface="Times New Roman"/>
              </a:rPr>
              <a:t>Group members: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GB" sz="1800" spc="-1" strike="noStrike" cap="all">
                <a:solidFill>
                  <a:srgbClr val="ffffff"/>
                </a:solidFill>
                <a:latin typeface="Times New Roman"/>
              </a:rPr>
              <a:t>Muhammad nouman Imran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GB" sz="1800" spc="-1" strike="noStrike" cap="all">
                <a:solidFill>
                  <a:srgbClr val="ffffff"/>
                </a:solidFill>
                <a:latin typeface="Times New Roman"/>
              </a:rPr>
              <a:t>Unsha aftab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GB" sz="1800" spc="-1" strike="noStrike" cap="all">
                <a:solidFill>
                  <a:srgbClr val="ffffff"/>
                </a:solidFill>
                <a:latin typeface="Times New Roman"/>
              </a:rPr>
              <a:t>Muhammad zaki ullah usman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</a:pPr>
            <a:r>
              <a:rPr b="0" lang="en-GB" sz="1800" spc="-1" strike="noStrike" cap="all">
                <a:solidFill>
                  <a:srgbClr val="ffffff"/>
                </a:solidFill>
                <a:latin typeface="Times New Roman"/>
              </a:rPr>
              <a:t>Zain ul abedian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76640" y="901440"/>
            <a:ext cx="11268720" cy="47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000000"/>
                </a:solidFill>
                <a:latin typeface="Gill Sans MT"/>
              </a:rPr>
              <a:t>Server Creation: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var app = server.createServer(serverHandler);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function runServer()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app = app.listen(port, process.env.IP || '0.0.0.0', function()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var addr = app.address();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if (addr.address === '0.0.0.0')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addr.address = 'localhost';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console.log('Server listening at http://' + addr.address + ':' + addr.port);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runServer();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Conference.js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76640" y="2150640"/>
            <a:ext cx="11281680" cy="490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ff0000"/>
                </a:solidFill>
                <a:latin typeface="Gill Sans MT"/>
              </a:rPr>
              <a:t>Create Room: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var conf = conference(options);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conf.createRoom({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roomName: 'roomid'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ff0000"/>
                </a:solidFill>
                <a:latin typeface="Gill Sans MT"/>
              </a:rPr>
              <a:t>JOIN ROOM: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var conf = conference({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onRoomFound: function(room)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conf.joinRoom({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roomToken: room.roomToken,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joinUser: room.broadcaster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Conference.js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80960" y="1957680"/>
            <a:ext cx="11229840" cy="542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ff0000"/>
                </a:solidFill>
                <a:latin typeface="Gill Sans MT"/>
              </a:rPr>
              <a:t>UNIQUE TOKEN generation: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function uniqueToken()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var s4 = function()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return Math.floor(Math.random() * 0x10000).toString(16);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return s4() + s4() + "-" + s4() + "-" + s4() + "-" + s4() + "-" + s4() + s4() + s4();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ff0000"/>
                </a:solidFill>
                <a:latin typeface="Gill Sans MT"/>
              </a:rPr>
              <a:t>START BROADCASTING: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function startBroadcasting()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defaultSocket &amp;&amp; defaultSocket.send({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roomToken: self.roomToken,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roomName: self.roomName,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broadcaster: self.userToken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setTimeout(startBroadcasting, 3000);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Conference.js</a:t>
            </a:r>
            <a:endParaRPr b="0" lang="en-US" sz="2800" spc="-1" strike="noStrike" cap="all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76640" y="2189520"/>
            <a:ext cx="11229840" cy="478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ff0000"/>
                </a:solidFill>
                <a:latin typeface="Gill Sans MT"/>
              </a:rPr>
              <a:t>When new participant get added?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function onNewParticipant(channel)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if (!channel || channels.indexOf(channel) != -1 || channel == self.userToken) return;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channels += channel + '--';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var new_channel = uniqueToken();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openSubSocket({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channel: new_channel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defaultSocket.send({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participant: true,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userToken: self.userToken,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joinUser: channel,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channel: new_channel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81040" y="3043800"/>
            <a:ext cx="11029320" cy="14972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 cap="all">
                <a:solidFill>
                  <a:srgbClr val="4d1434"/>
                </a:solidFill>
                <a:latin typeface="Gill Sans MT"/>
              </a:rPr>
              <a:t>LIVE demo!</a:t>
            </a:r>
            <a:endParaRPr b="0" lang="en-US" sz="36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Web rtc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81040" y="2408400"/>
            <a:ext cx="1102932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WebRTC (Web Real-Time Communication) is a free, open-source project that provides web browsers and mobile applications with real-time communication (RTC) via simple application programming interfaces (APIs).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It allows audio and video communication to work inside web pages by allowing direct peer-to-peer communication, eliminating the need to install plugins or download native apps.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Supported by Apple, Google, Microsoft, Mozilla, and Opera, WebRTC is being standardized through the World Wide Web Consortium (W3C) and the Internet Engineering Task Force (IETF).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Video conferencing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Files used in this project =&gt;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Server.js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Conference.js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Index.html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Index.html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87080" y="1872000"/>
            <a:ext cx="11217240" cy="49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Gill Sans MT"/>
              </a:rPr>
              <a:t>How to open socket?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var config =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openSocket: function(config)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var SIGNALING_SERVER = 'https://socketio-over-nodejs2.herokuapp.com:443/';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var sender = Math.round(Math.random() * 999999999) + 999999999;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io.connect(SIGNALING_SERVER).emit('new-channel',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channel: channel,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sender: sender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var socket = io.connect(SIGNALING_SERVER + channel);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socket.channel = channel;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socket.on('connect', function()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if (config.callback) config.callback(socket);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socket.send = function(message)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socket.emit('message', {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sender: sender,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data: message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};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socket.on('message', config.data);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Index.html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17040" y="1716120"/>
            <a:ext cx="11217240" cy="563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ff0000"/>
                </a:solidFill>
                <a:latin typeface="Gill Sans MT"/>
              </a:rPr>
              <a:t>On remote stream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var conf = conference({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onRemoteStream: function(event)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document.body.appendChild(event.media);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2000" spc="-1" strike="noStrike">
                <a:solidFill>
                  <a:srgbClr val="ff0000"/>
                </a:solidFill>
                <a:latin typeface="Gill Sans MT"/>
              </a:rPr>
              <a:t>On Room Found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var join_only_one_room = true;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var conf = conference({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onRoomFound: function(room)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if(!join_only_one_room) return;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join_only_one_room = false;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conf.joinRoom({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roomToken: room.roomToken,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joinUser: room.broadcaster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576000" y="1008000"/>
            <a:ext cx="11232000" cy="4991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1" lang="en-GB" sz="2000" spc="-1" strike="noStrike">
                <a:solidFill>
                  <a:srgbClr val="ff0000"/>
                </a:solidFill>
                <a:latin typeface="Gill Sans MT"/>
              </a:rPr>
              <a:t>WebRTC component</a:t>
            </a:r>
            <a:endParaRPr b="0" lang="en-GB" sz="2000" spc="-1" strike="noStrike">
              <a:latin typeface="Arial"/>
            </a:endParaRPr>
          </a:p>
          <a:p>
            <a:endParaRPr b="0" lang="en-GB" sz="20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getUserMedia({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</a:t>
            </a:r>
            <a:r>
              <a:rPr b="0" lang="en-GB" sz="1800" spc="-1" strike="noStrike">
                <a:latin typeface="Arial"/>
              </a:rPr>
              <a:t>video: video,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</a:t>
            </a:r>
            <a:r>
              <a:rPr b="0" lang="en-GB" sz="1800" spc="-1" strike="noStrike">
                <a:latin typeface="Arial"/>
              </a:rPr>
              <a:t>onsuccess: function(stream) {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    </a:t>
            </a:r>
            <a:r>
              <a:rPr b="0" lang="en-GB" sz="1800" spc="-1" strike="noStrike">
                <a:latin typeface="Arial"/>
              </a:rPr>
              <a:t>config.attachStream = stream;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    </a:t>
            </a:r>
            <a:r>
              <a:rPr b="0" lang="en-GB" sz="1800" spc="-1" strike="noStrike">
                <a:latin typeface="Arial"/>
              </a:rPr>
              <a:t>var mediaElement = getMediaElement(video, {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        </a:t>
            </a:r>
            <a:r>
              <a:rPr b="0" lang="en-GB" sz="1800" spc="-1" strike="noStrike">
                <a:latin typeface="Arial"/>
              </a:rPr>
              <a:t>width: (videosContainer.clientWidth / 2) - 50,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        </a:t>
            </a:r>
            <a:r>
              <a:rPr b="0" lang="en-GB" sz="1800" spc="-1" strike="noStrike">
                <a:latin typeface="Arial"/>
              </a:rPr>
              <a:t>buttons: ['mute-audio', 'mute-video', 'full-screen', 'volume-slider']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    </a:t>
            </a:r>
            <a:r>
              <a:rPr b="0" lang="en-GB" sz="1800" spc="-1" strike="noStrike">
                <a:latin typeface="Arial"/>
              </a:rPr>
              <a:t>});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    </a:t>
            </a:r>
            <a:r>
              <a:rPr b="0" lang="en-GB" sz="1800" spc="-1" strike="noStrike">
                <a:latin typeface="Arial"/>
              </a:rPr>
              <a:t>mediaElement.toggle('mute-audio');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    </a:t>
            </a:r>
            <a:r>
              <a:rPr b="0" lang="en-GB" sz="1800" spc="-1" strike="noStrike">
                <a:latin typeface="Arial"/>
              </a:rPr>
              <a:t>videosContainer.appendChild(mediaElement);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    </a:t>
            </a:r>
            <a:r>
              <a:rPr b="0" lang="en-GB" sz="1800" spc="-1" strike="noStrike">
                <a:latin typeface="Arial"/>
              </a:rPr>
              <a:t>callback();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</a:t>
            </a:r>
            <a:r>
              <a:rPr b="0" lang="en-GB" sz="1800" spc="-1" strike="noStrike">
                <a:latin typeface="Arial"/>
              </a:rPr>
              <a:t>},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</a:t>
            </a:r>
            <a:r>
              <a:rPr b="0" lang="en-GB" sz="1800" spc="-1" strike="noStrike">
                <a:latin typeface="Arial"/>
              </a:rPr>
              <a:t>onerror: function() {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    </a:t>
            </a:r>
            <a:r>
              <a:rPr b="0" lang="en-GB" sz="1800" spc="-1" strike="noStrike">
                <a:latin typeface="Arial"/>
              </a:rPr>
              <a:t>alert('unable to get access to your webcam');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    </a:t>
            </a:r>
            <a:r>
              <a:rPr b="0" lang="en-GB" sz="1800" spc="-1" strike="noStrike">
                <a:latin typeface="Arial"/>
              </a:rPr>
              <a:t>callback();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    </a:t>
            </a:r>
            <a:r>
              <a:rPr b="0" lang="en-GB" sz="1800" spc="-1" strike="noStrike">
                <a:latin typeface="Arial"/>
              </a:rPr>
              <a:t>}</a:t>
            </a:r>
            <a:endParaRPr b="0" lang="en-GB" sz="1800" spc="-1" strike="noStrike">
              <a:latin typeface="Arial"/>
            </a:endParaRPr>
          </a:p>
          <a:p>
            <a:r>
              <a:rPr b="0" lang="en-GB" sz="1800" spc="-1" strike="noStrike">
                <a:latin typeface="Arial"/>
              </a:rPr>
              <a:t>                    </a:t>
            </a:r>
            <a:r>
              <a:rPr b="0" lang="en-GB" sz="1800" spc="-1" strike="noStrike">
                <a:latin typeface="Arial"/>
              </a:rPr>
              <a:t>});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Server.js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581040" y="2180520"/>
            <a:ext cx="11029320" cy="3678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Modules required =&gt;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Var port = process env.PORT || 9001;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Var server = require(“http”);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Uri = require(“url”);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Path = require(“path”);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  <a:p>
            <a:pPr marL="306000" indent="-30564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rgbClr val="3d3d3d"/>
                </a:solidFill>
                <a:latin typeface="Gill Sans MT"/>
              </a:rPr>
              <a:t>Fs = require(“fs”);</a:t>
            </a:r>
            <a:endParaRPr b="0" lang="en-US" sz="1800" spc="-1" strike="noStrike">
              <a:solidFill>
                <a:srgbClr val="3d3d3d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76640" y="759960"/>
            <a:ext cx="11268720" cy="63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Gill Sans MT"/>
              </a:rPr>
              <a:t>function serverHandler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(request, response)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try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var uri = url.parse(request.url).pathname,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filename = path.join(process.cwd(), uri);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if (filename &amp;&amp; filename.search(/server.js) !== -1)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response.writeHead(404,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'Content-Type': 'text/plain'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response.write('404 Not Found: ' + path.join('/', uri) + '\n');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response.end();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return;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if (fs.statSync(filename).isDirectory())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response.writeHead(404,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'Content-Type': 'text/html'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filename += '/index.html';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412200" y="541080"/>
            <a:ext cx="11217240" cy="612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Gill Sans MT"/>
              </a:rPr>
              <a:t>fs.readFile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(filename, 'utf8', function(err, file)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if (err)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response.writeHead(500,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'Content-Type': 'text/plain'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response.write('404 Not Found: ' + path.join('/', uri) + '\n');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response.end();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return;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response.writeHead(200);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response.write(file, 'utf8');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response.end();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 catch (e)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response.writeHead(404, {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'Content-Type': 'text/plain'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response.write('&lt;h1&gt;Unexpected error:&lt;/h1&gt;&lt;br&gt;&lt;br&gt;' + e.stack || e.message ||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JSON.stringify(e));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response.end();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    </a:t>
            </a: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Gill Sans MT"/>
              </a:rPr>
              <a:t>}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56</TotalTime>
  <Application>LibreOffice/6.3.2.2$Windows_X86_64 LibreOffice_project/98b30e735bda24bc04ab42594c85f7fd8be07b9c</Application>
  <Words>777</Words>
  <Paragraphs>199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2019-11-12T07:15:43Z</dcterms:created>
  <dc:creator>Domain1</dc:creator>
  <dc:description/>
  <dc:language>en-GB</dc:language>
  <cp:lastModifiedBy/>
  <dcterms:modified xsi:type="dcterms:W3CDTF">2019-11-13T10:28:19Z</dcterms:modified>
  <cp:revision>7</cp:revision>
  <dc:subject/>
  <dc:title>Video conferencing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