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24"/>
  </p:notesMasterIdLst>
  <p:sldIdLst>
    <p:sldId id="256" r:id="rId2"/>
    <p:sldId id="339" r:id="rId3"/>
    <p:sldId id="258" r:id="rId4"/>
    <p:sldId id="260" r:id="rId5"/>
    <p:sldId id="257" r:id="rId6"/>
    <p:sldId id="343" r:id="rId7"/>
    <p:sldId id="308" r:id="rId8"/>
    <p:sldId id="337" r:id="rId9"/>
    <p:sldId id="338" r:id="rId10"/>
    <p:sldId id="268" r:id="rId11"/>
    <p:sldId id="333" r:id="rId12"/>
    <p:sldId id="265" r:id="rId13"/>
    <p:sldId id="302" r:id="rId14"/>
    <p:sldId id="341" r:id="rId15"/>
    <p:sldId id="342" r:id="rId16"/>
    <p:sldId id="335" r:id="rId17"/>
    <p:sldId id="262" r:id="rId18"/>
    <p:sldId id="263" r:id="rId19"/>
    <p:sldId id="336" r:id="rId20"/>
    <p:sldId id="269" r:id="rId21"/>
    <p:sldId id="264" r:id="rId22"/>
    <p:sldId id="261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arker Grotesque" panose="020B0604020202020204" charset="0"/>
      <p:regular r:id="rId29"/>
      <p:bold r:id="rId30"/>
    </p:embeddedFont>
    <p:embeddedFont>
      <p:font typeface="Darker Grotesque Medium" panose="020B0604020202020204" charset="0"/>
      <p:regular r:id="rId31"/>
      <p:bold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D3C4"/>
    <a:srgbClr val="76B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CA79A4-FCD2-4E87-8AF9-92A6E6792B27}">
  <a:tblStyle styleId="{DDCA79A4-FCD2-4E87-8AF9-92A6E6792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72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0297dab38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0297dab38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gdcc589ca3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3" name="Google Shape;3453;gdcc589ca3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22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4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031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10297dab3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10297dab3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17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13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05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1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0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0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40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76" r:id="rId11"/>
    <p:sldLayoutId id="2147483679" r:id="rId12"/>
    <p:sldLayoutId id="2147483682" r:id="rId13"/>
    <p:sldLayoutId id="2147483686" r:id="rId14"/>
    <p:sldLayoutId id="2147483703" r:id="rId15"/>
    <p:sldLayoutId id="2147483704" r:id="rId16"/>
    <p:sldLayoutId id="2147483705" r:id="rId17"/>
    <p:sldLayoutId id="214748370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02750" y="1562388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682026" y="1384613"/>
            <a:ext cx="3890700" cy="2637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</a:rPr>
              <a:t>APRENDAMOS</a:t>
            </a:r>
            <a:r>
              <a:rPr lang="en" sz="4000" b="1" dirty="0">
                <a:solidFill>
                  <a:schemeClr val="lt1"/>
                </a:solidFill>
              </a:rPr>
              <a:t> </a:t>
            </a:r>
            <a:r>
              <a:rPr lang="en" sz="3200" dirty="0">
                <a:solidFill>
                  <a:schemeClr val="accent6"/>
                </a:solidFill>
              </a:rPr>
              <a:t>PLATEFORME D’AUTO APPRENTISSAGE</a:t>
            </a:r>
            <a:endParaRPr sz="3200" b="1" dirty="0">
              <a:solidFill>
                <a:schemeClr val="accent6"/>
              </a:solidFill>
            </a:endParaRP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35134" y="1078507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259927" y="1078507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5585486" y="1091449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16542" y="1191936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327594" y="1191936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5719156" y="1189652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35134" y="2368227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360693" y="2362866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5686252" y="234398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u="sng" dirty="0"/>
              <a:t>TECHNOLOGIES ET LANGAGES DE PROGRAMMATION </a:t>
            </a:r>
            <a:br>
              <a:rPr lang="fr-FR" sz="3200" dirty="0"/>
            </a:br>
            <a:endParaRPr dirty="0"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13334" y="2470521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555240" y="2462225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TENSORFLOW</a:t>
            </a:r>
            <a:endParaRPr sz="1400" dirty="0"/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5864452" y="2427697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DJANGO</a:t>
            </a:r>
            <a:endParaRPr dirty="0"/>
          </a:p>
        </p:txBody>
      </p:sp>
      <p:sp>
        <p:nvSpPr>
          <p:cNvPr id="1552" name="Google Shape;1552;p7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95;p76">
            <a:extLst>
              <a:ext uri="{FF2B5EF4-FFF2-40B4-BE49-F238E27FC236}">
                <a16:creationId xmlns:a16="http://schemas.microsoft.com/office/drawing/2014/main" id="{A69918E4-1FF6-984E-C108-FE473760C52D}"/>
              </a:ext>
            </a:extLst>
          </p:cNvPr>
          <p:cNvSpPr/>
          <p:nvPr/>
        </p:nvSpPr>
        <p:spPr>
          <a:xfrm>
            <a:off x="2372329" y="3170389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495;p76">
            <a:extLst>
              <a:ext uri="{FF2B5EF4-FFF2-40B4-BE49-F238E27FC236}">
                <a16:creationId xmlns:a16="http://schemas.microsoft.com/office/drawing/2014/main" id="{CB11BD22-56DB-0E8A-2047-498BDD52A50B}"/>
              </a:ext>
            </a:extLst>
          </p:cNvPr>
          <p:cNvSpPr/>
          <p:nvPr/>
        </p:nvSpPr>
        <p:spPr>
          <a:xfrm>
            <a:off x="4868002" y="3170389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498;p76">
            <a:extLst>
              <a:ext uri="{FF2B5EF4-FFF2-40B4-BE49-F238E27FC236}">
                <a16:creationId xmlns:a16="http://schemas.microsoft.com/office/drawing/2014/main" id="{E6A46B0F-6A78-C4F9-221A-8C4196BCD3FE}"/>
              </a:ext>
            </a:extLst>
          </p:cNvPr>
          <p:cNvGrpSpPr/>
          <p:nvPr/>
        </p:nvGrpSpPr>
        <p:grpSpPr>
          <a:xfrm>
            <a:off x="2485290" y="3295315"/>
            <a:ext cx="1750805" cy="94001"/>
            <a:chOff x="3569131" y="3296864"/>
            <a:chExt cx="2721600" cy="146100"/>
          </a:xfrm>
        </p:grpSpPr>
        <p:sp>
          <p:nvSpPr>
            <p:cNvPr id="10" name="Google Shape;1499;p76">
              <a:extLst>
                <a:ext uri="{FF2B5EF4-FFF2-40B4-BE49-F238E27FC236}">
                  <a16:creationId xmlns:a16="http://schemas.microsoft.com/office/drawing/2014/main" id="{651B7CF1-B300-0345-15F5-4D205F3BA9C3}"/>
                </a:ext>
              </a:extLst>
            </p:cNvPr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500;p76">
              <a:extLst>
                <a:ext uri="{FF2B5EF4-FFF2-40B4-BE49-F238E27FC236}">
                  <a16:creationId xmlns:a16="http://schemas.microsoft.com/office/drawing/2014/main" id="{353C2FCD-34F9-3397-B015-2538E27B4D30}"/>
                </a:ext>
              </a:extLst>
            </p:cNvPr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2" name="Google Shape;1501;p76">
                <a:extLst>
                  <a:ext uri="{FF2B5EF4-FFF2-40B4-BE49-F238E27FC236}">
                    <a16:creationId xmlns:a16="http://schemas.microsoft.com/office/drawing/2014/main" id="{C1ABCBA1-4B02-5707-EFF4-9C0E12AF3E56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02;p76">
                <a:extLst>
                  <a:ext uri="{FF2B5EF4-FFF2-40B4-BE49-F238E27FC236}">
                    <a16:creationId xmlns:a16="http://schemas.microsoft.com/office/drawing/2014/main" id="{3CD694CB-B637-D4AF-12ED-D56DEEC9E1DB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03;p76">
                <a:extLst>
                  <a:ext uri="{FF2B5EF4-FFF2-40B4-BE49-F238E27FC236}">
                    <a16:creationId xmlns:a16="http://schemas.microsoft.com/office/drawing/2014/main" id="{4759390F-679C-A6BC-61C5-52FC7B7E8F56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oogle Shape;1498;p76">
            <a:extLst>
              <a:ext uri="{FF2B5EF4-FFF2-40B4-BE49-F238E27FC236}">
                <a16:creationId xmlns:a16="http://schemas.microsoft.com/office/drawing/2014/main" id="{8C999DC0-6E4F-E8F2-024B-418DA99E658F}"/>
              </a:ext>
            </a:extLst>
          </p:cNvPr>
          <p:cNvGrpSpPr/>
          <p:nvPr/>
        </p:nvGrpSpPr>
        <p:grpSpPr>
          <a:xfrm>
            <a:off x="4967554" y="3295315"/>
            <a:ext cx="1750805" cy="94001"/>
            <a:chOff x="3569131" y="3296864"/>
            <a:chExt cx="2721600" cy="146100"/>
          </a:xfrm>
        </p:grpSpPr>
        <p:sp>
          <p:nvSpPr>
            <p:cNvPr id="16" name="Google Shape;1499;p76">
              <a:extLst>
                <a:ext uri="{FF2B5EF4-FFF2-40B4-BE49-F238E27FC236}">
                  <a16:creationId xmlns:a16="http://schemas.microsoft.com/office/drawing/2014/main" id="{E39F0116-6DB2-A975-4F7F-542B79AD93F6}"/>
                </a:ext>
              </a:extLst>
            </p:cNvPr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500;p76">
              <a:extLst>
                <a:ext uri="{FF2B5EF4-FFF2-40B4-BE49-F238E27FC236}">
                  <a16:creationId xmlns:a16="http://schemas.microsoft.com/office/drawing/2014/main" id="{E41C13C2-702F-8F62-27E3-1E29093508CE}"/>
                </a:ext>
              </a:extLst>
            </p:cNvPr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8" name="Google Shape;1501;p76">
                <a:extLst>
                  <a:ext uri="{FF2B5EF4-FFF2-40B4-BE49-F238E27FC236}">
                    <a16:creationId xmlns:a16="http://schemas.microsoft.com/office/drawing/2014/main" id="{5AA6CA3F-6533-56DF-E90E-C02C86E29B02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02;p76">
                <a:extLst>
                  <a:ext uri="{FF2B5EF4-FFF2-40B4-BE49-F238E27FC236}">
                    <a16:creationId xmlns:a16="http://schemas.microsoft.com/office/drawing/2014/main" id="{58493DA8-6924-654C-282C-4675031DC305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3;p76">
                <a:extLst>
                  <a:ext uri="{FF2B5EF4-FFF2-40B4-BE49-F238E27FC236}">
                    <a16:creationId xmlns:a16="http://schemas.microsoft.com/office/drawing/2014/main" id="{90EC03BB-98F4-7682-C9B3-28C8E0C11A91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1516;p76">
            <a:extLst>
              <a:ext uri="{FF2B5EF4-FFF2-40B4-BE49-F238E27FC236}">
                <a16:creationId xmlns:a16="http://schemas.microsoft.com/office/drawing/2014/main" id="{6E032942-EAE3-435B-E01C-EDFB42BAAE3B}"/>
              </a:ext>
            </a:extLst>
          </p:cNvPr>
          <p:cNvSpPr/>
          <p:nvPr/>
        </p:nvSpPr>
        <p:spPr>
          <a:xfrm>
            <a:off x="2297107" y="4377513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16;p76">
            <a:extLst>
              <a:ext uri="{FF2B5EF4-FFF2-40B4-BE49-F238E27FC236}">
                <a16:creationId xmlns:a16="http://schemas.microsoft.com/office/drawing/2014/main" id="{4FE2CBC9-718E-CBB6-D4A1-0DF051A78851}"/>
              </a:ext>
            </a:extLst>
          </p:cNvPr>
          <p:cNvSpPr/>
          <p:nvPr/>
        </p:nvSpPr>
        <p:spPr>
          <a:xfrm>
            <a:off x="4898234" y="4377513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20;p76">
            <a:extLst>
              <a:ext uri="{FF2B5EF4-FFF2-40B4-BE49-F238E27FC236}">
                <a16:creationId xmlns:a16="http://schemas.microsoft.com/office/drawing/2014/main" id="{59C8843C-191D-E3B4-BEF5-74319E33B4CA}"/>
              </a:ext>
            </a:extLst>
          </p:cNvPr>
          <p:cNvSpPr txBox="1">
            <a:spLocks/>
          </p:cNvSpPr>
          <p:nvPr/>
        </p:nvSpPr>
        <p:spPr>
          <a:xfrm>
            <a:off x="2461927" y="4461262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MA" sz="1400" dirty="0"/>
              <a:t>POSTGRESQL</a:t>
            </a:r>
          </a:p>
        </p:txBody>
      </p:sp>
      <p:sp>
        <p:nvSpPr>
          <p:cNvPr id="28" name="Google Shape;1520;p76">
            <a:extLst>
              <a:ext uri="{FF2B5EF4-FFF2-40B4-BE49-F238E27FC236}">
                <a16:creationId xmlns:a16="http://schemas.microsoft.com/office/drawing/2014/main" id="{BABA3931-1176-BFFE-977A-B80483E7ACE9}"/>
              </a:ext>
            </a:extLst>
          </p:cNvPr>
          <p:cNvSpPr txBox="1">
            <a:spLocks/>
          </p:cNvSpPr>
          <p:nvPr/>
        </p:nvSpPr>
        <p:spPr>
          <a:xfrm>
            <a:off x="5136245" y="4457313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MA" dirty="0"/>
              <a:t>AWS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3F2F20-869A-2610-7211-1178C7310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82" y="1346719"/>
            <a:ext cx="775623" cy="7756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FEAD33-C66F-BD5D-0EF8-12BF7D519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485" y="1333915"/>
            <a:ext cx="778043" cy="83216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8748A46-5888-A7CB-D347-0D781E090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454" y="1357377"/>
            <a:ext cx="1098463" cy="83216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97FB823-A5C3-1C00-6F95-E28D988D7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347" y="3418733"/>
            <a:ext cx="827813" cy="85563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002B4C1-5F0F-1FF4-947F-734FC05729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489" y="3446302"/>
            <a:ext cx="1625759" cy="80027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952237" y="1354960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424641" y="1821214"/>
            <a:ext cx="6286263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4400" b="1" u="sng" dirty="0">
                <a:solidFill>
                  <a:schemeClr val="bg2">
                    <a:lumMod val="75000"/>
                  </a:schemeClr>
                </a:solidFill>
              </a:rPr>
              <a:t>PLAN DE DEVELOPPEMENT</a:t>
            </a:r>
            <a:endParaRPr sz="4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8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/>
          <p:nvPr/>
        </p:nvSpPr>
        <p:spPr>
          <a:xfrm>
            <a:off x="6475748" y="146728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73"/>
          <p:cNvSpPr/>
          <p:nvPr/>
        </p:nvSpPr>
        <p:spPr>
          <a:xfrm>
            <a:off x="6471600" y="2638799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73"/>
          <p:cNvSpPr/>
          <p:nvPr/>
        </p:nvSpPr>
        <p:spPr>
          <a:xfrm>
            <a:off x="2489892" y="2643036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73"/>
          <p:cNvSpPr/>
          <p:nvPr/>
        </p:nvSpPr>
        <p:spPr>
          <a:xfrm>
            <a:off x="2508030" y="1462959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73"/>
          <p:cNvSpPr txBox="1">
            <a:spLocks noGrp="1"/>
          </p:cNvSpPr>
          <p:nvPr>
            <p:ph type="title"/>
          </p:nvPr>
        </p:nvSpPr>
        <p:spPr>
          <a:xfrm>
            <a:off x="720000" y="4505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3200" u="sng" dirty="0">
                <a:solidFill>
                  <a:schemeClr val="accent4">
                    <a:lumMod val="75000"/>
                  </a:schemeClr>
                </a:solidFill>
              </a:rPr>
              <a:t>ETAPES ET ECHANCIERS:</a:t>
            </a:r>
            <a:endParaRPr sz="32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63" name="Google Shape;1363;p73"/>
          <p:cNvSpPr txBox="1">
            <a:spLocks noGrp="1"/>
          </p:cNvSpPr>
          <p:nvPr>
            <p:ph type="title" idx="2"/>
          </p:nvPr>
        </p:nvSpPr>
        <p:spPr>
          <a:xfrm>
            <a:off x="2508030" y="1548632"/>
            <a:ext cx="1811527" cy="183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300" dirty="0"/>
              <a:t>Étude de faisabilité </a:t>
            </a:r>
            <a:endParaRPr sz="1300" dirty="0"/>
          </a:p>
        </p:txBody>
      </p:sp>
      <p:sp>
        <p:nvSpPr>
          <p:cNvPr id="1365" name="Google Shape;1365;p73"/>
          <p:cNvSpPr txBox="1">
            <a:spLocks noGrp="1"/>
          </p:cNvSpPr>
          <p:nvPr>
            <p:ph type="title" idx="3"/>
          </p:nvPr>
        </p:nvSpPr>
        <p:spPr>
          <a:xfrm>
            <a:off x="6654097" y="1548632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Tests </a:t>
            </a:r>
            <a:endParaRPr dirty="0"/>
          </a:p>
        </p:txBody>
      </p:sp>
      <p:sp>
        <p:nvSpPr>
          <p:cNvPr id="1367" name="Google Shape;1367;p73"/>
          <p:cNvSpPr txBox="1">
            <a:spLocks noGrp="1"/>
          </p:cNvSpPr>
          <p:nvPr>
            <p:ph type="title" idx="5"/>
          </p:nvPr>
        </p:nvSpPr>
        <p:spPr>
          <a:xfrm>
            <a:off x="2730917" y="2716986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600" dirty="0"/>
              <a:t>Conception </a:t>
            </a:r>
            <a:endParaRPr sz="1600" dirty="0"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7"/>
          </p:nvPr>
        </p:nvSpPr>
        <p:spPr>
          <a:xfrm>
            <a:off x="6717326" y="2684205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400" dirty="0"/>
              <a:t>Déploiement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370" name="Google Shape;1370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3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73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73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887241" y="1129884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75" name="Google Shape;1375;p73"/>
          <p:cNvGrpSpPr/>
          <p:nvPr/>
        </p:nvGrpSpPr>
        <p:grpSpPr>
          <a:xfrm>
            <a:off x="938765" y="1247356"/>
            <a:ext cx="1343382" cy="72115"/>
            <a:chOff x="3569131" y="3296864"/>
            <a:chExt cx="2721600" cy="146100"/>
          </a:xfrm>
        </p:grpSpPr>
        <p:sp>
          <p:nvSpPr>
            <p:cNvPr id="1376" name="Google Shape;1376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2" name="Google Shape;1382;p73"/>
          <p:cNvSpPr/>
          <p:nvPr/>
        </p:nvSpPr>
        <p:spPr>
          <a:xfrm>
            <a:off x="4702459" y="1128834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73"/>
          <p:cNvGrpSpPr/>
          <p:nvPr/>
        </p:nvGrpSpPr>
        <p:grpSpPr>
          <a:xfrm>
            <a:off x="4819625" y="1246787"/>
            <a:ext cx="1343110" cy="72115"/>
            <a:chOff x="3569131" y="3296864"/>
            <a:chExt cx="2721600" cy="146100"/>
          </a:xfrm>
        </p:grpSpPr>
        <p:sp>
          <p:nvSpPr>
            <p:cNvPr id="1384" name="Google Shape;1384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86" name="Google Shape;1386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0" name="Google Shape;1390;p73"/>
          <p:cNvSpPr/>
          <p:nvPr/>
        </p:nvSpPr>
        <p:spPr>
          <a:xfrm>
            <a:off x="860482" y="2302350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73"/>
          <p:cNvGrpSpPr/>
          <p:nvPr/>
        </p:nvGrpSpPr>
        <p:grpSpPr>
          <a:xfrm>
            <a:off x="922142" y="2406284"/>
            <a:ext cx="1343382" cy="72115"/>
            <a:chOff x="3569131" y="3296864"/>
            <a:chExt cx="2721600" cy="146100"/>
          </a:xfrm>
        </p:grpSpPr>
        <p:sp>
          <p:nvSpPr>
            <p:cNvPr id="1392" name="Google Shape;1392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3" name="Google Shape;1393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94" name="Google Shape;1394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8" name="Google Shape;1398;p73"/>
          <p:cNvSpPr/>
          <p:nvPr/>
        </p:nvSpPr>
        <p:spPr>
          <a:xfrm>
            <a:off x="4702459" y="2302992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4796731" y="2415291"/>
            <a:ext cx="1343110" cy="72115"/>
            <a:chOff x="3569131" y="3296864"/>
            <a:chExt cx="2721600" cy="146100"/>
          </a:xfrm>
        </p:grpSpPr>
        <p:sp>
          <p:nvSpPr>
            <p:cNvPr id="1400" name="Google Shape;1400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1" name="Google Shape;1401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02" name="Google Shape;1402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390;p73">
            <a:extLst>
              <a:ext uri="{FF2B5EF4-FFF2-40B4-BE49-F238E27FC236}">
                <a16:creationId xmlns:a16="http://schemas.microsoft.com/office/drawing/2014/main" id="{0A415D03-EBC6-07C1-E15B-15CEFFB27745}"/>
              </a:ext>
            </a:extLst>
          </p:cNvPr>
          <p:cNvSpPr/>
          <p:nvPr/>
        </p:nvSpPr>
        <p:spPr>
          <a:xfrm>
            <a:off x="887241" y="3539899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90;p73">
            <a:extLst>
              <a:ext uri="{FF2B5EF4-FFF2-40B4-BE49-F238E27FC236}">
                <a16:creationId xmlns:a16="http://schemas.microsoft.com/office/drawing/2014/main" id="{64EECEB0-3BE4-4B51-2FFC-45C18D4C8979}"/>
              </a:ext>
            </a:extLst>
          </p:cNvPr>
          <p:cNvSpPr/>
          <p:nvPr/>
        </p:nvSpPr>
        <p:spPr>
          <a:xfrm>
            <a:off x="4703922" y="3462013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391;p73">
            <a:extLst>
              <a:ext uri="{FF2B5EF4-FFF2-40B4-BE49-F238E27FC236}">
                <a16:creationId xmlns:a16="http://schemas.microsoft.com/office/drawing/2014/main" id="{54E838B7-B18E-0390-63A0-EC1F1AC582D3}"/>
              </a:ext>
            </a:extLst>
          </p:cNvPr>
          <p:cNvGrpSpPr/>
          <p:nvPr/>
        </p:nvGrpSpPr>
        <p:grpSpPr>
          <a:xfrm>
            <a:off x="940349" y="3636061"/>
            <a:ext cx="1343382" cy="72115"/>
            <a:chOff x="3569131" y="3296864"/>
            <a:chExt cx="2721600" cy="146100"/>
          </a:xfrm>
        </p:grpSpPr>
        <p:sp>
          <p:nvSpPr>
            <p:cNvPr id="5" name="Google Shape;1392;p73">
              <a:extLst>
                <a:ext uri="{FF2B5EF4-FFF2-40B4-BE49-F238E27FC236}">
                  <a16:creationId xmlns:a16="http://schemas.microsoft.com/office/drawing/2014/main" id="{D829F818-77D1-9489-DFE2-0C16B8F5DFCE}"/>
                </a:ext>
              </a:extLst>
            </p:cNvPr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393;p73">
              <a:extLst>
                <a:ext uri="{FF2B5EF4-FFF2-40B4-BE49-F238E27FC236}">
                  <a16:creationId xmlns:a16="http://schemas.microsoft.com/office/drawing/2014/main" id="{52FA4AD5-51FC-1A57-9365-F0053C4D57D7}"/>
                </a:ext>
              </a:extLst>
            </p:cNvPr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7" name="Google Shape;1394;p73">
                <a:extLst>
                  <a:ext uri="{FF2B5EF4-FFF2-40B4-BE49-F238E27FC236}">
                    <a16:creationId xmlns:a16="http://schemas.microsoft.com/office/drawing/2014/main" id="{7C5538D7-6048-BF3A-E61B-A4C742C3118C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395;p73">
                <a:extLst>
                  <a:ext uri="{FF2B5EF4-FFF2-40B4-BE49-F238E27FC236}">
                    <a16:creationId xmlns:a16="http://schemas.microsoft.com/office/drawing/2014/main" id="{68E63BA7-FB43-7AAD-2C3F-7607384F50BD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96;p73">
                <a:extLst>
                  <a:ext uri="{FF2B5EF4-FFF2-40B4-BE49-F238E27FC236}">
                    <a16:creationId xmlns:a16="http://schemas.microsoft.com/office/drawing/2014/main" id="{DE94C0AE-C2D7-A199-D1ED-AFA3081B8AB4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oogle Shape;1391;p73">
            <a:extLst>
              <a:ext uri="{FF2B5EF4-FFF2-40B4-BE49-F238E27FC236}">
                <a16:creationId xmlns:a16="http://schemas.microsoft.com/office/drawing/2014/main" id="{2CBD68A4-F7C0-F3D3-D97E-A1F92B98CC5D}"/>
              </a:ext>
            </a:extLst>
          </p:cNvPr>
          <p:cNvGrpSpPr/>
          <p:nvPr/>
        </p:nvGrpSpPr>
        <p:grpSpPr>
          <a:xfrm>
            <a:off x="4787886" y="3581153"/>
            <a:ext cx="1343382" cy="72115"/>
            <a:chOff x="3569131" y="3296864"/>
            <a:chExt cx="2721600" cy="146100"/>
          </a:xfrm>
        </p:grpSpPr>
        <p:sp>
          <p:nvSpPr>
            <p:cNvPr id="11" name="Google Shape;1392;p73">
              <a:extLst>
                <a:ext uri="{FF2B5EF4-FFF2-40B4-BE49-F238E27FC236}">
                  <a16:creationId xmlns:a16="http://schemas.microsoft.com/office/drawing/2014/main" id="{302C8E88-6660-B421-40AC-F89B4A7AF722}"/>
                </a:ext>
              </a:extLst>
            </p:cNvPr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393;p73">
              <a:extLst>
                <a:ext uri="{FF2B5EF4-FFF2-40B4-BE49-F238E27FC236}">
                  <a16:creationId xmlns:a16="http://schemas.microsoft.com/office/drawing/2014/main" id="{58F7A00D-016B-BC3F-274B-CDDE5F0BAB84}"/>
                </a:ext>
              </a:extLst>
            </p:cNvPr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" name="Google Shape;1394;p73">
                <a:extLst>
                  <a:ext uri="{FF2B5EF4-FFF2-40B4-BE49-F238E27FC236}">
                    <a16:creationId xmlns:a16="http://schemas.microsoft.com/office/drawing/2014/main" id="{6874C31A-D644-E657-C3DD-456946715B37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95;p73">
                <a:extLst>
                  <a:ext uri="{FF2B5EF4-FFF2-40B4-BE49-F238E27FC236}">
                    <a16:creationId xmlns:a16="http://schemas.microsoft.com/office/drawing/2014/main" id="{95540060-4174-FCB2-A190-E960C05034E8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96;p73">
                <a:extLst>
                  <a:ext uri="{FF2B5EF4-FFF2-40B4-BE49-F238E27FC236}">
                    <a16:creationId xmlns:a16="http://schemas.microsoft.com/office/drawing/2014/main" id="{18A1A29D-FFBB-E301-C9F5-15BB97A510E6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359;p73">
            <a:extLst>
              <a:ext uri="{FF2B5EF4-FFF2-40B4-BE49-F238E27FC236}">
                <a16:creationId xmlns:a16="http://schemas.microsoft.com/office/drawing/2014/main" id="{BD428814-4D86-FD95-8220-8E86F808D2F4}"/>
              </a:ext>
            </a:extLst>
          </p:cNvPr>
          <p:cNvSpPr/>
          <p:nvPr/>
        </p:nvSpPr>
        <p:spPr>
          <a:xfrm>
            <a:off x="2474117" y="3817987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59;p73">
            <a:extLst>
              <a:ext uri="{FF2B5EF4-FFF2-40B4-BE49-F238E27FC236}">
                <a16:creationId xmlns:a16="http://schemas.microsoft.com/office/drawing/2014/main" id="{CC345C4E-2744-6B4E-B033-AECDDAA541D6}"/>
              </a:ext>
            </a:extLst>
          </p:cNvPr>
          <p:cNvSpPr/>
          <p:nvPr/>
        </p:nvSpPr>
        <p:spPr>
          <a:xfrm>
            <a:off x="6460526" y="3817987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MA" dirty="0"/>
          </a:p>
        </p:txBody>
      </p:sp>
      <p:sp>
        <p:nvSpPr>
          <p:cNvPr id="18" name="Google Shape;1367;p73">
            <a:extLst>
              <a:ext uri="{FF2B5EF4-FFF2-40B4-BE49-F238E27FC236}">
                <a16:creationId xmlns:a16="http://schemas.microsoft.com/office/drawing/2014/main" id="{96345D16-8DA7-AE0D-DE70-8600CA62EEE9}"/>
              </a:ext>
            </a:extLst>
          </p:cNvPr>
          <p:cNvSpPr txBox="1">
            <a:spLocks/>
          </p:cNvSpPr>
          <p:nvPr/>
        </p:nvSpPr>
        <p:spPr>
          <a:xfrm>
            <a:off x="2618433" y="3892677"/>
            <a:ext cx="1625164" cy="1638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200" dirty="0"/>
              <a:t>Développement</a:t>
            </a:r>
            <a:r>
              <a:rPr lang="fr-FR" dirty="0"/>
              <a:t> </a:t>
            </a:r>
            <a:endParaRPr lang="fr-MA" dirty="0"/>
          </a:p>
        </p:txBody>
      </p:sp>
      <p:sp>
        <p:nvSpPr>
          <p:cNvPr id="19" name="Google Shape;1367;p73">
            <a:extLst>
              <a:ext uri="{FF2B5EF4-FFF2-40B4-BE49-F238E27FC236}">
                <a16:creationId xmlns:a16="http://schemas.microsoft.com/office/drawing/2014/main" id="{CDFA9C49-54BC-D5E0-622D-1373D3774889}"/>
              </a:ext>
            </a:extLst>
          </p:cNvPr>
          <p:cNvSpPr txBox="1">
            <a:spLocks/>
          </p:cNvSpPr>
          <p:nvPr/>
        </p:nvSpPr>
        <p:spPr>
          <a:xfrm>
            <a:off x="6717326" y="3879498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1400" dirty="0"/>
              <a:t>Maintenance</a:t>
            </a:r>
            <a:endParaRPr lang="fr-MA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E27A5EF-65B2-8CED-ACA2-194FA8500EAE}"/>
              </a:ext>
            </a:extLst>
          </p:cNvPr>
          <p:cNvSpPr txBox="1"/>
          <p:nvPr/>
        </p:nvSpPr>
        <p:spPr>
          <a:xfrm>
            <a:off x="1030398" y="1493282"/>
            <a:ext cx="121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2 semaines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67591FC-836D-2F80-8850-F9B5EA296760}"/>
              </a:ext>
            </a:extLst>
          </p:cNvPr>
          <p:cNvSpPr txBox="1"/>
          <p:nvPr/>
        </p:nvSpPr>
        <p:spPr>
          <a:xfrm>
            <a:off x="4822234" y="3833148"/>
            <a:ext cx="121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1 semaine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1E8E88E-64FA-3DC6-5240-D9BFB5377122}"/>
              </a:ext>
            </a:extLst>
          </p:cNvPr>
          <p:cNvSpPr txBox="1"/>
          <p:nvPr/>
        </p:nvSpPr>
        <p:spPr>
          <a:xfrm>
            <a:off x="1005732" y="2637316"/>
            <a:ext cx="121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4 semaines </a:t>
            </a:r>
          </a:p>
        </p:txBody>
      </p:sp>
      <p:sp>
        <p:nvSpPr>
          <p:cNvPr id="1344" name="ZoneTexte 1343">
            <a:extLst>
              <a:ext uri="{FF2B5EF4-FFF2-40B4-BE49-F238E27FC236}">
                <a16:creationId xmlns:a16="http://schemas.microsoft.com/office/drawing/2014/main" id="{6032C77B-9082-0177-BDB4-CC46000298C8}"/>
              </a:ext>
            </a:extLst>
          </p:cNvPr>
          <p:cNvSpPr txBox="1"/>
          <p:nvPr/>
        </p:nvSpPr>
        <p:spPr>
          <a:xfrm>
            <a:off x="1064482" y="3882673"/>
            <a:ext cx="121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8 semaines </a:t>
            </a:r>
          </a:p>
        </p:txBody>
      </p:sp>
      <p:sp>
        <p:nvSpPr>
          <p:cNvPr id="1345" name="ZoneTexte 1344">
            <a:extLst>
              <a:ext uri="{FF2B5EF4-FFF2-40B4-BE49-F238E27FC236}">
                <a16:creationId xmlns:a16="http://schemas.microsoft.com/office/drawing/2014/main" id="{84FDFF3C-62EB-6033-3BEA-08E44168AA4E}"/>
              </a:ext>
            </a:extLst>
          </p:cNvPr>
          <p:cNvSpPr txBox="1"/>
          <p:nvPr/>
        </p:nvSpPr>
        <p:spPr>
          <a:xfrm>
            <a:off x="4853784" y="2650577"/>
            <a:ext cx="121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1 semaine </a:t>
            </a:r>
          </a:p>
        </p:txBody>
      </p:sp>
      <p:sp>
        <p:nvSpPr>
          <p:cNvPr id="1346" name="ZoneTexte 1345">
            <a:extLst>
              <a:ext uri="{FF2B5EF4-FFF2-40B4-BE49-F238E27FC236}">
                <a16:creationId xmlns:a16="http://schemas.microsoft.com/office/drawing/2014/main" id="{7153EA98-919C-3F1D-92CC-4AA2D0E88C2A}"/>
              </a:ext>
            </a:extLst>
          </p:cNvPr>
          <p:cNvSpPr txBox="1"/>
          <p:nvPr/>
        </p:nvSpPr>
        <p:spPr>
          <a:xfrm>
            <a:off x="4858131" y="1486658"/>
            <a:ext cx="121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2 semaines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110"/>
          <p:cNvSpPr/>
          <p:nvPr/>
        </p:nvSpPr>
        <p:spPr>
          <a:xfrm>
            <a:off x="3449388" y="3223975"/>
            <a:ext cx="2245200" cy="1304400"/>
          </a:xfrm>
          <a:prstGeom prst="roundRect">
            <a:avLst>
              <a:gd name="adj" fmla="val 650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34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110"/>
          <p:cNvSpPr/>
          <p:nvPr/>
        </p:nvSpPr>
        <p:spPr>
          <a:xfrm>
            <a:off x="731750" y="3223975"/>
            <a:ext cx="2245200" cy="1304400"/>
          </a:xfrm>
          <a:prstGeom prst="roundRect">
            <a:avLst>
              <a:gd name="adj" fmla="val 650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34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110"/>
          <p:cNvSpPr/>
          <p:nvPr/>
        </p:nvSpPr>
        <p:spPr>
          <a:xfrm>
            <a:off x="6167038" y="3223975"/>
            <a:ext cx="2245200" cy="1304400"/>
          </a:xfrm>
          <a:prstGeom prst="roundRect">
            <a:avLst>
              <a:gd name="adj" fmla="val 650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34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110"/>
          <p:cNvSpPr txBox="1"/>
          <p:nvPr/>
        </p:nvSpPr>
        <p:spPr>
          <a:xfrm>
            <a:off x="6228546" y="3570200"/>
            <a:ext cx="2122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permet à l'équipe de suivre facilement l'avancement du projet. </a:t>
            </a:r>
            <a:endParaRPr dirty="0">
              <a:solidFill>
                <a:schemeClr val="accent2">
                  <a:lumMod val="50000"/>
                </a:schemeClr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459" name="Google Shape;3459;p110"/>
          <p:cNvSpPr txBox="1"/>
          <p:nvPr/>
        </p:nvSpPr>
        <p:spPr>
          <a:xfrm>
            <a:off x="793250" y="3570200"/>
            <a:ext cx="2122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réagir rapidement aux changements et aux besoins des utilisateurs.</a:t>
            </a:r>
            <a:endParaRPr dirty="0">
              <a:solidFill>
                <a:schemeClr val="accent2">
                  <a:lumMod val="50000"/>
                </a:schemeClr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3460" name="Google Shape;3460;p110"/>
          <p:cNvGrpSpPr/>
          <p:nvPr/>
        </p:nvGrpSpPr>
        <p:grpSpPr>
          <a:xfrm>
            <a:off x="847125" y="3348134"/>
            <a:ext cx="2008800" cy="146100"/>
            <a:chOff x="847125" y="3296850"/>
            <a:chExt cx="2008800" cy="146100"/>
          </a:xfrm>
        </p:grpSpPr>
        <p:sp>
          <p:nvSpPr>
            <p:cNvPr id="3461" name="Google Shape;3461;p110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2" name="Google Shape;3462;p110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3463" name="Google Shape;3463;p110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11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110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66" name="Google Shape;3466;p1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u="sng" cap="all" spc="5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méthodologie de développement : </a:t>
            </a:r>
            <a:endParaRPr sz="3200" u="sng" dirty="0">
              <a:solidFill>
                <a:schemeClr val="accent6"/>
              </a:solidFill>
            </a:endParaRPr>
          </a:p>
        </p:txBody>
      </p:sp>
      <p:sp>
        <p:nvSpPr>
          <p:cNvPr id="3469" name="Google Shape;3469;p110"/>
          <p:cNvSpPr/>
          <p:nvPr/>
        </p:nvSpPr>
        <p:spPr>
          <a:xfrm>
            <a:off x="3595788" y="26512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0" name="Google Shape;3470;p110"/>
          <p:cNvSpPr txBox="1"/>
          <p:nvPr/>
        </p:nvSpPr>
        <p:spPr>
          <a:xfrm>
            <a:off x="3756288" y="2724150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Collaboration</a:t>
            </a:r>
            <a:endParaRPr b="1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1" name="Google Shape;3471;p110"/>
          <p:cNvSpPr/>
          <p:nvPr/>
        </p:nvSpPr>
        <p:spPr>
          <a:xfrm>
            <a:off x="878150" y="26512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2" name="Google Shape;3472;p110"/>
          <p:cNvSpPr txBox="1"/>
          <p:nvPr/>
        </p:nvSpPr>
        <p:spPr>
          <a:xfrm>
            <a:off x="1038650" y="2724150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Flexibilité</a:t>
            </a:r>
            <a:endParaRPr b="1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3" name="Google Shape;3473;p110"/>
          <p:cNvSpPr/>
          <p:nvPr/>
        </p:nvSpPr>
        <p:spPr>
          <a:xfrm>
            <a:off x="6313438" y="26512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110"/>
          <p:cNvSpPr txBox="1"/>
          <p:nvPr/>
        </p:nvSpPr>
        <p:spPr>
          <a:xfrm>
            <a:off x="6473938" y="2724150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Visibilité </a:t>
            </a:r>
            <a:endParaRPr b="1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5" name="Google Shape;3475;p110"/>
          <p:cNvCxnSpPr>
            <a:cxnSpLocks/>
            <a:endCxn id="3471" idx="0"/>
          </p:cNvCxnSpPr>
          <p:nvPr/>
        </p:nvCxnSpPr>
        <p:spPr>
          <a:xfrm flipH="1">
            <a:off x="1854288" y="1675625"/>
            <a:ext cx="1741500" cy="975600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6" name="Google Shape;3476;p110"/>
          <p:cNvCxnSpPr>
            <a:cxnSpLocks/>
            <a:endCxn id="3473" idx="0"/>
          </p:cNvCxnSpPr>
          <p:nvPr/>
        </p:nvCxnSpPr>
        <p:spPr>
          <a:xfrm>
            <a:off x="5548188" y="1675625"/>
            <a:ext cx="1741500" cy="975600"/>
          </a:xfrm>
          <a:prstGeom prst="bentConnector2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1" name="Google Shape;3481;p110"/>
          <p:cNvSpPr txBox="1"/>
          <p:nvPr/>
        </p:nvSpPr>
        <p:spPr>
          <a:xfrm>
            <a:off x="3510288" y="3570200"/>
            <a:ext cx="2122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avorise la collaboration entre les membres de l'équipe. </a:t>
            </a:r>
            <a:endParaRPr dirty="0">
              <a:solidFill>
                <a:schemeClr val="accent2">
                  <a:lumMod val="50000"/>
                </a:schemeClr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3482" name="Google Shape;3482;p110"/>
          <p:cNvGrpSpPr/>
          <p:nvPr/>
        </p:nvGrpSpPr>
        <p:grpSpPr>
          <a:xfrm>
            <a:off x="3569150" y="3348134"/>
            <a:ext cx="2008800" cy="146100"/>
            <a:chOff x="3569150" y="3296850"/>
            <a:chExt cx="2008800" cy="146100"/>
          </a:xfrm>
        </p:grpSpPr>
        <p:sp>
          <p:nvSpPr>
            <p:cNvPr id="3483" name="Google Shape;3483;p110"/>
            <p:cNvSpPr/>
            <p:nvPr/>
          </p:nvSpPr>
          <p:spPr>
            <a:xfrm>
              <a:off x="3569150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4" name="Google Shape;3484;p110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3485" name="Google Shape;3485;p110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11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110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488" name="Google Shape;3488;p110"/>
          <p:cNvCxnSpPr>
            <a:stCxn id="3471" idx="2"/>
            <a:endCxn id="3456" idx="0"/>
          </p:cNvCxnSpPr>
          <p:nvPr/>
        </p:nvCxnSpPr>
        <p:spPr>
          <a:xfrm rot="-5400000" flipH="1">
            <a:off x="1737350" y="3106350"/>
            <a:ext cx="2346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9" name="Google Shape;3489;p110"/>
          <p:cNvCxnSpPr>
            <a:stCxn id="3473" idx="2"/>
            <a:endCxn id="3457" idx="0"/>
          </p:cNvCxnSpPr>
          <p:nvPr/>
        </p:nvCxnSpPr>
        <p:spPr>
          <a:xfrm rot="-5400000" flipH="1">
            <a:off x="7172638" y="3106350"/>
            <a:ext cx="2346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2" name="Google Shape;3492;p110"/>
          <p:cNvCxnSpPr>
            <a:endCxn id="3469" idx="0"/>
          </p:cNvCxnSpPr>
          <p:nvPr/>
        </p:nvCxnSpPr>
        <p:spPr>
          <a:xfrm rot="-5400000" flipH="1">
            <a:off x="4168338" y="2247600"/>
            <a:ext cx="806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3" name="Google Shape;3493;p110"/>
          <p:cNvCxnSpPr>
            <a:endCxn id="3455" idx="0"/>
          </p:cNvCxnSpPr>
          <p:nvPr/>
        </p:nvCxnSpPr>
        <p:spPr>
          <a:xfrm rot="-5400000" flipH="1">
            <a:off x="4454388" y="3106375"/>
            <a:ext cx="234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98" name="Google Shape;3498;p110"/>
          <p:cNvGrpSpPr/>
          <p:nvPr/>
        </p:nvGrpSpPr>
        <p:grpSpPr>
          <a:xfrm>
            <a:off x="6288534" y="3348134"/>
            <a:ext cx="2008800" cy="146100"/>
            <a:chOff x="6288534" y="3296850"/>
            <a:chExt cx="2008800" cy="146100"/>
          </a:xfrm>
        </p:grpSpPr>
        <p:sp>
          <p:nvSpPr>
            <p:cNvPr id="3499" name="Google Shape;3499;p110"/>
            <p:cNvSpPr/>
            <p:nvPr/>
          </p:nvSpPr>
          <p:spPr>
            <a:xfrm>
              <a:off x="6288534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0" name="Google Shape;3500;p110"/>
            <p:cNvGrpSpPr/>
            <p:nvPr/>
          </p:nvGrpSpPr>
          <p:grpSpPr>
            <a:xfrm rot="10800000" flipH="1">
              <a:off x="6315231" y="3322949"/>
              <a:ext cx="429322" cy="93999"/>
              <a:chOff x="5795037" y="809024"/>
              <a:chExt cx="431653" cy="94500"/>
            </a:xfrm>
          </p:grpSpPr>
          <p:sp>
            <p:nvSpPr>
              <p:cNvPr id="3501" name="Google Shape;3501;p110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11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110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4" name="Google Shape;3504;p11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5" name="Google Shape;3505;p11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6" name="Google Shape;3506;p11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7" name="Google Shape;3507;p11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25;p111">
            <a:extLst>
              <a:ext uri="{FF2B5EF4-FFF2-40B4-BE49-F238E27FC236}">
                <a16:creationId xmlns:a16="http://schemas.microsoft.com/office/drawing/2014/main" id="{1E191030-CE52-684E-A258-C235040A52DC}"/>
              </a:ext>
            </a:extLst>
          </p:cNvPr>
          <p:cNvSpPr/>
          <p:nvPr/>
        </p:nvSpPr>
        <p:spPr>
          <a:xfrm>
            <a:off x="3595788" y="1516431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C45118-D5EA-4D79-5F62-3CB14A8FA6AB}"/>
              </a:ext>
            </a:extLst>
          </p:cNvPr>
          <p:cNvSpPr txBox="1"/>
          <p:nvPr/>
        </p:nvSpPr>
        <p:spPr>
          <a:xfrm>
            <a:off x="3817796" y="1514180"/>
            <a:ext cx="135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800" b="1" dirty="0">
                <a:solidFill>
                  <a:schemeClr val="bg1">
                    <a:lumMod val="10000"/>
                  </a:schemeClr>
                </a:solidFill>
              </a:rPr>
              <a:t>SCRUM</a:t>
            </a:r>
          </a:p>
          <a:p>
            <a:endParaRPr lang="fr-M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2"/>
          <p:cNvSpPr/>
          <p:nvPr/>
        </p:nvSpPr>
        <p:spPr>
          <a:xfrm>
            <a:off x="800357" y="11529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dirty="0"/>
          </a:p>
        </p:txBody>
      </p:sp>
      <p:sp>
        <p:nvSpPr>
          <p:cNvPr id="1316" name="Google Shape;1316;p72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3480213" y="1157156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7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MA" sz="3200" u="sng" dirty="0">
                <a:solidFill>
                  <a:schemeClr val="accent6"/>
                </a:solidFill>
              </a:rPr>
              <a:t>PLAN DE DEVELOPPEMENT :</a:t>
            </a:r>
            <a:br>
              <a:rPr lang="fr-MA" sz="32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fr-M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956963" y="1326250"/>
            <a:ext cx="2008800" cy="1461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3598402" y="1326250"/>
            <a:ext cx="2008800" cy="1461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20;p72">
            <a:extLst>
              <a:ext uri="{FF2B5EF4-FFF2-40B4-BE49-F238E27FC236}">
                <a16:creationId xmlns:a16="http://schemas.microsoft.com/office/drawing/2014/main" id="{F1D61E85-9FD5-0A85-CE25-ECC3EFB521DE}"/>
              </a:ext>
            </a:extLst>
          </p:cNvPr>
          <p:cNvSpPr/>
          <p:nvPr/>
        </p:nvSpPr>
        <p:spPr>
          <a:xfrm>
            <a:off x="6098465" y="113030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343;p72">
            <a:extLst>
              <a:ext uri="{FF2B5EF4-FFF2-40B4-BE49-F238E27FC236}">
                <a16:creationId xmlns:a16="http://schemas.microsoft.com/office/drawing/2014/main" id="{00F3CBEC-62F2-B2D8-4E42-D7FEBF121DF4}"/>
              </a:ext>
            </a:extLst>
          </p:cNvPr>
          <p:cNvGrpSpPr/>
          <p:nvPr/>
        </p:nvGrpSpPr>
        <p:grpSpPr>
          <a:xfrm>
            <a:off x="6216655" y="1326250"/>
            <a:ext cx="2008800" cy="146100"/>
            <a:chOff x="847125" y="3296850"/>
            <a:chExt cx="2008800" cy="146100"/>
          </a:xfrm>
        </p:grpSpPr>
        <p:sp>
          <p:nvSpPr>
            <p:cNvPr id="8" name="Google Shape;1344;p72">
              <a:extLst>
                <a:ext uri="{FF2B5EF4-FFF2-40B4-BE49-F238E27FC236}">
                  <a16:creationId xmlns:a16="http://schemas.microsoft.com/office/drawing/2014/main" id="{64F2ADBF-B8D8-37FA-682F-16EBF321E598}"/>
                </a:ext>
              </a:extLst>
            </p:cNvPr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345;p72">
              <a:extLst>
                <a:ext uri="{FF2B5EF4-FFF2-40B4-BE49-F238E27FC236}">
                  <a16:creationId xmlns:a16="http://schemas.microsoft.com/office/drawing/2014/main" id="{AC0979F6-BF71-87C9-B577-23B777B9D053}"/>
                </a:ext>
              </a:extLst>
            </p:cNvPr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0" name="Google Shape;1346;p72">
                <a:extLst>
                  <a:ext uri="{FF2B5EF4-FFF2-40B4-BE49-F238E27FC236}">
                    <a16:creationId xmlns:a16="http://schemas.microsoft.com/office/drawing/2014/main" id="{BCB29689-CA92-A49F-7CF6-B39324B21E76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47;p72">
                <a:extLst>
                  <a:ext uri="{FF2B5EF4-FFF2-40B4-BE49-F238E27FC236}">
                    <a16:creationId xmlns:a16="http://schemas.microsoft.com/office/drawing/2014/main" id="{43EF2D2B-9E58-74CE-0683-01944AD0693A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48;p72">
                <a:extLst>
                  <a:ext uri="{FF2B5EF4-FFF2-40B4-BE49-F238E27FC236}">
                    <a16:creationId xmlns:a16="http://schemas.microsoft.com/office/drawing/2014/main" id="{F0717C48-5F80-9025-FB40-06FF8CAE753D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1359;p73">
            <a:extLst>
              <a:ext uri="{FF2B5EF4-FFF2-40B4-BE49-F238E27FC236}">
                <a16:creationId xmlns:a16="http://schemas.microsoft.com/office/drawing/2014/main" id="{F759FC8A-6893-094D-6B52-3F660F49618B}"/>
              </a:ext>
            </a:extLst>
          </p:cNvPr>
          <p:cNvSpPr/>
          <p:nvPr/>
        </p:nvSpPr>
        <p:spPr>
          <a:xfrm>
            <a:off x="6262254" y="1613143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59;p73">
            <a:extLst>
              <a:ext uri="{FF2B5EF4-FFF2-40B4-BE49-F238E27FC236}">
                <a16:creationId xmlns:a16="http://schemas.microsoft.com/office/drawing/2014/main" id="{F2506F4B-B4F0-B50B-2B89-84480311C00A}"/>
              </a:ext>
            </a:extLst>
          </p:cNvPr>
          <p:cNvSpPr/>
          <p:nvPr/>
        </p:nvSpPr>
        <p:spPr>
          <a:xfrm>
            <a:off x="3600380" y="161770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367;p73">
            <a:extLst>
              <a:ext uri="{FF2B5EF4-FFF2-40B4-BE49-F238E27FC236}">
                <a16:creationId xmlns:a16="http://schemas.microsoft.com/office/drawing/2014/main" id="{D0E29E71-AC7E-C613-4031-6A39DDF0D630}"/>
              </a:ext>
            </a:extLst>
          </p:cNvPr>
          <p:cNvSpPr txBox="1">
            <a:spLocks/>
          </p:cNvSpPr>
          <p:nvPr/>
        </p:nvSpPr>
        <p:spPr>
          <a:xfrm>
            <a:off x="1147383" y="1672032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1600" b="1" dirty="0"/>
          </a:p>
        </p:txBody>
      </p:sp>
      <p:sp>
        <p:nvSpPr>
          <p:cNvPr id="19" name="Google Shape;1367;p73">
            <a:extLst>
              <a:ext uri="{FF2B5EF4-FFF2-40B4-BE49-F238E27FC236}">
                <a16:creationId xmlns:a16="http://schemas.microsoft.com/office/drawing/2014/main" id="{6D3AE92F-1E15-1D11-4CB0-953F318155A9}"/>
              </a:ext>
            </a:extLst>
          </p:cNvPr>
          <p:cNvSpPr txBox="1">
            <a:spLocks/>
          </p:cNvSpPr>
          <p:nvPr/>
        </p:nvSpPr>
        <p:spPr>
          <a:xfrm>
            <a:off x="3825664" y="1675747"/>
            <a:ext cx="1727116" cy="186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/>
              <a:t>Sprint 2 :</a:t>
            </a:r>
          </a:p>
        </p:txBody>
      </p:sp>
      <p:sp>
        <p:nvSpPr>
          <p:cNvPr id="20" name="Google Shape;1367;p73">
            <a:extLst>
              <a:ext uri="{FF2B5EF4-FFF2-40B4-BE49-F238E27FC236}">
                <a16:creationId xmlns:a16="http://schemas.microsoft.com/office/drawing/2014/main" id="{B0126C76-C1E4-29C9-8912-D3B5BEE1E56D}"/>
              </a:ext>
            </a:extLst>
          </p:cNvPr>
          <p:cNvSpPr txBox="1">
            <a:spLocks/>
          </p:cNvSpPr>
          <p:nvPr/>
        </p:nvSpPr>
        <p:spPr>
          <a:xfrm>
            <a:off x="6509396" y="1683438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/>
              <a:t>Sprint 3 : </a:t>
            </a:r>
            <a:r>
              <a:rPr lang="fr-FR" sz="1600" dirty="0"/>
              <a:t> </a:t>
            </a:r>
          </a:p>
        </p:txBody>
      </p:sp>
      <p:sp>
        <p:nvSpPr>
          <p:cNvPr id="49" name="Google Shape;1359;p73">
            <a:extLst>
              <a:ext uri="{FF2B5EF4-FFF2-40B4-BE49-F238E27FC236}">
                <a16:creationId xmlns:a16="http://schemas.microsoft.com/office/drawing/2014/main" id="{F2506F4B-B4F0-B50B-2B89-84480311C00A}"/>
              </a:ext>
            </a:extLst>
          </p:cNvPr>
          <p:cNvSpPr/>
          <p:nvPr/>
        </p:nvSpPr>
        <p:spPr>
          <a:xfrm>
            <a:off x="896521" y="160948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b="1"/>
              <a:t>Sprint 1: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6228432" y="2331723"/>
            <a:ext cx="195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Développement du backend </a:t>
            </a:r>
          </a:p>
          <a:p>
            <a:endParaRPr lang="fr-FR" b="1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Développement de l'interface utilisateur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598402" y="2058515"/>
            <a:ext cx="19307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Conception de la plateforme</a:t>
            </a:r>
          </a:p>
          <a:p>
            <a:pPr marL="171450" lvl="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Définition des fonctionnalités</a:t>
            </a:r>
          </a:p>
          <a:p>
            <a:pPr marL="171450" lvl="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Conception de l'interface utilisateur</a:t>
            </a:r>
          </a:p>
          <a:p>
            <a:pPr marL="171450" lvl="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Élaboration des spécifications techniques</a:t>
            </a:r>
          </a:p>
          <a:p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995035" y="2236430"/>
            <a:ext cx="18608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Étude de faisabilité</a:t>
            </a:r>
          </a:p>
          <a:p>
            <a:pPr lvl="0"/>
            <a:endParaRPr lang="fr-FR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Évaluation des ressources disponibles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1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2"/>
          <p:cNvSpPr/>
          <p:nvPr/>
        </p:nvSpPr>
        <p:spPr>
          <a:xfrm>
            <a:off x="1801627" y="118599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6" name="Google Shape;1316;p72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5223298" y="1159267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7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MA" sz="2800" u="sng" dirty="0">
                <a:solidFill>
                  <a:schemeClr val="accent6"/>
                </a:solidFill>
              </a:rPr>
              <a:t>PLAN DE DEVELOPPEMENT :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1821323" y="1267170"/>
            <a:ext cx="2008800" cy="1461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5257588" y="1235144"/>
            <a:ext cx="2008800" cy="1461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59;p73">
            <a:extLst>
              <a:ext uri="{FF2B5EF4-FFF2-40B4-BE49-F238E27FC236}">
                <a16:creationId xmlns:a16="http://schemas.microsoft.com/office/drawing/2014/main" id="{D01C248C-6D0D-3186-3438-9863EB43E3CA}"/>
              </a:ext>
            </a:extLst>
          </p:cNvPr>
          <p:cNvSpPr/>
          <p:nvPr/>
        </p:nvSpPr>
        <p:spPr>
          <a:xfrm>
            <a:off x="1884794" y="1652473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59;p73">
            <a:extLst>
              <a:ext uri="{FF2B5EF4-FFF2-40B4-BE49-F238E27FC236}">
                <a16:creationId xmlns:a16="http://schemas.microsoft.com/office/drawing/2014/main" id="{F2506F4B-B4F0-B50B-2B89-84480311C00A}"/>
              </a:ext>
            </a:extLst>
          </p:cNvPr>
          <p:cNvSpPr/>
          <p:nvPr/>
        </p:nvSpPr>
        <p:spPr>
          <a:xfrm>
            <a:off x="5223298" y="1693182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67;p73">
            <a:extLst>
              <a:ext uri="{FF2B5EF4-FFF2-40B4-BE49-F238E27FC236}">
                <a16:creationId xmlns:a16="http://schemas.microsoft.com/office/drawing/2014/main" id="{D0E29E71-AC7E-C613-4031-6A39DDF0D630}"/>
              </a:ext>
            </a:extLst>
          </p:cNvPr>
          <p:cNvSpPr txBox="1">
            <a:spLocks/>
          </p:cNvSpPr>
          <p:nvPr/>
        </p:nvSpPr>
        <p:spPr>
          <a:xfrm>
            <a:off x="1886104" y="17264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/>
              <a:t>Sprint 4 : </a:t>
            </a:r>
          </a:p>
        </p:txBody>
      </p:sp>
      <p:sp>
        <p:nvSpPr>
          <p:cNvPr id="19" name="Google Shape;1367;p73">
            <a:extLst>
              <a:ext uri="{FF2B5EF4-FFF2-40B4-BE49-F238E27FC236}">
                <a16:creationId xmlns:a16="http://schemas.microsoft.com/office/drawing/2014/main" id="{6D3AE92F-1E15-1D11-4CB0-953F318155A9}"/>
              </a:ext>
            </a:extLst>
          </p:cNvPr>
          <p:cNvSpPr txBox="1">
            <a:spLocks/>
          </p:cNvSpPr>
          <p:nvPr/>
        </p:nvSpPr>
        <p:spPr>
          <a:xfrm>
            <a:off x="5352174" y="1747573"/>
            <a:ext cx="1727116" cy="186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/>
              <a:t>Sprint 5 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40736" y="2406550"/>
            <a:ext cx="18837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 unitaires</a:t>
            </a:r>
          </a:p>
          <a:p>
            <a:endParaRPr lang="fr-FR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Tests d'intégration</a:t>
            </a:r>
          </a:p>
          <a:p>
            <a:endParaRPr lang="fr-FR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Tests d'acceptation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382662" y="2323725"/>
            <a:ext cx="1883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Déploiement en production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Mise à jour de la plateforme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Amélioration des fonctionnalités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962675" y="1358025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682962" y="1819588"/>
            <a:ext cx="6247163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fr-FR" sz="3200" b="1" cap="all" spc="5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et assurance qualité</a:t>
            </a: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0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720000" y="964165"/>
            <a:ext cx="3324900" cy="1025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cap="all" spc="7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fonctionnels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720000" y="1791127"/>
            <a:ext cx="3091500" cy="2835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457200" algn="l"/>
              </a:tabLst>
            </a:pPr>
            <a:r>
              <a:rPr lang="fr-FR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de création d'un compte utilisateur.</a:t>
            </a:r>
            <a:endParaRPr lang="fr-MA" sz="1400" dirty="0"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457200" algn="l"/>
              </a:tabLst>
            </a:pPr>
            <a:r>
              <a:rPr lang="fr-FR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de sélection d’une formation.</a:t>
            </a:r>
            <a:endParaRPr lang="fr-MA" sz="1400" dirty="0"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457200" algn="l"/>
              </a:tabLst>
            </a:pPr>
            <a:r>
              <a:rPr lang="fr-FR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de visualisation d’une formation.</a:t>
            </a:r>
            <a:endParaRPr lang="fr-MA" sz="1400" dirty="0"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457200" algn="l"/>
              </a:tabLst>
            </a:pPr>
            <a:r>
              <a:rPr lang="fr-FR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de passage d’un test.</a:t>
            </a:r>
            <a:endParaRPr lang="fr-MA" sz="1400" dirty="0"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457200" algn="l"/>
              </a:tabLst>
            </a:pPr>
            <a:r>
              <a:rPr lang="fr-FR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d’utilisation du CHATBOT.</a:t>
            </a:r>
            <a:endParaRPr lang="fr-MA" sz="1400" dirty="0"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3"/>
              </a:buBlip>
              <a:tabLst>
                <a:tab pos="457200" algn="l"/>
              </a:tabLst>
            </a:pPr>
            <a:r>
              <a:rPr lang="fr-FR" sz="1400" b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d’utilisation du forum.</a:t>
            </a:r>
            <a:endParaRPr lang="fr-MA" sz="1400" dirty="0"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199" name="Google Shape;1199;p70"/>
          <p:cNvGrpSpPr/>
          <p:nvPr/>
        </p:nvGrpSpPr>
        <p:grpSpPr>
          <a:xfrm>
            <a:off x="4328923" y="1674913"/>
            <a:ext cx="4095077" cy="2259874"/>
            <a:chOff x="4374739" y="1425006"/>
            <a:chExt cx="4256539" cy="2259874"/>
          </a:xfrm>
        </p:grpSpPr>
        <p:sp>
          <p:nvSpPr>
            <p:cNvPr id="1200" name="Google Shape;1200;p70"/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70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203" name="Google Shape;1203;p70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0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0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0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0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70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70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211" name="Google Shape;1211;p70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0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70"/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1214" name="Google Shape;1214;p70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0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6" name="Google Shape;1216;p70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17" name="Google Shape;1217;p70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8" name="Google Shape;1218;p70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9" name="Google Shape;1219;p70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20" name="Google Shape;1220;p70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21" name="Google Shape;1221;p70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22" name="Google Shape;1222;p70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23" name="Google Shape;1223;p70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70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70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70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70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70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230" name="Google Shape;1230;p70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0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0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0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0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0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0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0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0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0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0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0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0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0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0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0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0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70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70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70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251" name="Google Shape;1251;p70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0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5225600" y="605139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1"/>
            <a:r>
              <a:rPr lang="fr-FR" sz="3600" cap="all" spc="7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non fonctionnels</a:t>
            </a:r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sz="3600"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71"/>
          <p:cNvGrpSpPr/>
          <p:nvPr/>
        </p:nvGrpSpPr>
        <p:grpSpPr>
          <a:xfrm>
            <a:off x="1004067" y="1313058"/>
            <a:ext cx="3628631" cy="2517384"/>
            <a:chOff x="1109417" y="1193720"/>
            <a:chExt cx="3628631" cy="2517384"/>
          </a:xfrm>
        </p:grpSpPr>
        <p:grpSp>
          <p:nvGrpSpPr>
            <p:cNvPr id="1270" name="Google Shape;1270;p71"/>
            <p:cNvGrpSpPr/>
            <p:nvPr/>
          </p:nvGrpSpPr>
          <p:grpSpPr>
            <a:xfrm rot="5400000">
              <a:off x="2245108" y="1193720"/>
              <a:ext cx="801000" cy="801000"/>
              <a:chOff x="5372267" y="434783"/>
              <a:chExt cx="801000" cy="801000"/>
            </a:xfrm>
          </p:grpSpPr>
          <p:sp>
            <p:nvSpPr>
              <p:cNvPr id="1271" name="Google Shape;1271;p71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71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71"/>
            <p:cNvSpPr/>
            <p:nvPr/>
          </p:nvSpPr>
          <p:spPr>
            <a:xfrm flipH="1">
              <a:off x="4240547" y="2715949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4" name="Google Shape;1274;p71"/>
            <p:cNvGrpSpPr/>
            <p:nvPr/>
          </p:nvGrpSpPr>
          <p:grpSpPr>
            <a:xfrm flipH="1">
              <a:off x="1353013" y="1432192"/>
              <a:ext cx="903412" cy="1289407"/>
              <a:chOff x="5484390" y="2699155"/>
              <a:chExt cx="1632940" cy="2330636"/>
            </a:xfrm>
          </p:grpSpPr>
          <p:sp>
            <p:nvSpPr>
              <p:cNvPr id="1275" name="Google Shape;1275;p71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71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7" name="Google Shape;1277;p71"/>
            <p:cNvGrpSpPr/>
            <p:nvPr/>
          </p:nvGrpSpPr>
          <p:grpSpPr>
            <a:xfrm rot="-6299960">
              <a:off x="981513" y="2079961"/>
              <a:ext cx="603326" cy="198124"/>
              <a:chOff x="6872640" y="3345236"/>
              <a:chExt cx="575161" cy="188875"/>
            </a:xfrm>
          </p:grpSpPr>
          <p:sp>
            <p:nvSpPr>
              <p:cNvPr id="1278" name="Google Shape;1278;p71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71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0" name="Google Shape;1280;p71"/>
            <p:cNvSpPr/>
            <p:nvPr/>
          </p:nvSpPr>
          <p:spPr>
            <a:xfrm>
              <a:off x="1794422" y="1623401"/>
              <a:ext cx="2605157" cy="2087702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1"/>
            <p:cNvSpPr/>
            <p:nvPr/>
          </p:nvSpPr>
          <p:spPr>
            <a:xfrm>
              <a:off x="1913294" y="1729680"/>
              <a:ext cx="2366811" cy="1535902"/>
            </a:xfrm>
            <a:custGeom>
              <a:avLst/>
              <a:gdLst/>
              <a:ahLst/>
              <a:cxnLst/>
              <a:rect l="l" t="t" r="r" b="b"/>
              <a:pathLst>
                <a:path w="96483" h="62611" extrusionOk="0">
                  <a:moveTo>
                    <a:pt x="3310" y="1"/>
                  </a:moveTo>
                  <a:cubicBezTo>
                    <a:pt x="1484" y="1"/>
                    <a:pt x="0" y="1484"/>
                    <a:pt x="0" y="3310"/>
                  </a:cubicBezTo>
                  <a:lnTo>
                    <a:pt x="0" y="62610"/>
                  </a:lnTo>
                  <a:lnTo>
                    <a:pt x="96483" y="62610"/>
                  </a:lnTo>
                  <a:lnTo>
                    <a:pt x="96483" y="3310"/>
                  </a:lnTo>
                  <a:cubicBezTo>
                    <a:pt x="96483" y="1484"/>
                    <a:pt x="94999" y="1"/>
                    <a:pt x="93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9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1"/>
            <p:cNvSpPr/>
            <p:nvPr/>
          </p:nvSpPr>
          <p:spPr>
            <a:xfrm>
              <a:off x="2039828" y="1893748"/>
              <a:ext cx="2113751" cy="1278328"/>
            </a:xfrm>
            <a:custGeom>
              <a:avLst/>
              <a:gdLst/>
              <a:ahLst/>
              <a:cxnLst/>
              <a:rect l="l" t="t" r="r" b="b"/>
              <a:pathLst>
                <a:path w="86167" h="52111" extrusionOk="0">
                  <a:moveTo>
                    <a:pt x="1" y="1"/>
                  </a:moveTo>
                  <a:lnTo>
                    <a:pt x="1" y="52111"/>
                  </a:lnTo>
                  <a:lnTo>
                    <a:pt x="86166" y="52111"/>
                  </a:lnTo>
                  <a:lnTo>
                    <a:pt x="86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3" name="Google Shape;1283;p71"/>
            <p:cNvGrpSpPr/>
            <p:nvPr/>
          </p:nvGrpSpPr>
          <p:grpSpPr>
            <a:xfrm>
              <a:off x="3285722" y="1558914"/>
              <a:ext cx="775519" cy="540341"/>
              <a:chOff x="3476740" y="1534150"/>
              <a:chExt cx="739293" cy="515101"/>
            </a:xfrm>
          </p:grpSpPr>
          <p:sp>
            <p:nvSpPr>
              <p:cNvPr id="1284" name="Google Shape;1284;p71"/>
              <p:cNvSpPr/>
              <p:nvPr/>
            </p:nvSpPr>
            <p:spPr>
              <a:xfrm>
                <a:off x="3476740" y="1534150"/>
                <a:ext cx="739293" cy="515101"/>
              </a:xfrm>
              <a:custGeom>
                <a:avLst/>
                <a:gdLst/>
                <a:ahLst/>
                <a:cxnLst/>
                <a:rect l="l" t="t" r="r" b="b"/>
                <a:pathLst>
                  <a:path w="31614" h="22027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46"/>
                    </a:cubicBezTo>
                    <a:lnTo>
                      <a:pt x="0" y="19881"/>
                    </a:lnTo>
                    <a:cubicBezTo>
                      <a:pt x="0" y="21068"/>
                      <a:pt x="959" y="22026"/>
                      <a:pt x="2123" y="22026"/>
                    </a:cubicBezTo>
                    <a:lnTo>
                      <a:pt x="29468" y="22026"/>
                    </a:lnTo>
                    <a:cubicBezTo>
                      <a:pt x="30654" y="22026"/>
                      <a:pt x="31613" y="21068"/>
                      <a:pt x="31613" y="19881"/>
                    </a:cubicBezTo>
                    <a:lnTo>
                      <a:pt x="31613" y="2146"/>
                    </a:lnTo>
                    <a:cubicBezTo>
                      <a:pt x="31613" y="959"/>
                      <a:pt x="30654" y="0"/>
                      <a:pt x="29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71"/>
              <p:cNvSpPr/>
              <p:nvPr/>
            </p:nvSpPr>
            <p:spPr>
              <a:xfrm>
                <a:off x="3596827" y="1627015"/>
                <a:ext cx="99316" cy="99316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36"/>
                      <a:pt x="1" y="2123"/>
                    </a:cubicBezTo>
                    <a:cubicBezTo>
                      <a:pt x="1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71"/>
              <p:cNvSpPr/>
              <p:nvPr/>
            </p:nvSpPr>
            <p:spPr>
              <a:xfrm>
                <a:off x="3744695" y="1651570"/>
                <a:ext cx="281859" cy="50208"/>
              </a:xfrm>
              <a:custGeom>
                <a:avLst/>
                <a:gdLst/>
                <a:ahLst/>
                <a:cxnLst/>
                <a:rect l="l" t="t" r="r" b="b"/>
                <a:pathLst>
                  <a:path w="12053" h="2147" extrusionOk="0">
                    <a:moveTo>
                      <a:pt x="1073" y="1"/>
                    </a:moveTo>
                    <a:cubicBezTo>
                      <a:pt x="480" y="1"/>
                      <a:pt x="0" y="480"/>
                      <a:pt x="0" y="1073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10979" y="2146"/>
                    </a:lnTo>
                    <a:cubicBezTo>
                      <a:pt x="11573" y="2146"/>
                      <a:pt x="12052" y="1667"/>
                      <a:pt x="12052" y="1073"/>
                    </a:cubicBezTo>
                    <a:cubicBezTo>
                      <a:pt x="12052" y="480"/>
                      <a:pt x="11573" y="1"/>
                      <a:pt x="109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71"/>
              <p:cNvSpPr/>
              <p:nvPr/>
            </p:nvSpPr>
            <p:spPr>
              <a:xfrm>
                <a:off x="3609642" y="1811179"/>
                <a:ext cx="48575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571" extrusionOk="0">
                    <a:moveTo>
                      <a:pt x="1" y="0"/>
                    </a:moveTo>
                    <a:lnTo>
                      <a:pt x="1" y="571"/>
                    </a:lnTo>
                    <a:lnTo>
                      <a:pt x="20772" y="571"/>
                    </a:lnTo>
                    <a:lnTo>
                      <a:pt x="207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71"/>
              <p:cNvSpPr/>
              <p:nvPr/>
            </p:nvSpPr>
            <p:spPr>
              <a:xfrm>
                <a:off x="3609642" y="1865621"/>
                <a:ext cx="485753" cy="12838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0772" y="548"/>
                    </a:lnTo>
                    <a:lnTo>
                      <a:pt x="207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71"/>
              <p:cNvSpPr/>
              <p:nvPr/>
            </p:nvSpPr>
            <p:spPr>
              <a:xfrm>
                <a:off x="3609642" y="1919525"/>
                <a:ext cx="319743" cy="12838"/>
              </a:xfrm>
              <a:custGeom>
                <a:avLst/>
                <a:gdLst/>
                <a:ahLst/>
                <a:cxnLst/>
                <a:rect l="l" t="t" r="r" b="b"/>
                <a:pathLst>
                  <a:path w="13673" h="549" extrusionOk="0">
                    <a:moveTo>
                      <a:pt x="1" y="1"/>
                    </a:moveTo>
                    <a:lnTo>
                      <a:pt x="1" y="549"/>
                    </a:lnTo>
                    <a:lnTo>
                      <a:pt x="13673" y="549"/>
                    </a:lnTo>
                    <a:lnTo>
                      <a:pt x="13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0" name="Google Shape;1290;p71"/>
            <p:cNvGrpSpPr/>
            <p:nvPr/>
          </p:nvGrpSpPr>
          <p:grpSpPr>
            <a:xfrm>
              <a:off x="4124359" y="2212687"/>
              <a:ext cx="350894" cy="350184"/>
              <a:chOff x="4276204" y="2157384"/>
              <a:chExt cx="334503" cy="333827"/>
            </a:xfrm>
          </p:grpSpPr>
          <p:sp>
            <p:nvSpPr>
              <p:cNvPr id="1291" name="Google Shape;1291;p71"/>
              <p:cNvSpPr/>
              <p:nvPr/>
            </p:nvSpPr>
            <p:spPr>
              <a:xfrm>
                <a:off x="4276204" y="2157384"/>
                <a:ext cx="334503" cy="333827"/>
              </a:xfrm>
              <a:custGeom>
                <a:avLst/>
                <a:gdLst/>
                <a:ahLst/>
                <a:cxnLst/>
                <a:rect l="l" t="t" r="r" b="b"/>
                <a:pathLst>
                  <a:path w="11368" h="11345" extrusionOk="0">
                    <a:moveTo>
                      <a:pt x="5684" y="1"/>
                    </a:moveTo>
                    <a:cubicBezTo>
                      <a:pt x="2534" y="1"/>
                      <a:pt x="1" y="2534"/>
                      <a:pt x="1" y="5661"/>
                    </a:cubicBezTo>
                    <a:cubicBezTo>
                      <a:pt x="1" y="8811"/>
                      <a:pt x="2534" y="11345"/>
                      <a:pt x="5684" y="11345"/>
                    </a:cubicBezTo>
                    <a:cubicBezTo>
                      <a:pt x="8811" y="11345"/>
                      <a:pt x="11368" y="8811"/>
                      <a:pt x="11368" y="5661"/>
                    </a:cubicBezTo>
                    <a:cubicBezTo>
                      <a:pt x="11368" y="2534"/>
                      <a:pt x="8811" y="1"/>
                      <a:pt x="5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9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71"/>
              <p:cNvSpPr/>
              <p:nvPr/>
            </p:nvSpPr>
            <p:spPr>
              <a:xfrm>
                <a:off x="4352093" y="2253346"/>
                <a:ext cx="182729" cy="141828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4820" extrusionOk="0">
                    <a:moveTo>
                      <a:pt x="5393" y="0"/>
                    </a:moveTo>
                    <a:cubicBezTo>
                      <a:pt x="5187" y="0"/>
                      <a:pt x="4981" y="88"/>
                      <a:pt x="4840" y="255"/>
                    </a:cubicBezTo>
                    <a:lnTo>
                      <a:pt x="2603" y="3062"/>
                    </a:lnTo>
                    <a:lnTo>
                      <a:pt x="1279" y="1875"/>
                    </a:lnTo>
                    <a:cubicBezTo>
                      <a:pt x="1140" y="1747"/>
                      <a:pt x="965" y="1683"/>
                      <a:pt x="790" y="1683"/>
                    </a:cubicBezTo>
                    <a:cubicBezTo>
                      <a:pt x="594" y="1683"/>
                      <a:pt x="397" y="1764"/>
                      <a:pt x="252" y="1921"/>
                    </a:cubicBezTo>
                    <a:cubicBezTo>
                      <a:pt x="1" y="2218"/>
                      <a:pt x="24" y="2674"/>
                      <a:pt x="321" y="2948"/>
                    </a:cubicBezTo>
                    <a:lnTo>
                      <a:pt x="2192" y="4637"/>
                    </a:lnTo>
                    <a:cubicBezTo>
                      <a:pt x="2329" y="4751"/>
                      <a:pt x="2489" y="4820"/>
                      <a:pt x="2672" y="4820"/>
                    </a:cubicBezTo>
                    <a:lnTo>
                      <a:pt x="2740" y="4820"/>
                    </a:lnTo>
                    <a:cubicBezTo>
                      <a:pt x="2923" y="4820"/>
                      <a:pt x="3128" y="4706"/>
                      <a:pt x="3242" y="4569"/>
                    </a:cubicBezTo>
                    <a:lnTo>
                      <a:pt x="5958" y="1168"/>
                    </a:lnTo>
                    <a:cubicBezTo>
                      <a:pt x="6209" y="871"/>
                      <a:pt x="6164" y="414"/>
                      <a:pt x="5844" y="163"/>
                    </a:cubicBezTo>
                    <a:cubicBezTo>
                      <a:pt x="5714" y="53"/>
                      <a:pt x="5554" y="0"/>
                      <a:pt x="5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9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71"/>
            <p:cNvGrpSpPr/>
            <p:nvPr/>
          </p:nvGrpSpPr>
          <p:grpSpPr>
            <a:xfrm>
              <a:off x="2158724" y="2195513"/>
              <a:ext cx="1859229" cy="976549"/>
              <a:chOff x="3659925" y="3369125"/>
              <a:chExt cx="1891550" cy="993525"/>
            </a:xfrm>
          </p:grpSpPr>
          <p:sp>
            <p:nvSpPr>
              <p:cNvPr id="1294" name="Google Shape;1294;p71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71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6" name="Google Shape;1296;p71"/>
            <p:cNvGrpSpPr/>
            <p:nvPr/>
          </p:nvGrpSpPr>
          <p:grpSpPr>
            <a:xfrm>
              <a:off x="1550178" y="2904087"/>
              <a:ext cx="903418" cy="742602"/>
              <a:chOff x="1465700" y="3424425"/>
              <a:chExt cx="983800" cy="808675"/>
            </a:xfrm>
          </p:grpSpPr>
          <p:sp>
            <p:nvSpPr>
              <p:cNvPr id="1297" name="Google Shape;1297;p71"/>
              <p:cNvSpPr/>
              <p:nvPr/>
            </p:nvSpPr>
            <p:spPr>
              <a:xfrm>
                <a:off x="1494225" y="3424425"/>
                <a:ext cx="911325" cy="737850"/>
              </a:xfrm>
              <a:custGeom>
                <a:avLst/>
                <a:gdLst/>
                <a:ahLst/>
                <a:cxnLst/>
                <a:rect l="l" t="t" r="r" b="b"/>
                <a:pathLst>
                  <a:path w="36453" h="29514" extrusionOk="0">
                    <a:moveTo>
                      <a:pt x="1599" y="0"/>
                    </a:moveTo>
                    <a:cubicBezTo>
                      <a:pt x="708" y="0"/>
                      <a:pt x="1" y="730"/>
                      <a:pt x="1" y="1598"/>
                    </a:cubicBezTo>
                    <a:lnTo>
                      <a:pt x="1" y="6505"/>
                    </a:lnTo>
                    <a:lnTo>
                      <a:pt x="1" y="26135"/>
                    </a:lnTo>
                    <a:cubicBezTo>
                      <a:pt x="1" y="27984"/>
                      <a:pt x="1507" y="29513"/>
                      <a:pt x="3379" y="29513"/>
                    </a:cubicBezTo>
                    <a:lnTo>
                      <a:pt x="33075" y="29513"/>
                    </a:lnTo>
                    <a:cubicBezTo>
                      <a:pt x="34946" y="29513"/>
                      <a:pt x="36453" y="27984"/>
                      <a:pt x="36453" y="26135"/>
                    </a:cubicBezTo>
                    <a:lnTo>
                      <a:pt x="36453" y="6505"/>
                    </a:lnTo>
                    <a:cubicBezTo>
                      <a:pt x="36453" y="4656"/>
                      <a:pt x="34946" y="3150"/>
                      <a:pt x="33075" y="3150"/>
                    </a:cubicBezTo>
                    <a:lnTo>
                      <a:pt x="14381" y="3150"/>
                    </a:lnTo>
                    <a:lnTo>
                      <a:pt x="14107" y="2374"/>
                    </a:lnTo>
                    <a:cubicBezTo>
                      <a:pt x="13582" y="936"/>
                      <a:pt x="12212" y="0"/>
                      <a:pt x="10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71"/>
              <p:cNvSpPr/>
              <p:nvPr/>
            </p:nvSpPr>
            <p:spPr>
              <a:xfrm>
                <a:off x="1568425" y="3581400"/>
                <a:ext cx="762950" cy="640275"/>
              </a:xfrm>
              <a:custGeom>
                <a:avLst/>
                <a:gdLst/>
                <a:ahLst/>
                <a:cxnLst/>
                <a:rect l="l" t="t" r="r" b="b"/>
                <a:pathLst>
                  <a:path w="30518" h="25611" extrusionOk="0">
                    <a:moveTo>
                      <a:pt x="0" y="1"/>
                    </a:moveTo>
                    <a:lnTo>
                      <a:pt x="0" y="25611"/>
                    </a:lnTo>
                    <a:lnTo>
                      <a:pt x="30517" y="25611"/>
                    </a:lnTo>
                    <a:lnTo>
                      <a:pt x="305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71"/>
              <p:cNvSpPr/>
              <p:nvPr/>
            </p:nvSpPr>
            <p:spPr>
              <a:xfrm>
                <a:off x="1465700" y="3645325"/>
                <a:ext cx="983800" cy="587775"/>
              </a:xfrm>
              <a:custGeom>
                <a:avLst/>
                <a:gdLst/>
                <a:ahLst/>
                <a:cxnLst/>
                <a:rect l="l" t="t" r="r" b="b"/>
                <a:pathLst>
                  <a:path w="39352" h="23511" extrusionOk="0">
                    <a:moveTo>
                      <a:pt x="27802" y="0"/>
                    </a:moveTo>
                    <a:cubicBezTo>
                      <a:pt x="26158" y="0"/>
                      <a:pt x="24697" y="1027"/>
                      <a:pt x="24127" y="2557"/>
                    </a:cubicBezTo>
                    <a:lnTo>
                      <a:pt x="23830" y="3401"/>
                    </a:lnTo>
                    <a:lnTo>
                      <a:pt x="3653" y="3401"/>
                    </a:lnTo>
                    <a:cubicBezTo>
                      <a:pt x="1621" y="3401"/>
                      <a:pt x="1" y="5022"/>
                      <a:pt x="1" y="7030"/>
                    </a:cubicBezTo>
                    <a:lnTo>
                      <a:pt x="1" y="19881"/>
                    </a:lnTo>
                    <a:cubicBezTo>
                      <a:pt x="1" y="21890"/>
                      <a:pt x="1621" y="23510"/>
                      <a:pt x="3653" y="23510"/>
                    </a:cubicBezTo>
                    <a:lnTo>
                      <a:pt x="35699" y="23510"/>
                    </a:lnTo>
                    <a:cubicBezTo>
                      <a:pt x="37708" y="23510"/>
                      <a:pt x="39351" y="21890"/>
                      <a:pt x="39351" y="19881"/>
                    </a:cubicBezTo>
                    <a:lnTo>
                      <a:pt x="39351" y="7030"/>
                    </a:lnTo>
                    <a:lnTo>
                      <a:pt x="39351" y="1735"/>
                    </a:lnTo>
                    <a:cubicBezTo>
                      <a:pt x="39351" y="776"/>
                      <a:pt x="38575" y="0"/>
                      <a:pt x="37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" name="Google Shape;1300;p71"/>
            <p:cNvGrpSpPr/>
            <p:nvPr/>
          </p:nvGrpSpPr>
          <p:grpSpPr>
            <a:xfrm rot="5400000">
              <a:off x="4337310" y="2069468"/>
              <a:ext cx="603344" cy="198130"/>
              <a:chOff x="6872640" y="3345236"/>
              <a:chExt cx="575161" cy="188875"/>
            </a:xfrm>
          </p:grpSpPr>
          <p:sp>
            <p:nvSpPr>
              <p:cNvPr id="1301" name="Google Shape;1301;p71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71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3" name="Google Shape;1303;p71"/>
            <p:cNvSpPr/>
            <p:nvPr/>
          </p:nvSpPr>
          <p:spPr>
            <a:xfrm>
              <a:off x="3912779" y="3288654"/>
              <a:ext cx="546000" cy="380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2221F558-916A-A2EC-A1C4-CEB1A9A0061D}"/>
              </a:ext>
            </a:extLst>
          </p:cNvPr>
          <p:cNvSpPr txBox="1"/>
          <p:nvPr/>
        </p:nvSpPr>
        <p:spPr>
          <a:xfrm>
            <a:off x="4985188" y="1664453"/>
            <a:ext cx="3690972" cy="2966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fr-FR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de performance</a:t>
            </a:r>
            <a:endParaRPr lang="fr-M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fr-FR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de sécurité</a:t>
            </a:r>
            <a:endParaRPr lang="fr-M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fr-FR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d'accessibilité</a:t>
            </a:r>
            <a:endParaRPr lang="fr-M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fr-FR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de compatibilité</a:t>
            </a:r>
            <a:endParaRPr lang="fr-M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fr-FR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de charge</a:t>
            </a:r>
            <a:endParaRPr lang="fr-M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Blip>
                <a:blip r:embed="rId4"/>
              </a:buBlip>
              <a:tabLst>
                <a:tab pos="457200" algn="l"/>
              </a:tabLst>
            </a:pPr>
            <a:r>
              <a:rPr lang="fr-FR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d’acceptation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endParaRPr lang="fr-MA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962675" y="1358025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424640" y="1819588"/>
            <a:ext cx="6609479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GESTION DE PROJET”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6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76"/>
          <p:cNvSpPr/>
          <p:nvPr/>
        </p:nvSpPr>
        <p:spPr>
          <a:xfrm>
            <a:off x="2384492" y="2395976"/>
            <a:ext cx="1952400" cy="42527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5488159" y="2419463"/>
            <a:ext cx="1952400" cy="4017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u="sng" dirty="0"/>
              <a:t>MEMBRES D’EQUIPE</a:t>
            </a:r>
            <a:br>
              <a:rPr lang="fr-FR" sz="3200" dirty="0"/>
            </a:br>
            <a:endParaRPr dirty="0"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2473715" y="2454940"/>
            <a:ext cx="1773952" cy="3073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AYA SALIM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5636374" y="2469865"/>
            <a:ext cx="1673178" cy="318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HAMZA KHOLTI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2" name="Google Shape;1552;p7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16;p76">
            <a:extLst>
              <a:ext uri="{FF2B5EF4-FFF2-40B4-BE49-F238E27FC236}">
                <a16:creationId xmlns:a16="http://schemas.microsoft.com/office/drawing/2014/main" id="{6E032942-EAE3-435B-E01C-EDFB42BAAE3B}"/>
              </a:ext>
            </a:extLst>
          </p:cNvPr>
          <p:cNvSpPr/>
          <p:nvPr/>
        </p:nvSpPr>
        <p:spPr>
          <a:xfrm>
            <a:off x="2384492" y="4330561"/>
            <a:ext cx="1952400" cy="4417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16;p76">
            <a:extLst>
              <a:ext uri="{FF2B5EF4-FFF2-40B4-BE49-F238E27FC236}">
                <a16:creationId xmlns:a16="http://schemas.microsoft.com/office/drawing/2014/main" id="{4FE2CBC9-718E-CBB6-D4A1-0DF051A78851}"/>
              </a:ext>
            </a:extLst>
          </p:cNvPr>
          <p:cNvSpPr/>
          <p:nvPr/>
        </p:nvSpPr>
        <p:spPr>
          <a:xfrm>
            <a:off x="5488158" y="4330560"/>
            <a:ext cx="1952400" cy="441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20;p76">
            <a:extLst>
              <a:ext uri="{FF2B5EF4-FFF2-40B4-BE49-F238E27FC236}">
                <a16:creationId xmlns:a16="http://schemas.microsoft.com/office/drawing/2014/main" id="{59C8843C-191D-E3B4-BEF5-74319E33B4CA}"/>
              </a:ext>
            </a:extLst>
          </p:cNvPr>
          <p:cNvSpPr txBox="1">
            <a:spLocks/>
          </p:cNvSpPr>
          <p:nvPr/>
        </p:nvSpPr>
        <p:spPr>
          <a:xfrm>
            <a:off x="2481681" y="4416710"/>
            <a:ext cx="1804470" cy="2694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M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ASMAE SEBBAR</a:t>
            </a:r>
          </a:p>
        </p:txBody>
      </p:sp>
      <p:sp>
        <p:nvSpPr>
          <p:cNvPr id="6" name="Google Shape;1520;p76">
            <a:extLst>
              <a:ext uri="{FF2B5EF4-FFF2-40B4-BE49-F238E27FC236}">
                <a16:creationId xmlns:a16="http://schemas.microsoft.com/office/drawing/2014/main" id="{0880A2A2-73B2-1ADD-7CE3-2F30A4AEE147}"/>
              </a:ext>
            </a:extLst>
          </p:cNvPr>
          <p:cNvSpPr txBox="1">
            <a:spLocks/>
          </p:cNvSpPr>
          <p:nvPr/>
        </p:nvSpPr>
        <p:spPr>
          <a:xfrm>
            <a:off x="5550179" y="4481150"/>
            <a:ext cx="1837000" cy="153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M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FATIMA EZZAHRAA TIDAADAR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A3E0F9-F10A-38A5-BE4C-72647D4C8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71"/>
          <a:stretch/>
        </p:blipFill>
        <p:spPr>
          <a:xfrm>
            <a:off x="2538402" y="838260"/>
            <a:ext cx="1579894" cy="163226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3C452C2-9ADA-230F-39BB-F879911742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788" b="14130"/>
          <a:stretch/>
        </p:blipFill>
        <p:spPr>
          <a:xfrm>
            <a:off x="5723988" y="2782198"/>
            <a:ext cx="1585564" cy="156097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DE39E82-8CB0-63D8-0B68-5B6EBB7B07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30" b="20941"/>
          <a:stretch/>
        </p:blipFill>
        <p:spPr>
          <a:xfrm>
            <a:off x="2538401" y="2752440"/>
            <a:ext cx="1644580" cy="164692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A3FC3F3-B21D-E8AF-B3BF-43CD73065A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55" r="15571"/>
          <a:stretch/>
        </p:blipFill>
        <p:spPr>
          <a:xfrm>
            <a:off x="5726470" y="838260"/>
            <a:ext cx="1585564" cy="16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62752"/>
      </p:ext>
    </p:extLst>
  </p:cSld>
  <p:clrMapOvr>
    <a:masterClrMapping/>
  </p:clrMapOvr>
  <p:transition spd="slow">
    <p:comb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77"/>
          <p:cNvGrpSpPr/>
          <p:nvPr/>
        </p:nvGrpSpPr>
        <p:grpSpPr>
          <a:xfrm>
            <a:off x="7396235" y="1721853"/>
            <a:ext cx="1037670" cy="2045238"/>
            <a:chOff x="7396235" y="1721853"/>
            <a:chExt cx="1037670" cy="2045238"/>
          </a:xfrm>
        </p:grpSpPr>
        <p:sp>
          <p:nvSpPr>
            <p:cNvPr id="1561" name="Google Shape;1561;p77"/>
            <p:cNvSpPr/>
            <p:nvPr/>
          </p:nvSpPr>
          <p:spPr>
            <a:xfrm rot="10269652" flipH="1">
              <a:off x="7482000" y="2524334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77"/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563" name="Google Shape;1563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5" name="Google Shape;1565;p77"/>
          <p:cNvGrpSpPr/>
          <p:nvPr/>
        </p:nvGrpSpPr>
        <p:grpSpPr>
          <a:xfrm>
            <a:off x="830933" y="2247684"/>
            <a:ext cx="1102217" cy="1865376"/>
            <a:chOff x="830933" y="2247684"/>
            <a:chExt cx="1102217" cy="1865376"/>
          </a:xfrm>
        </p:grpSpPr>
        <p:grpSp>
          <p:nvGrpSpPr>
            <p:cNvPr id="1566" name="Google Shape;1566;p77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567" name="Google Shape;1567;p77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77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570" name="Google Shape;1570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3" name="Google Shape;1573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u="sng" cap="all" spc="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rôles et responsabilités de chaque membre de l’équipe : </a:t>
            </a:r>
            <a:endParaRPr sz="2000" u="sng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74" name="Google Shape;1574;p77"/>
          <p:cNvGrpSpPr/>
          <p:nvPr/>
        </p:nvGrpSpPr>
        <p:grpSpPr>
          <a:xfrm>
            <a:off x="984033" y="3115953"/>
            <a:ext cx="2945417" cy="1339130"/>
            <a:chOff x="1185850" y="2040500"/>
            <a:chExt cx="3250800" cy="1735200"/>
          </a:xfrm>
        </p:grpSpPr>
        <p:sp>
          <p:nvSpPr>
            <p:cNvPr id="1575" name="Google Shape;1575;p77"/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6" name="Google Shape;1576;p77"/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1577" name="Google Shape;1577;p77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8" name="Google Shape;1578;p77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579" name="Google Shape;1579;p77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77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77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84" name="Google Shape;1584;p7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7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7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574;p77">
            <a:extLst>
              <a:ext uri="{FF2B5EF4-FFF2-40B4-BE49-F238E27FC236}">
                <a16:creationId xmlns:a16="http://schemas.microsoft.com/office/drawing/2014/main" id="{CDC76AC4-9C5A-2342-7538-C970622B8036}"/>
              </a:ext>
            </a:extLst>
          </p:cNvPr>
          <p:cNvGrpSpPr/>
          <p:nvPr/>
        </p:nvGrpSpPr>
        <p:grpSpPr>
          <a:xfrm>
            <a:off x="2999422" y="1313758"/>
            <a:ext cx="2945417" cy="1339130"/>
            <a:chOff x="1185850" y="2040500"/>
            <a:chExt cx="3250800" cy="1735200"/>
          </a:xfrm>
        </p:grpSpPr>
        <p:sp>
          <p:nvSpPr>
            <p:cNvPr id="5" name="Google Shape;1575;p77">
              <a:extLst>
                <a:ext uri="{FF2B5EF4-FFF2-40B4-BE49-F238E27FC236}">
                  <a16:creationId xmlns:a16="http://schemas.microsoft.com/office/drawing/2014/main" id="{F0C2829B-19B9-33A7-0061-B8A56916D15F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576;p77">
              <a:extLst>
                <a:ext uri="{FF2B5EF4-FFF2-40B4-BE49-F238E27FC236}">
                  <a16:creationId xmlns:a16="http://schemas.microsoft.com/office/drawing/2014/main" id="{39D1433F-9444-6ADF-6BF2-EBD5E9178355}"/>
                </a:ext>
              </a:extLst>
            </p:cNvPr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7" name="Google Shape;1577;p77">
                <a:extLst>
                  <a:ext uri="{FF2B5EF4-FFF2-40B4-BE49-F238E27FC236}">
                    <a16:creationId xmlns:a16="http://schemas.microsoft.com/office/drawing/2014/main" id="{77D2F7A4-B106-E11F-C9E5-4D1E02B7C1E2}"/>
                  </a:ext>
                </a:extLst>
              </p:cNvPr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" name="Google Shape;1578;p77">
                <a:extLst>
                  <a:ext uri="{FF2B5EF4-FFF2-40B4-BE49-F238E27FC236}">
                    <a16:creationId xmlns:a16="http://schemas.microsoft.com/office/drawing/2014/main" id="{7519956F-F58F-8687-E7FA-CE7205C2C080}"/>
                  </a:ext>
                </a:extLst>
              </p:cNvPr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9" name="Google Shape;1579;p77">
                  <a:extLst>
                    <a:ext uri="{FF2B5EF4-FFF2-40B4-BE49-F238E27FC236}">
                      <a16:creationId xmlns:a16="http://schemas.microsoft.com/office/drawing/2014/main" id="{ABDCD9B7-4E9E-AAC9-2EAF-EC1F59A08404}"/>
                    </a:ext>
                  </a:extLst>
                </p:cNvPr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580;p77">
                  <a:extLst>
                    <a:ext uri="{FF2B5EF4-FFF2-40B4-BE49-F238E27FC236}">
                      <a16:creationId xmlns:a16="http://schemas.microsoft.com/office/drawing/2014/main" id="{24E4C22E-2D69-4302-B5AC-D3C2039523E7}"/>
                    </a:ext>
                  </a:extLst>
                </p:cNvPr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581;p77">
                  <a:extLst>
                    <a:ext uri="{FF2B5EF4-FFF2-40B4-BE49-F238E27FC236}">
                      <a16:creationId xmlns:a16="http://schemas.microsoft.com/office/drawing/2014/main" id="{5B86436A-1B1C-C902-A0CB-0CCE5971AB0D}"/>
                    </a:ext>
                  </a:extLst>
                </p:cNvPr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" name="Google Shape;1574;p77">
            <a:extLst>
              <a:ext uri="{FF2B5EF4-FFF2-40B4-BE49-F238E27FC236}">
                <a16:creationId xmlns:a16="http://schemas.microsoft.com/office/drawing/2014/main" id="{F40DDF94-D593-CB15-EDBD-FAEC86FA86BF}"/>
              </a:ext>
            </a:extLst>
          </p:cNvPr>
          <p:cNvGrpSpPr/>
          <p:nvPr/>
        </p:nvGrpSpPr>
        <p:grpSpPr>
          <a:xfrm>
            <a:off x="5185161" y="3115953"/>
            <a:ext cx="2945417" cy="1339130"/>
            <a:chOff x="1185850" y="2040500"/>
            <a:chExt cx="3250800" cy="1735200"/>
          </a:xfrm>
        </p:grpSpPr>
        <p:sp>
          <p:nvSpPr>
            <p:cNvPr id="13" name="Google Shape;1575;p77">
              <a:extLst>
                <a:ext uri="{FF2B5EF4-FFF2-40B4-BE49-F238E27FC236}">
                  <a16:creationId xmlns:a16="http://schemas.microsoft.com/office/drawing/2014/main" id="{8783A51A-0BCA-9590-0A33-B0DFC57F1E49}"/>
                </a:ext>
              </a:extLst>
            </p:cNvPr>
            <p:cNvSpPr/>
            <p:nvPr/>
          </p:nvSpPr>
          <p:spPr>
            <a:xfrm>
              <a:off x="1185850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576;p77">
              <a:extLst>
                <a:ext uri="{FF2B5EF4-FFF2-40B4-BE49-F238E27FC236}">
                  <a16:creationId xmlns:a16="http://schemas.microsoft.com/office/drawing/2014/main" id="{FA9196F8-0F93-3C30-553A-E6716B77FC8F}"/>
                </a:ext>
              </a:extLst>
            </p:cNvPr>
            <p:cNvGrpSpPr/>
            <p:nvPr/>
          </p:nvGrpSpPr>
          <p:grpSpPr>
            <a:xfrm>
              <a:off x="1305555" y="2161975"/>
              <a:ext cx="3011400" cy="146100"/>
              <a:chOff x="1903880" y="1595950"/>
              <a:chExt cx="3011400" cy="146100"/>
            </a:xfrm>
          </p:grpSpPr>
          <p:sp>
            <p:nvSpPr>
              <p:cNvPr id="15" name="Google Shape;1577;p77">
                <a:extLst>
                  <a:ext uri="{FF2B5EF4-FFF2-40B4-BE49-F238E27FC236}">
                    <a16:creationId xmlns:a16="http://schemas.microsoft.com/office/drawing/2014/main" id="{6F2F34FB-9E65-417C-007B-802FCDD3F91B}"/>
                  </a:ext>
                </a:extLst>
              </p:cNvPr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578;p77">
                <a:extLst>
                  <a:ext uri="{FF2B5EF4-FFF2-40B4-BE49-F238E27FC236}">
                    <a16:creationId xmlns:a16="http://schemas.microsoft.com/office/drawing/2014/main" id="{D3B7825F-4734-554D-6F82-93FE87DA0FAE}"/>
                  </a:ext>
                </a:extLst>
              </p:cNvPr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7" name="Google Shape;1579;p77">
                  <a:extLst>
                    <a:ext uri="{FF2B5EF4-FFF2-40B4-BE49-F238E27FC236}">
                      <a16:creationId xmlns:a16="http://schemas.microsoft.com/office/drawing/2014/main" id="{FB18D883-AADA-B2B4-4FE8-5C9435D3FA97}"/>
                    </a:ext>
                  </a:extLst>
                </p:cNvPr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580;p77">
                  <a:extLst>
                    <a:ext uri="{FF2B5EF4-FFF2-40B4-BE49-F238E27FC236}">
                      <a16:creationId xmlns:a16="http://schemas.microsoft.com/office/drawing/2014/main" id="{E13C61E5-CE83-03D5-755C-165C0DB27D1A}"/>
                    </a:ext>
                  </a:extLst>
                </p:cNvPr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581;p77">
                  <a:extLst>
                    <a:ext uri="{FF2B5EF4-FFF2-40B4-BE49-F238E27FC236}">
                      <a16:creationId xmlns:a16="http://schemas.microsoft.com/office/drawing/2014/main" id="{2FD54F7E-7FE6-C008-CF89-0CDE02D599AB}"/>
                    </a:ext>
                  </a:extLst>
                </p:cNvPr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743DD3BC-453C-EE4A-8538-8A0CEDEFE518}"/>
              </a:ext>
            </a:extLst>
          </p:cNvPr>
          <p:cNvSpPr txBox="1"/>
          <p:nvPr/>
        </p:nvSpPr>
        <p:spPr>
          <a:xfrm>
            <a:off x="1286506" y="3626521"/>
            <a:ext cx="225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800" b="1" dirty="0">
                <a:solidFill>
                  <a:schemeClr val="accent6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63FC230-0450-5479-5536-E3890447A5FC}"/>
              </a:ext>
            </a:extLst>
          </p:cNvPr>
          <p:cNvSpPr txBox="1"/>
          <p:nvPr/>
        </p:nvSpPr>
        <p:spPr>
          <a:xfrm>
            <a:off x="3287947" y="1880278"/>
            <a:ext cx="246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800" b="1" dirty="0">
                <a:solidFill>
                  <a:schemeClr val="accent5"/>
                </a:solidFill>
              </a:rPr>
              <a:t>PRODUCT OWNER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82A1864-3ACF-6BE6-D6E8-F1EB5C5FBC46}"/>
              </a:ext>
            </a:extLst>
          </p:cNvPr>
          <p:cNvSpPr txBox="1"/>
          <p:nvPr/>
        </p:nvSpPr>
        <p:spPr>
          <a:xfrm>
            <a:off x="5493685" y="3515202"/>
            <a:ext cx="237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800" b="1" dirty="0">
                <a:solidFill>
                  <a:schemeClr val="accent3"/>
                </a:solidFill>
              </a:rPr>
              <a:t>EQUIPE DE DEVELOPPEMENT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2"/>
          <p:cNvSpPr/>
          <p:nvPr/>
        </p:nvSpPr>
        <p:spPr>
          <a:xfrm>
            <a:off x="800357" y="1122066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72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3480213" y="1157156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7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 DE :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7" name="Google Shape;1327;p72"/>
          <p:cNvSpPr txBox="1">
            <a:spLocks noGrp="1"/>
          </p:cNvSpPr>
          <p:nvPr>
            <p:ph type="subTitle" idx="1"/>
          </p:nvPr>
        </p:nvSpPr>
        <p:spPr>
          <a:xfrm>
            <a:off x="3518817" y="2007917"/>
            <a:ext cx="2163162" cy="2257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Une communication claire.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Une évaluation des impacts.</a:t>
            </a:r>
            <a:endParaRPr lang="fr-FR" sz="16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Un consensus.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28" name="Google Shape;1328;p72"/>
          <p:cNvSpPr txBox="1">
            <a:spLocks noGrp="1"/>
          </p:cNvSpPr>
          <p:nvPr>
            <p:ph type="subTitle" idx="4"/>
          </p:nvPr>
        </p:nvSpPr>
        <p:spPr>
          <a:xfrm>
            <a:off x="843563" y="1973589"/>
            <a:ext cx="2122200" cy="2271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La rétroaction des utilisateurs.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Des tests de qualité.</a:t>
            </a:r>
            <a:endParaRPr lang="fr-FR" sz="16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Des audits de conception.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Des audits de contenu.</a:t>
            </a:r>
            <a:endParaRPr sz="1600" b="1" dirty="0"/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956963" y="1326250"/>
            <a:ext cx="2008800" cy="1461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3598402" y="1326250"/>
            <a:ext cx="2008800" cy="1461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20;p72">
            <a:extLst>
              <a:ext uri="{FF2B5EF4-FFF2-40B4-BE49-F238E27FC236}">
                <a16:creationId xmlns:a16="http://schemas.microsoft.com/office/drawing/2014/main" id="{F1D61E85-9FD5-0A85-CE25-ECC3EFB521DE}"/>
              </a:ext>
            </a:extLst>
          </p:cNvPr>
          <p:cNvSpPr/>
          <p:nvPr/>
        </p:nvSpPr>
        <p:spPr>
          <a:xfrm>
            <a:off x="6098466" y="1122066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343;p72">
            <a:extLst>
              <a:ext uri="{FF2B5EF4-FFF2-40B4-BE49-F238E27FC236}">
                <a16:creationId xmlns:a16="http://schemas.microsoft.com/office/drawing/2014/main" id="{00F3CBEC-62F2-B2D8-4E42-D7FEBF121DF4}"/>
              </a:ext>
            </a:extLst>
          </p:cNvPr>
          <p:cNvGrpSpPr/>
          <p:nvPr/>
        </p:nvGrpSpPr>
        <p:grpSpPr>
          <a:xfrm>
            <a:off x="6216655" y="1326250"/>
            <a:ext cx="2008800" cy="146100"/>
            <a:chOff x="847125" y="3296850"/>
            <a:chExt cx="2008800" cy="146100"/>
          </a:xfrm>
        </p:grpSpPr>
        <p:sp>
          <p:nvSpPr>
            <p:cNvPr id="8" name="Google Shape;1344;p72">
              <a:extLst>
                <a:ext uri="{FF2B5EF4-FFF2-40B4-BE49-F238E27FC236}">
                  <a16:creationId xmlns:a16="http://schemas.microsoft.com/office/drawing/2014/main" id="{64F2ADBF-B8D8-37FA-682F-16EBF321E598}"/>
                </a:ext>
              </a:extLst>
            </p:cNvPr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345;p72">
              <a:extLst>
                <a:ext uri="{FF2B5EF4-FFF2-40B4-BE49-F238E27FC236}">
                  <a16:creationId xmlns:a16="http://schemas.microsoft.com/office/drawing/2014/main" id="{AC0979F6-BF71-87C9-B577-23B777B9D053}"/>
                </a:ext>
              </a:extLst>
            </p:cNvPr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0" name="Google Shape;1346;p72">
                <a:extLst>
                  <a:ext uri="{FF2B5EF4-FFF2-40B4-BE49-F238E27FC236}">
                    <a16:creationId xmlns:a16="http://schemas.microsoft.com/office/drawing/2014/main" id="{BCB29689-CA92-A49F-7CF6-B39324B21E76}"/>
                  </a:ext>
                </a:extLst>
              </p:cNvPr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47;p72">
                <a:extLst>
                  <a:ext uri="{FF2B5EF4-FFF2-40B4-BE49-F238E27FC236}">
                    <a16:creationId xmlns:a16="http://schemas.microsoft.com/office/drawing/2014/main" id="{43EF2D2B-9E58-74CE-0683-01944AD0693A}"/>
                  </a:ext>
                </a:extLst>
              </p:cNvPr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48;p72">
                <a:extLst>
                  <a:ext uri="{FF2B5EF4-FFF2-40B4-BE49-F238E27FC236}">
                    <a16:creationId xmlns:a16="http://schemas.microsoft.com/office/drawing/2014/main" id="{F0717C48-5F80-9025-FB40-06FF8CAE753D}"/>
                  </a:ext>
                </a:extLst>
              </p:cNvPr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1359;p73">
            <a:extLst>
              <a:ext uri="{FF2B5EF4-FFF2-40B4-BE49-F238E27FC236}">
                <a16:creationId xmlns:a16="http://schemas.microsoft.com/office/drawing/2014/main" id="{D01C248C-6D0D-3186-3438-9863EB43E3CA}"/>
              </a:ext>
            </a:extLst>
          </p:cNvPr>
          <p:cNvSpPr/>
          <p:nvPr/>
        </p:nvSpPr>
        <p:spPr>
          <a:xfrm>
            <a:off x="896521" y="160948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59;p73">
            <a:extLst>
              <a:ext uri="{FF2B5EF4-FFF2-40B4-BE49-F238E27FC236}">
                <a16:creationId xmlns:a16="http://schemas.microsoft.com/office/drawing/2014/main" id="{F759FC8A-6893-094D-6B52-3F660F49618B}"/>
              </a:ext>
            </a:extLst>
          </p:cNvPr>
          <p:cNvSpPr/>
          <p:nvPr/>
        </p:nvSpPr>
        <p:spPr>
          <a:xfrm>
            <a:off x="6262254" y="1613143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59;p73">
            <a:extLst>
              <a:ext uri="{FF2B5EF4-FFF2-40B4-BE49-F238E27FC236}">
                <a16:creationId xmlns:a16="http://schemas.microsoft.com/office/drawing/2014/main" id="{F2506F4B-B4F0-B50B-2B89-84480311C00A}"/>
              </a:ext>
            </a:extLst>
          </p:cNvPr>
          <p:cNvSpPr/>
          <p:nvPr/>
        </p:nvSpPr>
        <p:spPr>
          <a:xfrm>
            <a:off x="3600380" y="161770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67;p73">
            <a:extLst>
              <a:ext uri="{FF2B5EF4-FFF2-40B4-BE49-F238E27FC236}">
                <a16:creationId xmlns:a16="http://schemas.microsoft.com/office/drawing/2014/main" id="{D0E29E71-AC7E-C613-4031-6A39DDF0D630}"/>
              </a:ext>
            </a:extLst>
          </p:cNvPr>
          <p:cNvSpPr txBox="1">
            <a:spLocks/>
          </p:cNvSpPr>
          <p:nvPr/>
        </p:nvSpPr>
        <p:spPr>
          <a:xfrm>
            <a:off x="1147383" y="1672032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/>
              <a:t>PROBLEME</a:t>
            </a:r>
          </a:p>
        </p:txBody>
      </p:sp>
      <p:sp>
        <p:nvSpPr>
          <p:cNvPr id="19" name="Google Shape;1367;p73">
            <a:extLst>
              <a:ext uri="{FF2B5EF4-FFF2-40B4-BE49-F238E27FC236}">
                <a16:creationId xmlns:a16="http://schemas.microsoft.com/office/drawing/2014/main" id="{6D3AE92F-1E15-1D11-4CB0-953F318155A9}"/>
              </a:ext>
            </a:extLst>
          </p:cNvPr>
          <p:cNvSpPr txBox="1">
            <a:spLocks/>
          </p:cNvSpPr>
          <p:nvPr/>
        </p:nvSpPr>
        <p:spPr>
          <a:xfrm>
            <a:off x="3825664" y="1675747"/>
            <a:ext cx="1727116" cy="186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/>
              <a:t>CHANGEMENT de Portée</a:t>
            </a:r>
          </a:p>
        </p:txBody>
      </p:sp>
      <p:sp>
        <p:nvSpPr>
          <p:cNvPr id="20" name="Google Shape;1367;p73">
            <a:extLst>
              <a:ext uri="{FF2B5EF4-FFF2-40B4-BE49-F238E27FC236}">
                <a16:creationId xmlns:a16="http://schemas.microsoft.com/office/drawing/2014/main" id="{B0126C76-C1E4-29C9-8912-D3B5BEE1E56D}"/>
              </a:ext>
            </a:extLst>
          </p:cNvPr>
          <p:cNvSpPr txBox="1">
            <a:spLocks/>
          </p:cNvSpPr>
          <p:nvPr/>
        </p:nvSpPr>
        <p:spPr>
          <a:xfrm>
            <a:off x="6509396" y="1683438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b="1" dirty="0"/>
              <a:t>RISQUES</a:t>
            </a:r>
            <a:r>
              <a:rPr lang="fr-FR" sz="1600" dirty="0"/>
              <a:t> </a:t>
            </a:r>
          </a:p>
        </p:txBody>
      </p:sp>
      <p:sp>
        <p:nvSpPr>
          <p:cNvPr id="21" name="Google Shape;1327;p72">
            <a:extLst>
              <a:ext uri="{FF2B5EF4-FFF2-40B4-BE49-F238E27FC236}">
                <a16:creationId xmlns:a16="http://schemas.microsoft.com/office/drawing/2014/main" id="{0B100760-3684-49FA-A838-62039C2ABC88}"/>
              </a:ext>
            </a:extLst>
          </p:cNvPr>
          <p:cNvSpPr txBox="1">
            <a:spLocks/>
          </p:cNvSpPr>
          <p:nvPr/>
        </p:nvSpPr>
        <p:spPr>
          <a:xfrm>
            <a:off x="6171851" y="2013696"/>
            <a:ext cx="2122200" cy="22576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285750" lvl="0" indent="-28575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Une identification des risques.</a:t>
            </a:r>
            <a:endParaRPr lang="fr-M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Une évaluation des risques.</a:t>
            </a:r>
            <a:endParaRPr lang="fr-M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Une mitigation des risques. </a:t>
            </a:r>
            <a:endParaRPr lang="fr-M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69"/>
          <p:cNvGrpSpPr/>
          <p:nvPr/>
        </p:nvGrpSpPr>
        <p:grpSpPr>
          <a:xfrm>
            <a:off x="1039496" y="1247175"/>
            <a:ext cx="1781264" cy="2440669"/>
            <a:chOff x="1039496" y="1247175"/>
            <a:chExt cx="1781264" cy="2440669"/>
          </a:xfrm>
        </p:grpSpPr>
        <p:sp>
          <p:nvSpPr>
            <p:cNvPr id="1154" name="Google Shape;1154;p69"/>
            <p:cNvSpPr/>
            <p:nvPr/>
          </p:nvSpPr>
          <p:spPr>
            <a:xfrm>
              <a:off x="1877245" y="2157024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9"/>
            <p:cNvSpPr/>
            <p:nvPr/>
          </p:nvSpPr>
          <p:spPr>
            <a:xfrm>
              <a:off x="2470590" y="20345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9"/>
            <p:cNvSpPr/>
            <p:nvPr/>
          </p:nvSpPr>
          <p:spPr>
            <a:xfrm>
              <a:off x="1039496" y="2919089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9"/>
            <p:cNvSpPr/>
            <p:nvPr/>
          </p:nvSpPr>
          <p:spPr>
            <a:xfrm>
              <a:off x="1231447" y="1358016"/>
              <a:ext cx="1196796" cy="2329827"/>
            </a:xfrm>
            <a:custGeom>
              <a:avLst/>
              <a:gdLst/>
              <a:ahLst/>
              <a:cxnLst/>
              <a:rect l="l" t="t" r="r" b="b"/>
              <a:pathLst>
                <a:path w="29993" h="58388" extrusionOk="0">
                  <a:moveTo>
                    <a:pt x="3082" y="1"/>
                  </a:moveTo>
                  <a:cubicBezTo>
                    <a:pt x="1392" y="1"/>
                    <a:pt x="23" y="1576"/>
                    <a:pt x="0" y="3516"/>
                  </a:cubicBezTo>
                  <a:lnTo>
                    <a:pt x="0" y="54850"/>
                  </a:lnTo>
                  <a:cubicBezTo>
                    <a:pt x="0" y="56813"/>
                    <a:pt x="1370" y="58388"/>
                    <a:pt x="3082" y="58388"/>
                  </a:cubicBezTo>
                  <a:lnTo>
                    <a:pt x="26934" y="58388"/>
                  </a:lnTo>
                  <a:cubicBezTo>
                    <a:pt x="28623" y="58388"/>
                    <a:pt x="29993" y="56813"/>
                    <a:pt x="29993" y="54850"/>
                  </a:cubicBezTo>
                  <a:lnTo>
                    <a:pt x="29993" y="3516"/>
                  </a:lnTo>
                  <a:cubicBezTo>
                    <a:pt x="29993" y="1576"/>
                    <a:pt x="28623" y="1"/>
                    <a:pt x="26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1291540" y="1418150"/>
              <a:ext cx="1077487" cy="2209601"/>
            </a:xfrm>
            <a:custGeom>
              <a:avLst/>
              <a:gdLst/>
              <a:ahLst/>
              <a:cxnLst/>
              <a:rect l="l" t="t" r="r" b="b"/>
              <a:pathLst>
                <a:path w="27003" h="55375" extrusionOk="0">
                  <a:moveTo>
                    <a:pt x="2192" y="0"/>
                  </a:moveTo>
                  <a:cubicBezTo>
                    <a:pt x="982" y="0"/>
                    <a:pt x="1" y="982"/>
                    <a:pt x="1" y="2191"/>
                  </a:cubicBezTo>
                  <a:lnTo>
                    <a:pt x="1" y="53183"/>
                  </a:lnTo>
                  <a:cubicBezTo>
                    <a:pt x="1" y="54393"/>
                    <a:pt x="982" y="55374"/>
                    <a:pt x="2192" y="55374"/>
                  </a:cubicBezTo>
                  <a:lnTo>
                    <a:pt x="24812" y="55374"/>
                  </a:lnTo>
                  <a:cubicBezTo>
                    <a:pt x="26021" y="55374"/>
                    <a:pt x="27003" y="54393"/>
                    <a:pt x="27003" y="53183"/>
                  </a:cubicBezTo>
                  <a:lnTo>
                    <a:pt x="27003" y="2191"/>
                  </a:lnTo>
                  <a:cubicBezTo>
                    <a:pt x="27003" y="982"/>
                    <a:pt x="26021" y="0"/>
                    <a:pt x="24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1397202" y="1683182"/>
              <a:ext cx="866203" cy="1885353"/>
            </a:xfrm>
            <a:custGeom>
              <a:avLst/>
              <a:gdLst/>
              <a:ahLst/>
              <a:cxnLst/>
              <a:rect l="l" t="t" r="r" b="b"/>
              <a:pathLst>
                <a:path w="21708" h="47249" extrusionOk="0">
                  <a:moveTo>
                    <a:pt x="0" y="0"/>
                  </a:moveTo>
                  <a:lnTo>
                    <a:pt x="0" y="47249"/>
                  </a:lnTo>
                  <a:lnTo>
                    <a:pt x="21707" y="47249"/>
                  </a:lnTo>
                  <a:lnTo>
                    <a:pt x="21707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1598470" y="1407216"/>
              <a:ext cx="487329" cy="84753"/>
            </a:xfrm>
            <a:custGeom>
              <a:avLst/>
              <a:gdLst/>
              <a:ahLst/>
              <a:cxnLst/>
              <a:rect l="l" t="t" r="r" b="b"/>
              <a:pathLst>
                <a:path w="12213" h="2124" extrusionOk="0">
                  <a:moveTo>
                    <a:pt x="1" y="0"/>
                  </a:moveTo>
                  <a:cubicBezTo>
                    <a:pt x="1" y="1164"/>
                    <a:pt x="959" y="2123"/>
                    <a:pt x="2123" y="2123"/>
                  </a:cubicBezTo>
                  <a:lnTo>
                    <a:pt x="10067" y="2123"/>
                  </a:lnTo>
                  <a:cubicBezTo>
                    <a:pt x="11254" y="2123"/>
                    <a:pt x="12212" y="1164"/>
                    <a:pt x="1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9"/>
            <p:cNvSpPr/>
            <p:nvPr/>
          </p:nvSpPr>
          <p:spPr>
            <a:xfrm>
              <a:off x="1073872" y="2093938"/>
              <a:ext cx="1048358" cy="757828"/>
            </a:xfrm>
            <a:custGeom>
              <a:avLst/>
              <a:gdLst/>
              <a:ahLst/>
              <a:cxnLst/>
              <a:rect l="l" t="t" r="r" b="b"/>
              <a:pathLst>
                <a:path w="26273" h="18992" extrusionOk="0">
                  <a:moveTo>
                    <a:pt x="2443" y="1"/>
                  </a:moveTo>
                  <a:cubicBezTo>
                    <a:pt x="1096" y="1"/>
                    <a:pt x="0" y="1073"/>
                    <a:pt x="0" y="2420"/>
                  </a:cubicBezTo>
                  <a:lnTo>
                    <a:pt x="0" y="16549"/>
                  </a:lnTo>
                  <a:cubicBezTo>
                    <a:pt x="0" y="17896"/>
                    <a:pt x="1096" y="18991"/>
                    <a:pt x="2443" y="18991"/>
                  </a:cubicBezTo>
                  <a:lnTo>
                    <a:pt x="23830" y="18991"/>
                  </a:lnTo>
                  <a:cubicBezTo>
                    <a:pt x="25177" y="18991"/>
                    <a:pt x="26272" y="17896"/>
                    <a:pt x="26272" y="16549"/>
                  </a:cubicBezTo>
                  <a:lnTo>
                    <a:pt x="26272" y="2420"/>
                  </a:lnTo>
                  <a:cubicBezTo>
                    <a:pt x="26272" y="1073"/>
                    <a:pt x="25177" y="1"/>
                    <a:pt x="23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9"/>
            <p:cNvSpPr/>
            <p:nvPr/>
          </p:nvSpPr>
          <p:spPr>
            <a:xfrm>
              <a:off x="1269674" y="2437299"/>
              <a:ext cx="123019" cy="303339"/>
            </a:xfrm>
            <a:custGeom>
              <a:avLst/>
              <a:gdLst/>
              <a:ahLst/>
              <a:cxnLst/>
              <a:rect l="l" t="t" r="r" b="b"/>
              <a:pathLst>
                <a:path w="3083" h="7602" extrusionOk="0">
                  <a:moveTo>
                    <a:pt x="1530" y="1"/>
                  </a:moveTo>
                  <a:cubicBezTo>
                    <a:pt x="686" y="1"/>
                    <a:pt x="1" y="708"/>
                    <a:pt x="1" y="1553"/>
                  </a:cubicBezTo>
                  <a:lnTo>
                    <a:pt x="1" y="6049"/>
                  </a:lnTo>
                  <a:cubicBezTo>
                    <a:pt x="1" y="6917"/>
                    <a:pt x="686" y="7602"/>
                    <a:pt x="1530" y="7602"/>
                  </a:cubicBezTo>
                  <a:cubicBezTo>
                    <a:pt x="2397" y="7602"/>
                    <a:pt x="3082" y="6917"/>
                    <a:pt x="3082" y="6049"/>
                  </a:cubicBezTo>
                  <a:lnTo>
                    <a:pt x="3082" y="1553"/>
                  </a:lnTo>
                  <a:cubicBezTo>
                    <a:pt x="3082" y="708"/>
                    <a:pt x="2397" y="1"/>
                    <a:pt x="15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9"/>
            <p:cNvSpPr/>
            <p:nvPr/>
          </p:nvSpPr>
          <p:spPr>
            <a:xfrm>
              <a:off x="1447280" y="2307975"/>
              <a:ext cx="123897" cy="432663"/>
            </a:xfrm>
            <a:custGeom>
              <a:avLst/>
              <a:gdLst/>
              <a:ahLst/>
              <a:cxnLst/>
              <a:rect l="l" t="t" r="r" b="b"/>
              <a:pathLst>
                <a:path w="3105" h="10843" extrusionOk="0">
                  <a:moveTo>
                    <a:pt x="1553" y="1"/>
                  </a:moveTo>
                  <a:cubicBezTo>
                    <a:pt x="686" y="1"/>
                    <a:pt x="1" y="685"/>
                    <a:pt x="1" y="1530"/>
                  </a:cubicBezTo>
                  <a:lnTo>
                    <a:pt x="1" y="9290"/>
                  </a:lnTo>
                  <a:cubicBezTo>
                    <a:pt x="1" y="10158"/>
                    <a:pt x="686" y="10843"/>
                    <a:pt x="1553" y="10843"/>
                  </a:cubicBezTo>
                  <a:cubicBezTo>
                    <a:pt x="2397" y="10843"/>
                    <a:pt x="3105" y="10158"/>
                    <a:pt x="3105" y="9290"/>
                  </a:cubicBezTo>
                  <a:lnTo>
                    <a:pt x="3105" y="1530"/>
                  </a:lnTo>
                  <a:cubicBezTo>
                    <a:pt x="3105" y="685"/>
                    <a:pt x="2397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9"/>
            <p:cNvSpPr/>
            <p:nvPr/>
          </p:nvSpPr>
          <p:spPr>
            <a:xfrm>
              <a:off x="1625803" y="2204149"/>
              <a:ext cx="122980" cy="536489"/>
            </a:xfrm>
            <a:custGeom>
              <a:avLst/>
              <a:gdLst/>
              <a:ahLst/>
              <a:cxnLst/>
              <a:rect l="l" t="t" r="r" b="b"/>
              <a:pathLst>
                <a:path w="3082" h="13445" extrusionOk="0">
                  <a:moveTo>
                    <a:pt x="1530" y="0"/>
                  </a:moveTo>
                  <a:cubicBezTo>
                    <a:pt x="685" y="0"/>
                    <a:pt x="1" y="685"/>
                    <a:pt x="1" y="1553"/>
                  </a:cubicBezTo>
                  <a:lnTo>
                    <a:pt x="1" y="11892"/>
                  </a:lnTo>
                  <a:cubicBezTo>
                    <a:pt x="1" y="12760"/>
                    <a:pt x="685" y="13445"/>
                    <a:pt x="1530" y="13445"/>
                  </a:cubicBezTo>
                  <a:cubicBezTo>
                    <a:pt x="2397" y="13445"/>
                    <a:pt x="3082" y="12760"/>
                    <a:pt x="3082" y="11892"/>
                  </a:cubicBezTo>
                  <a:lnTo>
                    <a:pt x="3082" y="1553"/>
                  </a:lnTo>
                  <a:cubicBezTo>
                    <a:pt x="3082" y="685"/>
                    <a:pt x="2397" y="0"/>
                    <a:pt x="1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9"/>
            <p:cNvSpPr/>
            <p:nvPr/>
          </p:nvSpPr>
          <p:spPr>
            <a:xfrm>
              <a:off x="1803409" y="2403622"/>
              <a:ext cx="123897" cy="337017"/>
            </a:xfrm>
            <a:custGeom>
              <a:avLst/>
              <a:gdLst/>
              <a:ahLst/>
              <a:cxnLst/>
              <a:rect l="l" t="t" r="r" b="b"/>
              <a:pathLst>
                <a:path w="3105" h="8446" extrusionOk="0">
                  <a:moveTo>
                    <a:pt x="1553" y="0"/>
                  </a:moveTo>
                  <a:cubicBezTo>
                    <a:pt x="685" y="0"/>
                    <a:pt x="0" y="708"/>
                    <a:pt x="0" y="1552"/>
                  </a:cubicBezTo>
                  <a:lnTo>
                    <a:pt x="0" y="6893"/>
                  </a:lnTo>
                  <a:cubicBezTo>
                    <a:pt x="0" y="7761"/>
                    <a:pt x="685" y="8446"/>
                    <a:pt x="1553" y="8446"/>
                  </a:cubicBezTo>
                  <a:cubicBezTo>
                    <a:pt x="2397" y="8446"/>
                    <a:pt x="3105" y="7761"/>
                    <a:pt x="3105" y="6893"/>
                  </a:cubicBezTo>
                  <a:lnTo>
                    <a:pt x="3105" y="1552"/>
                  </a:lnTo>
                  <a:cubicBezTo>
                    <a:pt x="3105" y="708"/>
                    <a:pt x="2397" y="0"/>
                    <a:pt x="1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9"/>
            <p:cNvSpPr/>
            <p:nvPr/>
          </p:nvSpPr>
          <p:spPr>
            <a:xfrm>
              <a:off x="2178288" y="1247175"/>
              <a:ext cx="452525" cy="452525"/>
            </a:xfrm>
            <a:custGeom>
              <a:avLst/>
              <a:gdLst/>
              <a:ahLst/>
              <a:cxnLst/>
              <a:rect l="l" t="t" r="r" b="b"/>
              <a:pathLst>
                <a:path w="18101" h="18101" extrusionOk="0">
                  <a:moveTo>
                    <a:pt x="9062" y="1"/>
                  </a:moveTo>
                  <a:cubicBezTo>
                    <a:pt x="4063" y="1"/>
                    <a:pt x="0" y="4041"/>
                    <a:pt x="0" y="9039"/>
                  </a:cubicBezTo>
                  <a:cubicBezTo>
                    <a:pt x="0" y="14038"/>
                    <a:pt x="4063" y="18101"/>
                    <a:pt x="9062" y="18101"/>
                  </a:cubicBezTo>
                  <a:cubicBezTo>
                    <a:pt x="14061" y="18101"/>
                    <a:pt x="18101" y="14038"/>
                    <a:pt x="18101" y="9039"/>
                  </a:cubicBezTo>
                  <a:cubicBezTo>
                    <a:pt x="18101" y="4041"/>
                    <a:pt x="14061" y="1"/>
                    <a:pt x="9062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9"/>
            <p:cNvSpPr/>
            <p:nvPr/>
          </p:nvSpPr>
          <p:spPr>
            <a:xfrm>
              <a:off x="2339188" y="1337325"/>
              <a:ext cx="130700" cy="131275"/>
            </a:xfrm>
            <a:custGeom>
              <a:avLst/>
              <a:gdLst/>
              <a:ahLst/>
              <a:cxnLst/>
              <a:rect l="l" t="t" r="r" b="b"/>
              <a:pathLst>
                <a:path w="5228" h="5251" extrusionOk="0">
                  <a:moveTo>
                    <a:pt x="2626" y="1"/>
                  </a:moveTo>
                  <a:cubicBezTo>
                    <a:pt x="1165" y="1"/>
                    <a:pt x="1" y="1188"/>
                    <a:pt x="1" y="2626"/>
                  </a:cubicBezTo>
                  <a:cubicBezTo>
                    <a:pt x="1" y="4087"/>
                    <a:pt x="1165" y="5251"/>
                    <a:pt x="2626" y="5251"/>
                  </a:cubicBezTo>
                  <a:cubicBezTo>
                    <a:pt x="4064" y="5251"/>
                    <a:pt x="5228" y="4087"/>
                    <a:pt x="5228" y="2626"/>
                  </a:cubicBezTo>
                  <a:cubicBezTo>
                    <a:pt x="5228" y="1188"/>
                    <a:pt x="4064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2294688" y="1490825"/>
              <a:ext cx="219725" cy="118150"/>
            </a:xfrm>
            <a:custGeom>
              <a:avLst/>
              <a:gdLst/>
              <a:ahLst/>
              <a:cxnLst/>
              <a:rect l="l" t="t" r="r" b="b"/>
              <a:pathLst>
                <a:path w="8789" h="4726" extrusionOk="0">
                  <a:moveTo>
                    <a:pt x="4406" y="1"/>
                  </a:moveTo>
                  <a:cubicBezTo>
                    <a:pt x="2397" y="1"/>
                    <a:pt x="708" y="1256"/>
                    <a:pt x="1" y="2991"/>
                  </a:cubicBezTo>
                  <a:cubicBezTo>
                    <a:pt x="1165" y="4064"/>
                    <a:pt x="2694" y="4726"/>
                    <a:pt x="4406" y="4726"/>
                  </a:cubicBezTo>
                  <a:cubicBezTo>
                    <a:pt x="6095" y="4726"/>
                    <a:pt x="7647" y="4064"/>
                    <a:pt x="8788" y="2991"/>
                  </a:cubicBezTo>
                  <a:cubicBezTo>
                    <a:pt x="8104" y="1256"/>
                    <a:pt x="6392" y="1"/>
                    <a:pt x="4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69"/>
          <p:cNvSpPr/>
          <p:nvPr/>
        </p:nvSpPr>
        <p:spPr>
          <a:xfrm flipH="1">
            <a:off x="2723300" y="1358025"/>
            <a:ext cx="57105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69"/>
          <p:cNvSpPr txBox="1">
            <a:spLocks noGrp="1"/>
          </p:cNvSpPr>
          <p:nvPr>
            <p:ph type="subTitle" idx="1"/>
          </p:nvPr>
        </p:nvSpPr>
        <p:spPr>
          <a:xfrm flipH="1">
            <a:off x="2693410" y="1769020"/>
            <a:ext cx="5502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“MERCI POUR VOTRE ATTENTION”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3" name="Google Shape;1173;p69"/>
          <p:cNvSpPr/>
          <p:nvPr/>
        </p:nvSpPr>
        <p:spPr>
          <a:xfrm flipH="1">
            <a:off x="8255387" y="3492301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69"/>
          <p:cNvGrpSpPr/>
          <p:nvPr/>
        </p:nvGrpSpPr>
        <p:grpSpPr>
          <a:xfrm flipH="1">
            <a:off x="6255775" y="1506184"/>
            <a:ext cx="2008800" cy="146100"/>
            <a:chOff x="847125" y="3296850"/>
            <a:chExt cx="2008800" cy="146100"/>
          </a:xfrm>
        </p:grpSpPr>
        <p:sp>
          <p:nvSpPr>
            <p:cNvPr id="1175" name="Google Shape;1175;p69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6" name="Google Shape;1176;p69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77" name="Google Shape;1177;p69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9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6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6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4" name="Google Shape;1184;p69"/>
          <p:cNvGrpSpPr/>
          <p:nvPr/>
        </p:nvGrpSpPr>
        <p:grpSpPr>
          <a:xfrm>
            <a:off x="3951888" y="954913"/>
            <a:ext cx="891300" cy="486300"/>
            <a:chOff x="6930163" y="1358338"/>
            <a:chExt cx="891300" cy="486300"/>
          </a:xfrm>
        </p:grpSpPr>
        <p:sp>
          <p:nvSpPr>
            <p:cNvPr id="1185" name="Google Shape;1185;p69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69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87" name="Google Shape;1187;p69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9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9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0" name="Google Shape;1190;p69"/>
          <p:cNvGrpSpPr/>
          <p:nvPr/>
        </p:nvGrpSpPr>
        <p:grpSpPr>
          <a:xfrm>
            <a:off x="3110689" y="3597892"/>
            <a:ext cx="627083" cy="436814"/>
            <a:chOff x="5779976" y="1418876"/>
            <a:chExt cx="421200" cy="293400"/>
          </a:xfrm>
        </p:grpSpPr>
        <p:sp>
          <p:nvSpPr>
            <p:cNvPr id="1191" name="Google Shape;1191;p6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6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4650480" y="302159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30" name="Google Shape;1030;p66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650480" y="225189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31" name="Google Shape;1031;p66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4679838" y="119921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32" name="Google Shape;1032;p6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155147" y="2129898"/>
            <a:ext cx="2305500" cy="4267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600" dirty="0"/>
              <a:t>SPÉCIFICATIONS FONCTIONNELLES </a:t>
            </a:r>
            <a:endParaRPr sz="1600" dirty="0"/>
          </a:p>
        </p:txBody>
      </p:sp>
      <p:sp>
        <p:nvSpPr>
          <p:cNvPr id="1033" name="Google Shape;1033;p66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5853436" y="127776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600" dirty="0"/>
              <a:t>PLAN DE DÉVELOPPEMENT </a:t>
            </a:r>
            <a:endParaRPr sz="1600" dirty="0"/>
          </a:p>
        </p:txBody>
      </p:sp>
      <p:sp>
        <p:nvSpPr>
          <p:cNvPr id="1034" name="Google Shape;1034;p66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113278" y="3395230"/>
            <a:ext cx="2305500" cy="484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TECHNOLOGIES ET LANGAGES DE PROGRAMMATION </a:t>
            </a:r>
            <a:endParaRPr sz="1600" dirty="0"/>
          </a:p>
        </p:txBody>
      </p:sp>
      <p:sp>
        <p:nvSpPr>
          <p:cNvPr id="1035" name="Google Shape;1035;p66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2189501" y="1230986"/>
            <a:ext cx="2305500" cy="324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Objectif du plateforme</a:t>
            </a:r>
            <a:endParaRPr sz="1600" dirty="0"/>
          </a:p>
        </p:txBody>
      </p:sp>
      <p:sp>
        <p:nvSpPr>
          <p:cNvPr id="1036" name="Google Shape;1036;p6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783091" y="240793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600" dirty="0"/>
              <a:t>TESTS ET ASSURANCE QUALITÉ </a:t>
            </a:r>
            <a:endParaRPr sz="1600" dirty="0"/>
          </a:p>
        </p:txBody>
      </p:sp>
      <p:sp>
        <p:nvSpPr>
          <p:cNvPr id="1037" name="Google Shape;1037;p6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5746550" y="311754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600" dirty="0"/>
              <a:t>GESTION DE PROJET </a:t>
            </a:r>
            <a:r>
              <a:rPr lang="en" sz="1600" dirty="0"/>
              <a:t> </a:t>
            </a:r>
            <a:endParaRPr sz="1600" dirty="0"/>
          </a:p>
        </p:txBody>
      </p:sp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044" name="Google Shape;1044;p66"/>
          <p:cNvSpPr txBox="1">
            <a:spLocks noGrp="1"/>
          </p:cNvSpPr>
          <p:nvPr>
            <p:ph type="subTitle" idx="15"/>
          </p:nvPr>
        </p:nvSpPr>
        <p:spPr>
          <a:xfrm>
            <a:off x="5850389" y="3827156"/>
            <a:ext cx="236066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- Rôles et responsabilités des membres de l’équipe.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- </a:t>
            </a:r>
            <a:r>
              <a:rPr lang="fr-FR" dirty="0"/>
              <a:t>Gestion des problèmes, des changements de portée et des risques. </a:t>
            </a:r>
            <a:endParaRPr lang="fr-MA" dirty="0"/>
          </a:p>
        </p:txBody>
      </p:sp>
      <p:sp>
        <p:nvSpPr>
          <p:cNvPr id="1045" name="Google Shape;1045;p66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852695" y="341912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46" name="Google Shape;1046;p66">
            <a:hlinkClick r:id="rId3" action="ppaction://hlinksldjump"/>
          </p:cNvPr>
          <p:cNvSpPr txBox="1">
            <a:spLocks noGrp="1"/>
          </p:cNvSpPr>
          <p:nvPr>
            <p:ph type="title" idx="20"/>
          </p:nvPr>
        </p:nvSpPr>
        <p:spPr>
          <a:xfrm>
            <a:off x="926263" y="205350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47" name="Google Shape;1047;p66">
            <a:hlinkClick r:id="rId4" action="ppaction://hlinksldjump"/>
          </p:cNvPr>
          <p:cNvSpPr txBox="1">
            <a:spLocks noGrp="1"/>
          </p:cNvSpPr>
          <p:nvPr>
            <p:ph type="title" idx="21"/>
          </p:nvPr>
        </p:nvSpPr>
        <p:spPr>
          <a:xfrm>
            <a:off x="955395" y="119921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48" name="Google Shape;1048;p66"/>
          <p:cNvGrpSpPr/>
          <p:nvPr/>
        </p:nvGrpSpPr>
        <p:grpSpPr>
          <a:xfrm flipH="1">
            <a:off x="1685683" y="1277763"/>
            <a:ext cx="337856" cy="93999"/>
            <a:chOff x="5963614" y="809024"/>
            <a:chExt cx="339690" cy="94500"/>
          </a:xfrm>
        </p:grpSpPr>
        <p:sp>
          <p:nvSpPr>
            <p:cNvPr id="1049" name="Google Shape;1049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66"/>
          <p:cNvGrpSpPr/>
          <p:nvPr/>
        </p:nvGrpSpPr>
        <p:grpSpPr>
          <a:xfrm flipH="1">
            <a:off x="1725995" y="2180713"/>
            <a:ext cx="337856" cy="93999"/>
            <a:chOff x="5963614" y="809024"/>
            <a:chExt cx="339690" cy="94500"/>
          </a:xfrm>
        </p:grpSpPr>
        <p:sp>
          <p:nvSpPr>
            <p:cNvPr id="1052" name="Google Shape;1052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66"/>
          <p:cNvGrpSpPr/>
          <p:nvPr/>
        </p:nvGrpSpPr>
        <p:grpSpPr>
          <a:xfrm flipH="1">
            <a:off x="1685683" y="3497678"/>
            <a:ext cx="337856" cy="93999"/>
            <a:chOff x="5963614" y="809024"/>
            <a:chExt cx="339690" cy="94500"/>
          </a:xfrm>
        </p:grpSpPr>
        <p:sp>
          <p:nvSpPr>
            <p:cNvPr id="1055" name="Google Shape;1055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66"/>
          <p:cNvGrpSpPr/>
          <p:nvPr/>
        </p:nvGrpSpPr>
        <p:grpSpPr>
          <a:xfrm flipH="1">
            <a:off x="5412426" y="1320416"/>
            <a:ext cx="337856" cy="93999"/>
            <a:chOff x="5963614" y="809024"/>
            <a:chExt cx="339690" cy="94500"/>
          </a:xfrm>
        </p:grpSpPr>
        <p:sp>
          <p:nvSpPr>
            <p:cNvPr id="1058" name="Google Shape;1058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66"/>
          <p:cNvGrpSpPr/>
          <p:nvPr/>
        </p:nvGrpSpPr>
        <p:grpSpPr>
          <a:xfrm flipH="1">
            <a:off x="5408694" y="2295007"/>
            <a:ext cx="337856" cy="93999"/>
            <a:chOff x="5963614" y="809024"/>
            <a:chExt cx="339690" cy="94500"/>
          </a:xfrm>
        </p:grpSpPr>
        <p:sp>
          <p:nvSpPr>
            <p:cNvPr id="1061" name="Google Shape;1061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66"/>
          <p:cNvGrpSpPr/>
          <p:nvPr/>
        </p:nvGrpSpPr>
        <p:grpSpPr>
          <a:xfrm flipH="1">
            <a:off x="5408694" y="3070543"/>
            <a:ext cx="337856" cy="93999"/>
            <a:chOff x="5963614" y="809024"/>
            <a:chExt cx="339690" cy="94500"/>
          </a:xfrm>
        </p:grpSpPr>
        <p:sp>
          <p:nvSpPr>
            <p:cNvPr id="1064" name="Google Shape;1064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44;p66">
            <a:extLst>
              <a:ext uri="{FF2B5EF4-FFF2-40B4-BE49-F238E27FC236}">
                <a16:creationId xmlns:a16="http://schemas.microsoft.com/office/drawing/2014/main" id="{01B10B2B-35D0-C199-CEA0-19C1D969E59B}"/>
              </a:ext>
            </a:extLst>
          </p:cNvPr>
          <p:cNvSpPr txBox="1">
            <a:spLocks/>
          </p:cNvSpPr>
          <p:nvPr/>
        </p:nvSpPr>
        <p:spPr>
          <a:xfrm>
            <a:off x="2023539" y="2578550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dirty="0"/>
              <a:t>- </a:t>
            </a:r>
            <a:r>
              <a:rPr lang="fr-MA" dirty="0"/>
              <a:t>Les fonctionnalités clés.</a:t>
            </a:r>
          </a:p>
          <a:p>
            <a:pPr marL="0" indent="0"/>
            <a:r>
              <a:rPr lang="fr-MA" dirty="0"/>
              <a:t>- Diagrammes.</a:t>
            </a:r>
            <a:endParaRPr lang="en-US" dirty="0"/>
          </a:p>
        </p:txBody>
      </p:sp>
      <p:sp>
        <p:nvSpPr>
          <p:cNvPr id="14" name="Google Shape;1044;p66">
            <a:extLst>
              <a:ext uri="{FF2B5EF4-FFF2-40B4-BE49-F238E27FC236}">
                <a16:creationId xmlns:a16="http://schemas.microsoft.com/office/drawing/2014/main" id="{AA9AB174-86A7-CEE6-6433-AE2C925290A4}"/>
              </a:ext>
            </a:extLst>
          </p:cNvPr>
          <p:cNvSpPr txBox="1">
            <a:spLocks/>
          </p:cNvSpPr>
          <p:nvPr/>
        </p:nvSpPr>
        <p:spPr>
          <a:xfrm>
            <a:off x="2155139" y="391251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16" name="Google Shape;1044;p66">
            <a:extLst>
              <a:ext uri="{FF2B5EF4-FFF2-40B4-BE49-F238E27FC236}">
                <a16:creationId xmlns:a16="http://schemas.microsoft.com/office/drawing/2014/main" id="{926ABA89-6567-962D-D929-88269CBA5379}"/>
              </a:ext>
            </a:extLst>
          </p:cNvPr>
          <p:cNvSpPr txBox="1">
            <a:spLocks/>
          </p:cNvSpPr>
          <p:nvPr/>
        </p:nvSpPr>
        <p:spPr>
          <a:xfrm>
            <a:off x="5819614" y="1687197"/>
            <a:ext cx="260438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dirty="0"/>
              <a:t>-E</a:t>
            </a:r>
            <a:r>
              <a:rPr lang="fr-MA" dirty="0"/>
              <a:t>tapes et échéanciers.</a:t>
            </a:r>
          </a:p>
          <a:p>
            <a:pPr marL="0" indent="0"/>
            <a:r>
              <a:rPr lang="fr-MA" dirty="0"/>
              <a:t>- Méthodologie de développement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962675" y="1358025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424640" y="1819588"/>
            <a:ext cx="6609479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Objectif principal du notre plateforme.”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MA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Objectifs du plateforme </a:t>
            </a:r>
            <a:r>
              <a:rPr lang="fr-F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termes de fonctionnalités et de livrables:</a:t>
            </a:r>
            <a:br>
              <a:rPr lang="fr-F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0" name="Google Shape;1020;p65"/>
          <p:cNvSpPr txBox="1">
            <a:spLocks noGrp="1"/>
          </p:cNvSpPr>
          <p:nvPr>
            <p:ph type="body" idx="1"/>
          </p:nvPr>
        </p:nvSpPr>
        <p:spPr>
          <a:xfrm>
            <a:off x="789742" y="2271250"/>
            <a:ext cx="7704000" cy="2309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lnSpc>
                <a:spcPct val="200000"/>
              </a:lnSpc>
              <a:spcBef>
                <a:spcPts val="50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Proposer un large éventail de cours et de ressources pédagogiques sur une variété de sujets et permettre aux utilisateurs d'apprendre de manière autonome selon leurs besoins.</a:t>
            </a:r>
            <a:endParaRPr lang="fr-MA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Offrir des formation </a:t>
            </a:r>
            <a:r>
              <a:rPr lang="fr-FR" sz="1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payantes</a:t>
            </a:r>
            <a:r>
              <a:rPr lang="fr-F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(synchrone</a:t>
            </a:r>
            <a:r>
              <a:rPr lang="fr-FR" sz="1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fr-F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et non payantes (asynchrones).</a:t>
            </a:r>
            <a:endParaRPr lang="fr-MA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Offrir un CHATBOT pour réponde aux questions des utilisateur et qui oriente les apprenant aux formations qui satisfait leurs besoins en termes de connaissance.</a:t>
            </a:r>
            <a:endParaRPr lang="fr-MA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Faciliter l'accès à l'éducation.</a:t>
            </a:r>
            <a:endParaRPr lang="fr-MA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200000"/>
              </a:lnSpc>
              <a:spcBef>
                <a:spcPts val="50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endParaRPr lang="fr-FR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200000"/>
              </a:lnSpc>
              <a:spcBef>
                <a:spcPts val="50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endParaRPr lang="fr-MA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1124085" y="600854"/>
            <a:ext cx="6610499" cy="552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u="sng" cap="all" spc="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 problèmes spécifiques que cette plateforme résoudra : </a:t>
            </a:r>
            <a:endParaRPr sz="2000" u="sng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15DBB3-A8B8-870C-4A90-F6C3855F6254}"/>
              </a:ext>
            </a:extLst>
          </p:cNvPr>
          <p:cNvSpPr txBox="1"/>
          <p:nvPr/>
        </p:nvSpPr>
        <p:spPr>
          <a:xfrm>
            <a:off x="2806849" y="1349156"/>
            <a:ext cx="39686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spcBef>
                <a:spcPts val="50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difficulté d'apprendre de manière autonome </a:t>
            </a: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 manque d’orientation au niveau du formation choisit (les apprenant trouve des difficultés à choisir la formation qu’il qui satisfait leurs besoins)</a:t>
            </a: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 manque de temps pour suivre une formation traditionnelle.</a:t>
            </a: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faible qualité des formations et le manque de pratique</a:t>
            </a: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3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 coût élevé des formations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M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7274318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1382433" y="605729"/>
            <a:ext cx="6130500" cy="552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 cap="all" spc="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fonctionnalité clé de la plateforme </a:t>
            </a:r>
            <a:endParaRPr sz="2400" u="sng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15DBB3-A8B8-870C-4A90-F6C3855F6254}"/>
              </a:ext>
            </a:extLst>
          </p:cNvPr>
          <p:cNvSpPr txBox="1"/>
          <p:nvPr/>
        </p:nvSpPr>
        <p:spPr>
          <a:xfrm>
            <a:off x="2830600" y="1417122"/>
            <a:ext cx="39686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Inscription et Profils d'utilisateurs.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Bibliothèque de Cours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Discussions et Forums</a:t>
            </a:r>
            <a:endParaRPr lang="fr-MA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CHATBOT </a:t>
            </a:r>
            <a:endParaRPr lang="fr-MA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</a:t>
            </a:r>
            <a:endParaRPr lang="fr-FR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Certifications </a:t>
            </a:r>
            <a:endParaRPr lang="fr-FR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 des Utilisateurs et des </a:t>
            </a:r>
            <a:r>
              <a:rPr lang="fr-FR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formation</a:t>
            </a: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endParaRPr lang="fr-FR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Intégration de Médias  </a:t>
            </a:r>
            <a:endParaRPr lang="fr-MA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Intégration de Paiement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Accès Multiplateforme</a:t>
            </a:r>
            <a:endParaRPr lang="fr-FR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Sécurité et Protection des Données</a:t>
            </a:r>
            <a:endParaRPr lang="fr-MA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M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MA" dirty="0"/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1382433" y="605729"/>
            <a:ext cx="6130500" cy="552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 cap="all" spc="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DIAGRAMMES:</a:t>
            </a:r>
            <a:endParaRPr sz="2400" u="sng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15DBB3-A8B8-870C-4A90-F6C3855F6254}"/>
              </a:ext>
            </a:extLst>
          </p:cNvPr>
          <p:cNvSpPr txBox="1"/>
          <p:nvPr/>
        </p:nvSpPr>
        <p:spPr>
          <a:xfrm>
            <a:off x="1077090" y="1774482"/>
            <a:ext cx="68885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/>
              <a:t>Diagramme de cas d’utilisation</a:t>
            </a:r>
          </a:p>
          <a:p>
            <a:r>
              <a:rPr lang="fr-FR" sz="1200" dirty="0">
                <a:solidFill>
                  <a:schemeClr val="tx1"/>
                </a:solidFill>
              </a:rPr>
              <a:t>    https://lucid.app/lucidchart/1d301e70-ab65-454a-b0b8-705c390ed9a8/edit?viewport_loc=-1779%2C-27%2C3405%2C1413%2C0_0&amp;invitationId=inv_7901bfdf-3b09-47cd-a473-19d2a8435f15</a:t>
            </a: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/>
              <a:t>Diagramme de classe</a:t>
            </a:r>
            <a:endParaRPr lang="fr-MA" sz="2400" dirty="0"/>
          </a:p>
          <a:p>
            <a:r>
              <a:rPr lang="fr-FR" sz="2400" dirty="0"/>
              <a:t>  </a:t>
            </a:r>
            <a:r>
              <a:rPr lang="fr-FR" sz="1200" dirty="0">
                <a:solidFill>
                  <a:schemeClr val="tx1"/>
                </a:solidFill>
              </a:rPr>
              <a:t>https://lucid.app/lucidchart/1d301e70-ab65-454a-b0b8-705c390ed9a8/edit?viewport_loc=-2783%2C-579%2C3579%2C1486%2CMh-F1~6RF7sG&amp;invitationId=inv_7901bfdf-3b09-47cd-a473-19d2a8435f15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132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1382433" y="605729"/>
            <a:ext cx="6130500" cy="552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 cap="all" spc="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DIAGRAMMES:</a:t>
            </a:r>
            <a:endParaRPr sz="2400" u="sng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15DBB3-A8B8-870C-4A90-F6C3855F6254}"/>
              </a:ext>
            </a:extLst>
          </p:cNvPr>
          <p:cNvSpPr txBox="1"/>
          <p:nvPr/>
        </p:nvSpPr>
        <p:spPr>
          <a:xfrm>
            <a:off x="787797" y="1443169"/>
            <a:ext cx="756840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dirty="0"/>
              <a:t>Diagrammes de séquence: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Formateur-Système.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- Administrateur-Système: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- Apprenant-Système: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https://lucid.app/lucidchart/1d301e70-ab65-454a-b0b8-705c390ed9a8/edit?viewport_loc=-2783%2C-579%2C3579%2C1486%2CMh-F1~6RF7sG&amp;invitationId=inv_7901bfdf-3b09-47cd-a473-19d2a8435f15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dirty="0"/>
              <a:t>Diagrammes d’activité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- Obtenir une formation.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- Gestion des utilisateurs.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- Gestion du cours.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590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694</Words>
  <Application>Microsoft Office PowerPoint</Application>
  <PresentationFormat>Affichage à l'écran (16:9)</PresentationFormat>
  <Paragraphs>152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Roboto Condensed Light</vt:lpstr>
      <vt:lpstr>Montserrat</vt:lpstr>
      <vt:lpstr>Wingdings</vt:lpstr>
      <vt:lpstr>Symbol</vt:lpstr>
      <vt:lpstr>Darker Grotesque</vt:lpstr>
      <vt:lpstr>Arial</vt:lpstr>
      <vt:lpstr>Calibri</vt:lpstr>
      <vt:lpstr>Darker Grotesque Medium</vt:lpstr>
      <vt:lpstr>Multi-Business Company Website by Slidesgo</vt:lpstr>
      <vt:lpstr>APRENDAMOS PLATEFORME D’AUTO APPRENTISSAGE</vt:lpstr>
      <vt:lpstr>MEMBRES D’EQUIPE </vt:lpstr>
      <vt:lpstr>06</vt:lpstr>
      <vt:lpstr>Présentation PowerPoint</vt:lpstr>
      <vt:lpstr> Objectifs du plateforme en termes de fonctionnalités et de livrables: </vt:lpstr>
      <vt:lpstr>les problèmes spécifiques que cette plateforme résoudra : </vt:lpstr>
      <vt:lpstr>fonctionnalité clé de la plateforme </vt:lpstr>
      <vt:lpstr>DIAGRAMMES:</vt:lpstr>
      <vt:lpstr>DIAGRAMMES:</vt:lpstr>
      <vt:lpstr>TECHNOLOGIES ET LANGAGES DE PROGRAMMATION  </vt:lpstr>
      <vt:lpstr>Présentation PowerPoint</vt:lpstr>
      <vt:lpstr>ETAPES ET ECHANCIERS:</vt:lpstr>
      <vt:lpstr>méthodologie de développement : </vt:lpstr>
      <vt:lpstr>PLAN DE DEVELOPPEMENT : : </vt:lpstr>
      <vt:lpstr>PLAN DE DEVELOPPEMENT :</vt:lpstr>
      <vt:lpstr>Présentation PowerPoint</vt:lpstr>
      <vt:lpstr>tests fonctionnels </vt:lpstr>
      <vt:lpstr>Tests non fonctionnels </vt:lpstr>
      <vt:lpstr>Présentation PowerPoint</vt:lpstr>
      <vt:lpstr>rôles et responsabilités de chaque membre de l’équipe : </vt:lpstr>
      <vt:lpstr>GESTION DE 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Multi-Business PLATEFORME D’AUTO APPRENTISSAGE</dc:title>
  <dc:creator>fatima tidaadar</dc:creator>
  <cp:lastModifiedBy>Asmae Se</cp:lastModifiedBy>
  <cp:revision>7</cp:revision>
  <dcterms:modified xsi:type="dcterms:W3CDTF">2023-11-03T11:54:55Z</dcterms:modified>
</cp:coreProperties>
</file>