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Montserrat Semi-Bold" charset="1" panose="00000700000000000000"/>
      <p:regular r:id="rId19"/>
    </p:embeddedFont>
    <p:embeddedFont>
      <p:font typeface="Montserrat Ultra-Bold" charset="1" panose="00000900000000000000"/>
      <p:regular r:id="rId20"/>
    </p:embeddedFont>
    <p:embeddedFont>
      <p:font typeface="Open Sans" charset="1" panose="020B0606030504020204"/>
      <p:regular r:id="rId21"/>
    </p:embeddedFont>
    <p:embeddedFont>
      <p:font typeface="Oswald" charset="1" panose="00000500000000000000"/>
      <p:regular r:id="rId22"/>
    </p:embeddedFont>
    <p:embeddedFont>
      <p:font typeface="Montserrat" charset="1" panose="00000500000000000000"/>
      <p:regular r:id="rId23"/>
    </p:embeddedFont>
    <p:embeddedFont>
      <p:font typeface="Poppins Medium" charset="1" panose="00000600000000000000"/>
      <p:regular r:id="rId24"/>
    </p:embeddedFont>
    <p:embeddedFont>
      <p:font typeface="Montserrat Medium" charset="1" panose="00000600000000000000"/>
      <p:regular r:id="rId25"/>
    </p:embeddedFont>
    <p:embeddedFont>
      <p:font typeface="Open Sans Bold" charset="1" panose="020B0806030504020204"/>
      <p:regular r:id="rId26"/>
    </p:embeddedFont>
    <p:embeddedFont>
      <p:font typeface="Poppins" charset="1" panose="00000500000000000000"/>
      <p:regular r:id="rId27"/>
    </p:embeddedFont>
    <p:embeddedFont>
      <p:font typeface="Breaking Rules" charset="1" panose="00000000000000000000"/>
      <p:regular r:id="rId28"/>
    </p:embeddedFont>
    <p:embeddedFont>
      <p:font typeface="Montserrat Bold" charset="1" panose="00000800000000000000"/>
      <p:regular r:id="rId29"/>
    </p:embeddedFont>
    <p:embeddedFont>
      <p:font typeface="Poppins Bold" charset="1" panose="000008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6775497">
            <a:off x="13604264" y="-673034"/>
            <a:ext cx="8792923" cy="4237186"/>
            <a:chOff x="0" y="0"/>
            <a:chExt cx="406400" cy="1958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00" cy="195838"/>
            </a:xfrm>
            <a:custGeom>
              <a:avLst/>
              <a:gdLst/>
              <a:ahLst/>
              <a:cxnLst/>
              <a:rect r="r" b="b" t="t" l="l"/>
              <a:pathLst>
                <a:path h="195838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195838"/>
                  </a:lnTo>
                  <a:lnTo>
                    <a:pt x="0" y="19583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50000">
                  <a:srgbClr val="2376D4">
                    <a:alpha val="10000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203200" cy="233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4386302" y="7059420"/>
            <a:ext cx="8772604" cy="4397760"/>
            <a:chOff x="0" y="0"/>
            <a:chExt cx="417592" cy="2093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7592" cy="209341"/>
            </a:xfrm>
            <a:custGeom>
              <a:avLst/>
              <a:gdLst/>
              <a:ahLst/>
              <a:cxnLst/>
              <a:rect r="r" b="b" t="t" l="l"/>
              <a:pathLst>
                <a:path h="209341" w="417592">
                  <a:moveTo>
                    <a:pt x="214392" y="0"/>
                  </a:moveTo>
                  <a:lnTo>
                    <a:pt x="0" y="0"/>
                  </a:lnTo>
                  <a:lnTo>
                    <a:pt x="203200" y="209341"/>
                  </a:lnTo>
                  <a:lnTo>
                    <a:pt x="417592" y="209341"/>
                  </a:lnTo>
                  <a:lnTo>
                    <a:pt x="214392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214392" cy="247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727773" y="0"/>
            <a:ext cx="6832454" cy="2553630"/>
          </a:xfrm>
          <a:custGeom>
            <a:avLst/>
            <a:gdLst/>
            <a:ahLst/>
            <a:cxnLst/>
            <a:rect r="r" b="b" t="t" l="l"/>
            <a:pathLst>
              <a:path h="2553630" w="6832454">
                <a:moveTo>
                  <a:pt x="0" y="0"/>
                </a:moveTo>
                <a:lnTo>
                  <a:pt x="6832454" y="0"/>
                </a:lnTo>
                <a:lnTo>
                  <a:pt x="6832454" y="2553630"/>
                </a:lnTo>
                <a:lnTo>
                  <a:pt x="0" y="2553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88973" y="4136929"/>
            <a:ext cx="12510054" cy="97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0"/>
              </a:lnSpc>
            </a:pPr>
            <a:r>
              <a:rPr lang="en-US" sz="8000" b="true">
                <a:solidFill>
                  <a:srgbClr val="2254C5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sur le cloud computing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15390" y="2791755"/>
            <a:ext cx="12057220" cy="97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120"/>
              </a:lnSpc>
            </a:pPr>
            <a:r>
              <a:rPr lang="en-US" b="true" sz="8000">
                <a:solidFill>
                  <a:srgbClr val="2254C5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Veille technologique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903647" y="7615415"/>
            <a:ext cx="378635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Encadré par :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Mr.Wadiai Younes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29792" y="5749297"/>
            <a:ext cx="7428415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MODULE : TECHNIQUES DE VEILLE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35701" y="6397139"/>
            <a:ext cx="4798206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9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Présenté par 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Anouar BOUZHAR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Hamza KHOLTI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Chaymae Bouhnas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Ahlam El Gamani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429792" y="6600572"/>
            <a:ext cx="7428415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ANNÉE UNIVERSITAIRE : 2024/ 2025</a:t>
            </a:r>
          </a:p>
        </p:txBody>
      </p:sp>
      <p:grpSp>
        <p:nvGrpSpPr>
          <p:cNvPr name="Group 16" id="16"/>
          <p:cNvGrpSpPr/>
          <p:nvPr/>
        </p:nvGrpSpPr>
        <p:grpSpPr>
          <a:xfrm rot="-6775497">
            <a:off x="13604264" y="-673034"/>
            <a:ext cx="8792923" cy="4237186"/>
            <a:chOff x="0" y="0"/>
            <a:chExt cx="406400" cy="1958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195838"/>
            </a:xfrm>
            <a:custGeom>
              <a:avLst/>
              <a:gdLst/>
              <a:ahLst/>
              <a:cxnLst/>
              <a:rect r="r" b="b" t="t" l="l"/>
              <a:pathLst>
                <a:path h="195838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195838"/>
                  </a:lnTo>
                  <a:lnTo>
                    <a:pt x="0" y="195838"/>
                  </a:lnTo>
                  <a:lnTo>
                    <a:pt x="2032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50000">
                  <a:srgbClr val="2376D4">
                    <a:alpha val="10000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38100"/>
              <a:ext cx="203200" cy="233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-4386302" y="7059420"/>
            <a:ext cx="8772604" cy="4397760"/>
            <a:chOff x="0" y="0"/>
            <a:chExt cx="417592" cy="20934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17592" cy="209341"/>
            </a:xfrm>
            <a:custGeom>
              <a:avLst/>
              <a:gdLst/>
              <a:ahLst/>
              <a:cxnLst/>
              <a:rect r="r" b="b" t="t" l="l"/>
              <a:pathLst>
                <a:path h="209341" w="417592">
                  <a:moveTo>
                    <a:pt x="214392" y="0"/>
                  </a:moveTo>
                  <a:lnTo>
                    <a:pt x="0" y="0"/>
                  </a:lnTo>
                  <a:lnTo>
                    <a:pt x="203200" y="209341"/>
                  </a:lnTo>
                  <a:lnTo>
                    <a:pt x="417592" y="209341"/>
                  </a:lnTo>
                  <a:lnTo>
                    <a:pt x="214392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6CCD">
                    <a:alpha val="0"/>
                  </a:srgbClr>
                </a:gs>
                <a:gs pos="100000">
                  <a:srgbClr val="2376D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38100"/>
              <a:ext cx="214392" cy="247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5727773" y="0"/>
            <a:ext cx="6832454" cy="2553630"/>
          </a:xfrm>
          <a:custGeom>
            <a:avLst/>
            <a:gdLst/>
            <a:ahLst/>
            <a:cxnLst/>
            <a:rect r="r" b="b" t="t" l="l"/>
            <a:pathLst>
              <a:path h="2553630" w="6832454">
                <a:moveTo>
                  <a:pt x="0" y="0"/>
                </a:moveTo>
                <a:lnTo>
                  <a:pt x="6832454" y="0"/>
                </a:lnTo>
                <a:lnTo>
                  <a:pt x="6832454" y="2553630"/>
                </a:lnTo>
                <a:lnTo>
                  <a:pt x="0" y="2553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429792" y="6600572"/>
            <a:ext cx="7428415" cy="45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37"/>
              </a:lnSpc>
              <a:spcBef>
                <a:spcPct val="0"/>
              </a:spcBef>
            </a:pPr>
            <a:r>
              <a:rPr lang="en-US" sz="2708" spc="26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ANNÉE UNIVERSITAIRE : 2024/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85114"/>
            <a:ext cx="1098577" cy="1098577"/>
          </a:xfrm>
          <a:custGeom>
            <a:avLst/>
            <a:gdLst/>
            <a:ahLst/>
            <a:cxnLst/>
            <a:rect r="r" b="b" t="t" l="l"/>
            <a:pathLst>
              <a:path h="1098577" w="1098577">
                <a:moveTo>
                  <a:pt x="0" y="0"/>
                </a:moveTo>
                <a:lnTo>
                  <a:pt x="1098577" y="0"/>
                </a:lnTo>
                <a:lnTo>
                  <a:pt x="1098577" y="1098577"/>
                </a:lnTo>
                <a:lnTo>
                  <a:pt x="0" y="1098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671204"/>
            <a:ext cx="11301259" cy="4873668"/>
          </a:xfrm>
          <a:custGeom>
            <a:avLst/>
            <a:gdLst/>
            <a:ahLst/>
            <a:cxnLst/>
            <a:rect r="r" b="b" t="t" l="l"/>
            <a:pathLst>
              <a:path h="4873668" w="11301259">
                <a:moveTo>
                  <a:pt x="0" y="0"/>
                </a:moveTo>
                <a:lnTo>
                  <a:pt x="11301259" y="0"/>
                </a:lnTo>
                <a:lnTo>
                  <a:pt x="11301259" y="4873668"/>
                </a:lnTo>
                <a:lnTo>
                  <a:pt x="0" y="48736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6645038"/>
            <a:ext cx="11301259" cy="3304311"/>
            <a:chOff x="0" y="0"/>
            <a:chExt cx="2976463" cy="8702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76463" cy="870271"/>
            </a:xfrm>
            <a:custGeom>
              <a:avLst/>
              <a:gdLst/>
              <a:ahLst/>
              <a:cxnLst/>
              <a:rect r="r" b="b" t="t" l="l"/>
              <a:pathLst>
                <a:path h="870271" w="2976463">
                  <a:moveTo>
                    <a:pt x="0" y="0"/>
                  </a:moveTo>
                  <a:lnTo>
                    <a:pt x="2976463" y="0"/>
                  </a:lnTo>
                  <a:lnTo>
                    <a:pt x="2976463" y="870271"/>
                  </a:lnTo>
                  <a:lnTo>
                    <a:pt x="0" y="8702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976463" cy="9083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710729" y="1719749"/>
            <a:ext cx="4962923" cy="7200900"/>
            <a:chOff x="0" y="0"/>
            <a:chExt cx="1307107" cy="18965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07107" cy="1896533"/>
            </a:xfrm>
            <a:custGeom>
              <a:avLst/>
              <a:gdLst/>
              <a:ahLst/>
              <a:cxnLst/>
              <a:rect r="r" b="b" t="t" l="l"/>
              <a:pathLst>
                <a:path h="1896533" w="1307107">
                  <a:moveTo>
                    <a:pt x="0" y="0"/>
                  </a:moveTo>
                  <a:lnTo>
                    <a:pt x="1307107" y="0"/>
                  </a:lnTo>
                  <a:lnTo>
                    <a:pt x="1307107" y="1896533"/>
                  </a:lnTo>
                  <a:lnTo>
                    <a:pt x="0" y="18965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07107" cy="1934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410757" y="556577"/>
            <a:ext cx="140140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Budget Stratégique pour un Cloud Souverain Marocain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3800" y="7071603"/>
            <a:ext cx="11262148" cy="264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— </a:t>
            </a:r>
            <a:r>
              <a:rPr lang="en-US" sz="17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ANRT(Rapport Cloud au Maroc 2023)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— World Bank (Coût énergétique Maroc)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— Gartner (Prix serveurs/stockage 2024)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— Ministère de l’Industrie (Subventions TI)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— IDC Maroc (Croissance du cloud en Afrique francophone)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— MCISE(Stratégie cloud des entreprises marocaines)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— Banque Mondiale (Coûts OPEX data centers MENA)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Cette étude inclut une marge de sécurité de 15%. Une analyse plus fine nécessiterait une</a:t>
            </a:r>
          </a:p>
          <a:p>
            <a:pPr algn="l">
              <a:lnSpc>
                <a:spcPts val="2380"/>
              </a:lnSpc>
            </a:pPr>
            <a:r>
              <a:rPr lang="en-US" sz="17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étude de marché détaillée par secteur.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68299" y="1875715"/>
            <a:ext cx="4647782" cy="653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9"/>
              </a:lnSpc>
            </a:pPr>
            <a:r>
              <a:rPr lang="en-US" b="true" sz="2349" u="sng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7.1 Hypothèses Clés,B2B</a:t>
            </a:r>
          </a:p>
          <a:p>
            <a:pPr algn="ctr">
              <a:lnSpc>
                <a:spcPts val="3289"/>
              </a:lnSpc>
            </a:pPr>
          </a:p>
          <a:p>
            <a:pPr algn="l" marL="507364" indent="-253682" lvl="1">
              <a:lnSpc>
                <a:spcPts val="3289"/>
              </a:lnSpc>
              <a:buFont typeface="Arial"/>
              <a:buChar char="•"/>
            </a:pPr>
            <a:r>
              <a:rPr lang="en-US" b="true" sz="2349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Pénétrati</a:t>
            </a:r>
            <a:r>
              <a:rPr lang="en-US" b="true" sz="2349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on du marché : 5% Year 1 → 25% Year 5 (1 208 entreprises ciblées) </a:t>
            </a:r>
          </a:p>
          <a:p>
            <a:pPr algn="l" marL="507364" indent="-253682" lvl="1">
              <a:lnSpc>
                <a:spcPts val="3289"/>
              </a:lnSpc>
              <a:buFont typeface="Arial"/>
              <a:buChar char="•"/>
            </a:pPr>
            <a:r>
              <a:rPr lang="en-US" b="true" sz="2349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Prix Moyens : </a:t>
            </a:r>
          </a:p>
          <a:p>
            <a:pPr algn="l" marL="507364" indent="-253682" lvl="1">
              <a:lnSpc>
                <a:spcPts val="3289"/>
              </a:lnSpc>
              <a:buAutoNum type="arabicPeriod" startAt="1"/>
            </a:pPr>
            <a:r>
              <a:rPr lang="en-US" b="true" sz="2349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IaaS : 1 000– 5 000 USD/mois (VM, stockage, réseau) </a:t>
            </a:r>
          </a:p>
          <a:p>
            <a:pPr algn="l" marL="507364" indent="-253682" lvl="1">
              <a:lnSpc>
                <a:spcPts val="3289"/>
              </a:lnSpc>
              <a:buAutoNum type="arabicPeriod" startAt="1"/>
            </a:pPr>
            <a:r>
              <a:rPr lang="en-US" b="true" sz="2349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PaaS : 500– 3 000 USD/mois (bases de données, conteneurs,Chatboot,...) </a:t>
            </a:r>
          </a:p>
          <a:p>
            <a:pPr algn="l" marL="507364" indent="-253682" lvl="1">
              <a:lnSpc>
                <a:spcPts val="3289"/>
              </a:lnSpc>
              <a:buAutoNum type="arabicPeriod" startAt="1"/>
            </a:pPr>
            <a:r>
              <a:rPr lang="en-US" b="true" sz="2349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SaaS : 300– 1 500 USD/mois (ERP, CRM, outils collaboratifs)</a:t>
            </a:r>
          </a:p>
          <a:p>
            <a:pPr algn="l" marL="507364" indent="-253682" lvl="1">
              <a:lnSpc>
                <a:spcPts val="3289"/>
              </a:lnSpc>
              <a:buAutoNum type="arabicPeriod" startAt="1"/>
            </a:pPr>
            <a:r>
              <a:rPr lang="en-US" b="true" sz="2349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MSS:1000– 5 000 USD/mois (sécurité gérée, SOC)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86471" y="6667903"/>
            <a:ext cx="1822609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b="true" sz="1700" u="sng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sources de base: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66820" y="9170478"/>
            <a:ext cx="4441984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1999" u="sng">
                <a:solidFill>
                  <a:srgbClr val="E5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infos extrais de rapport budgétaire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259300" y="63858"/>
            <a:ext cx="827951" cy="8279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BDE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b="true" sz="15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812415" y="1098577"/>
          <a:ext cx="16994582" cy="8750649"/>
        </p:xfrm>
        <a:graphic>
          <a:graphicData uri="http://schemas.openxmlformats.org/drawingml/2006/table">
            <a:tbl>
              <a:tblPr/>
              <a:tblGrid>
                <a:gridCol w="2633314"/>
                <a:gridCol w="4505792"/>
                <a:gridCol w="4507524"/>
                <a:gridCol w="5347952"/>
              </a:tblGrid>
              <a:tr h="170614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Catégorie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Risque Identifié 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Cause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Solution Proposée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8552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Sécurité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Cyberattaques (+35% en 2023)notamment sur les secteurs publics et bancaires.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Manque de protocoles avancés, données mal protégées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Mise en œuvre de normes ISO 27001, 27017, 27018, authentification MFA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173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Infrastructure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Latence élevée, pannes réseau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Connectivité limitée (coût élevé, peu de câbles Afrique)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Subventions publiques, développement de réseaux fibre + interconnexion Afrique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64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Compétences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Manque de profils cloud, fuite des talents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Pénurie de formations adaptées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Programmes de formation certifiants au Maroc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46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Marché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Faible adoption (14% en 2023)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Manque de confiance et sensibilisation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A2D7A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Campagnes de sensibilisation + formations cloud pour les entreprises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263126" y="0"/>
            <a:ext cx="1098577" cy="1098577"/>
          </a:xfrm>
          <a:custGeom>
            <a:avLst/>
            <a:gdLst/>
            <a:ahLst/>
            <a:cxnLst/>
            <a:rect r="r" b="b" t="t" l="l"/>
            <a:pathLst>
              <a:path h="1098577" w="1098577">
                <a:moveTo>
                  <a:pt x="0" y="0"/>
                </a:moveTo>
                <a:lnTo>
                  <a:pt x="1098577" y="0"/>
                </a:lnTo>
                <a:lnTo>
                  <a:pt x="1098577" y="1098577"/>
                </a:lnTo>
                <a:lnTo>
                  <a:pt x="0" y="1098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07466" y="311419"/>
            <a:ext cx="118177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4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 des Risques, Solutions Proposées 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259300" y="63858"/>
            <a:ext cx="827951" cy="827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BDE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b="true" sz="15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11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3126" y="0"/>
            <a:ext cx="1098577" cy="1098577"/>
          </a:xfrm>
          <a:custGeom>
            <a:avLst/>
            <a:gdLst/>
            <a:ahLst/>
            <a:cxnLst/>
            <a:rect r="r" b="b" t="t" l="l"/>
            <a:pathLst>
              <a:path h="1098577" w="1098577">
                <a:moveTo>
                  <a:pt x="0" y="0"/>
                </a:moveTo>
                <a:lnTo>
                  <a:pt x="1098577" y="0"/>
                </a:lnTo>
                <a:lnTo>
                  <a:pt x="1098577" y="1098577"/>
                </a:lnTo>
                <a:lnTo>
                  <a:pt x="0" y="1098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406685" y="1028700"/>
          <a:ext cx="17474630" cy="9124950"/>
        </p:xfrm>
        <a:graphic>
          <a:graphicData uri="http://schemas.openxmlformats.org/drawingml/2006/table">
            <a:tbl>
              <a:tblPr/>
              <a:tblGrid>
                <a:gridCol w="8676440"/>
                <a:gridCol w="8798189"/>
              </a:tblGrid>
              <a:tr h="103193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Acteurs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Rôle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1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Gouvernement (DGSSI, CNDP)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Réglementation, homologation, incitations fiscales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54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Banques (Bank Al-Maghrib)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Spécifications techniques et sécurité pour le secteur financier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1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Universités / Écoles 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Formation certifiante et R&amp;D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54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Opérateurs télécoms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Maroc Telecom, Inwi, Orange Maroc – Infrastructure et datacenters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546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Entreprises locales IT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Medasys, DataProtect – Intégration, cybersécurité, support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1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PME utilisatrices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Phase pilote, retour d’expérience, besoins concrets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415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Partenaires technologiques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AWS, Microsoft, Google pour un cloud hybride conforme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607466" y="311419"/>
            <a:ext cx="1181779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Collaborateurs Clés à Mobiliser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7053364" y="135313"/>
            <a:ext cx="827951" cy="82795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BDE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b="true" sz="15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918196" y="6214538"/>
            <a:ext cx="10744062" cy="453755"/>
            <a:chOff x="0" y="0"/>
            <a:chExt cx="1497430" cy="632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97430" cy="63241"/>
            </a:xfrm>
            <a:custGeom>
              <a:avLst/>
              <a:gdLst/>
              <a:ahLst/>
              <a:cxnLst/>
              <a:rect r="r" b="b" t="t" l="l"/>
              <a:pathLst>
                <a:path h="63241" w="1497430">
                  <a:moveTo>
                    <a:pt x="0" y="0"/>
                  </a:moveTo>
                  <a:lnTo>
                    <a:pt x="1497430" y="0"/>
                  </a:lnTo>
                  <a:lnTo>
                    <a:pt x="1497430" y="63241"/>
                  </a:lnTo>
                  <a:lnTo>
                    <a:pt x="0" y="63241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97430" cy="1013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259676" y="678211"/>
            <a:ext cx="584874" cy="41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3375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21178" y="3277978"/>
            <a:ext cx="15728597" cy="2596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24"/>
              </a:lnSpc>
            </a:pPr>
            <a:r>
              <a:rPr lang="en-US" b="true" sz="11038">
                <a:solidFill>
                  <a:srgbClr val="3E67C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Merci de votre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40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12434" y="2913756"/>
            <a:ext cx="1628473" cy="1238904"/>
            <a:chOff x="0" y="0"/>
            <a:chExt cx="258954" cy="1970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8954" cy="197006"/>
            </a:xfrm>
            <a:custGeom>
              <a:avLst/>
              <a:gdLst/>
              <a:ahLst/>
              <a:cxnLst/>
              <a:rect r="r" b="b" t="t" l="l"/>
              <a:pathLst>
                <a:path h="197006" w="258954">
                  <a:moveTo>
                    <a:pt x="0" y="0"/>
                  </a:moveTo>
                  <a:lnTo>
                    <a:pt x="258954" y="0"/>
                  </a:lnTo>
                  <a:lnTo>
                    <a:pt x="258954" y="197006"/>
                  </a:lnTo>
                  <a:lnTo>
                    <a:pt x="0" y="197006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58954" cy="235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812434" y="4438410"/>
            <a:ext cx="1628473" cy="1238904"/>
            <a:chOff x="0" y="0"/>
            <a:chExt cx="258954" cy="1970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8954" cy="197006"/>
            </a:xfrm>
            <a:custGeom>
              <a:avLst/>
              <a:gdLst/>
              <a:ahLst/>
              <a:cxnLst/>
              <a:rect r="r" b="b" t="t" l="l"/>
              <a:pathLst>
                <a:path h="197006" w="258954">
                  <a:moveTo>
                    <a:pt x="0" y="0"/>
                  </a:moveTo>
                  <a:lnTo>
                    <a:pt x="258954" y="0"/>
                  </a:lnTo>
                  <a:lnTo>
                    <a:pt x="258954" y="197006"/>
                  </a:lnTo>
                  <a:lnTo>
                    <a:pt x="0" y="197006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58954" cy="235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812434" y="5963064"/>
            <a:ext cx="1628473" cy="1238904"/>
            <a:chOff x="0" y="0"/>
            <a:chExt cx="258954" cy="1970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8954" cy="197006"/>
            </a:xfrm>
            <a:custGeom>
              <a:avLst/>
              <a:gdLst/>
              <a:ahLst/>
              <a:cxnLst/>
              <a:rect r="r" b="b" t="t" l="l"/>
              <a:pathLst>
                <a:path h="197006" w="258954">
                  <a:moveTo>
                    <a:pt x="0" y="0"/>
                  </a:moveTo>
                  <a:lnTo>
                    <a:pt x="258954" y="0"/>
                  </a:lnTo>
                  <a:lnTo>
                    <a:pt x="258954" y="197006"/>
                  </a:lnTo>
                  <a:lnTo>
                    <a:pt x="0" y="197006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58954" cy="235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812434" y="7487718"/>
            <a:ext cx="1628473" cy="1238904"/>
            <a:chOff x="0" y="0"/>
            <a:chExt cx="258954" cy="1970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954" cy="197006"/>
            </a:xfrm>
            <a:custGeom>
              <a:avLst/>
              <a:gdLst/>
              <a:ahLst/>
              <a:cxnLst/>
              <a:rect r="r" b="b" t="t" l="l"/>
              <a:pathLst>
                <a:path h="197006" w="258954">
                  <a:moveTo>
                    <a:pt x="0" y="0"/>
                  </a:moveTo>
                  <a:lnTo>
                    <a:pt x="258954" y="0"/>
                  </a:lnTo>
                  <a:lnTo>
                    <a:pt x="258954" y="197006"/>
                  </a:lnTo>
                  <a:lnTo>
                    <a:pt x="0" y="197006"/>
                  </a:ln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58954" cy="235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V="true">
            <a:off x="3252310" y="1950985"/>
            <a:ext cx="32469" cy="7721210"/>
          </a:xfrm>
          <a:prstGeom prst="line">
            <a:avLst/>
          </a:prstGeom>
          <a:ln cap="flat" w="38100">
            <a:solidFill>
              <a:srgbClr val="006CC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566017" y="1364474"/>
            <a:ext cx="17155967" cy="0"/>
          </a:xfrm>
          <a:prstGeom prst="line">
            <a:avLst/>
          </a:prstGeom>
          <a:ln cap="flat" w="38100">
            <a:solidFill>
              <a:srgbClr val="006CC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7" id="17"/>
          <p:cNvSpPr txBox="true"/>
          <p:nvPr/>
        </p:nvSpPr>
        <p:spPr>
          <a:xfrm rot="0">
            <a:off x="1938824" y="29942"/>
            <a:ext cx="5759344" cy="1191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12"/>
              </a:lnSpc>
            </a:pPr>
            <a:r>
              <a:rPr lang="en-US" sz="7038" b="true">
                <a:solidFill>
                  <a:srgbClr val="2254C5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Planing 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31725" y="3226203"/>
            <a:ext cx="9922324" cy="55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7"/>
              </a:lnSpc>
              <a:spcBef>
                <a:spcPct val="0"/>
              </a:spcBef>
            </a:pPr>
            <a:r>
              <a:rPr lang="en-US" sz="3333">
                <a:solidFill>
                  <a:srgbClr val="2254C5"/>
                </a:solidFill>
                <a:latin typeface="Montserrat"/>
                <a:ea typeface="Montserrat"/>
                <a:cs typeface="Montserrat"/>
                <a:sym typeface="Montserrat"/>
              </a:rPr>
              <a:t>Problematique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21401" y="3347553"/>
            <a:ext cx="652398" cy="364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b="true" sz="2958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31725" y="4750857"/>
            <a:ext cx="9922324" cy="55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7"/>
              </a:lnSpc>
              <a:spcBef>
                <a:spcPct val="0"/>
              </a:spcBef>
            </a:pPr>
            <a:r>
              <a:rPr lang="en-US" sz="3333">
                <a:solidFill>
                  <a:srgbClr val="2254C5"/>
                </a:solidFill>
                <a:latin typeface="Montserrat"/>
                <a:ea typeface="Montserrat"/>
                <a:cs typeface="Montserrat"/>
                <a:sym typeface="Montserrat"/>
              </a:rPr>
              <a:t>Partie pratique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321401" y="4872206"/>
            <a:ext cx="652398" cy="364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b="true" sz="2958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97933" y="6275510"/>
            <a:ext cx="9922324" cy="55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7"/>
              </a:lnSpc>
              <a:spcBef>
                <a:spcPct val="0"/>
              </a:spcBef>
            </a:pPr>
            <a:r>
              <a:rPr lang="en-US" sz="3333">
                <a:solidFill>
                  <a:srgbClr val="2254C5"/>
                </a:solidFill>
                <a:latin typeface="Montserrat"/>
                <a:ea typeface="Montserrat"/>
                <a:cs typeface="Montserrat"/>
                <a:sym typeface="Montserrat"/>
              </a:rPr>
              <a:t>Plan d’investissement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321401" y="6396860"/>
            <a:ext cx="652398" cy="364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b="true" sz="2958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97933" y="7800164"/>
            <a:ext cx="12024051" cy="55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7"/>
              </a:lnSpc>
              <a:spcBef>
                <a:spcPct val="0"/>
              </a:spcBef>
            </a:pPr>
            <a:r>
              <a:rPr lang="en-US" sz="3333">
                <a:solidFill>
                  <a:srgbClr val="2254C5"/>
                </a:solidFill>
                <a:latin typeface="Montserrat"/>
                <a:ea typeface="Montserrat"/>
                <a:cs typeface="Montserrat"/>
                <a:sym typeface="Montserrat"/>
              </a:rPr>
              <a:t>Application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321401" y="7921514"/>
            <a:ext cx="652398" cy="364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3"/>
              </a:lnSpc>
            </a:pPr>
            <a:r>
              <a:rPr lang="en-US" b="true" sz="2958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4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7259300" y="63858"/>
            <a:ext cx="827951" cy="82795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BDE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b="true" sz="15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4971" y="3480320"/>
            <a:ext cx="399158" cy="39915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CC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435082" y="2078155"/>
            <a:ext cx="7824218" cy="7616386"/>
          </a:xfrm>
          <a:custGeom>
            <a:avLst/>
            <a:gdLst/>
            <a:ahLst/>
            <a:cxnLst/>
            <a:rect r="r" b="b" t="t" l="l"/>
            <a:pathLst>
              <a:path h="7616386" w="7824218">
                <a:moveTo>
                  <a:pt x="0" y="0"/>
                </a:moveTo>
                <a:lnTo>
                  <a:pt x="7824218" y="0"/>
                </a:lnTo>
                <a:lnTo>
                  <a:pt x="7824218" y="7616385"/>
                </a:lnTo>
                <a:lnTo>
                  <a:pt x="0" y="76163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79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714971" y="4847398"/>
            <a:ext cx="399158" cy="39915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9D5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385114"/>
            <a:ext cx="1098577" cy="1098577"/>
          </a:xfrm>
          <a:custGeom>
            <a:avLst/>
            <a:gdLst/>
            <a:ahLst/>
            <a:cxnLst/>
            <a:rect r="r" b="b" t="t" l="l"/>
            <a:pathLst>
              <a:path h="1098577" w="1098577">
                <a:moveTo>
                  <a:pt x="0" y="0"/>
                </a:moveTo>
                <a:lnTo>
                  <a:pt x="1098577" y="0"/>
                </a:lnTo>
                <a:lnTo>
                  <a:pt x="1098577" y="1098577"/>
                </a:lnTo>
                <a:lnTo>
                  <a:pt x="0" y="1098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259676" y="678211"/>
            <a:ext cx="760136" cy="41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3375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33229" y="3362412"/>
            <a:ext cx="5916068" cy="102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  <a:spcBef>
                <a:spcPct val="0"/>
              </a:spcBef>
            </a:pPr>
            <a:r>
              <a:rPr lang="en-US" b="true" sz="297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Resources et services informatique louer via Internet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33229" y="4790248"/>
            <a:ext cx="6083338" cy="207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9"/>
              </a:lnSpc>
              <a:spcBef>
                <a:spcPct val="0"/>
              </a:spcBef>
            </a:pPr>
            <a:r>
              <a:rPr lang="en-US" b="true" sz="297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Les services et ressources comme machine virtuelle, base de données, Hébergement d’applications...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10757" y="556577"/>
            <a:ext cx="140140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C’est quoi le cloud ?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259300" y="63858"/>
            <a:ext cx="827951" cy="8279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BDE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b="true" sz="15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08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676" y="678211"/>
            <a:ext cx="760136" cy="41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3375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04</a:t>
            </a:r>
          </a:p>
        </p:txBody>
      </p:sp>
      <p:sp>
        <p:nvSpPr>
          <p:cNvPr name="AutoShape 4" id="4"/>
          <p:cNvSpPr/>
          <p:nvPr/>
        </p:nvSpPr>
        <p:spPr>
          <a:xfrm>
            <a:off x="8853136" y="3281418"/>
            <a:ext cx="0" cy="5519942"/>
          </a:xfrm>
          <a:prstGeom prst="line">
            <a:avLst/>
          </a:prstGeom>
          <a:ln cap="flat" w="38100">
            <a:solidFill>
              <a:srgbClr val="39D5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249167" y="2800088"/>
            <a:ext cx="542467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</a:pPr>
            <a:r>
              <a:rPr lang="en-US" b="true" sz="3999">
                <a:solidFill>
                  <a:srgbClr val="00B2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Problématique: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75923" y="2800088"/>
            <a:ext cx="5424677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9"/>
              </a:lnSpc>
            </a:pPr>
            <a:r>
              <a:rPr lang="en-US" b="true" sz="3999">
                <a:solidFill>
                  <a:srgbClr val="00B2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Strategie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6886" y="4086484"/>
            <a:ext cx="6409238" cy="419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Évolution rapide du Cloud Computing.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Migration croissante des entreprises vers le cloud.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Enjeux liés au coût, à la sécurité et à la conformité.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Besoin d’une décision basée sur des informations fiables.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83643" y="3562609"/>
            <a:ext cx="6409238" cy="5238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Veille technologique pour une décision informée.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Recherche dans des bases scientifiques.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Collecte et stockage via ETL et data warehouse.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Visualisation des données sur un dashboard.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Analyse et validation des sources.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10757" y="556577"/>
            <a:ext cx="140140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Problématique et stratégie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00" y="385114"/>
            <a:ext cx="1098577" cy="1098577"/>
          </a:xfrm>
          <a:custGeom>
            <a:avLst/>
            <a:gdLst/>
            <a:ahLst/>
            <a:cxnLst/>
            <a:rect r="r" b="b" t="t" l="l"/>
            <a:pathLst>
              <a:path h="1098577" w="1098577">
                <a:moveTo>
                  <a:pt x="0" y="0"/>
                </a:moveTo>
                <a:lnTo>
                  <a:pt x="1098577" y="0"/>
                </a:lnTo>
                <a:lnTo>
                  <a:pt x="1098577" y="1098577"/>
                </a:lnTo>
                <a:lnTo>
                  <a:pt x="0" y="10985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259300" y="63858"/>
            <a:ext cx="827951" cy="82795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BDE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b="true" sz="15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08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385114"/>
            <a:ext cx="1098577" cy="1098577"/>
          </a:xfrm>
          <a:custGeom>
            <a:avLst/>
            <a:gdLst/>
            <a:ahLst/>
            <a:cxnLst/>
            <a:rect r="r" b="b" t="t" l="l"/>
            <a:pathLst>
              <a:path h="1098577" w="1098577">
                <a:moveTo>
                  <a:pt x="0" y="0"/>
                </a:moveTo>
                <a:lnTo>
                  <a:pt x="1098577" y="0"/>
                </a:lnTo>
                <a:lnTo>
                  <a:pt x="1098577" y="1098577"/>
                </a:lnTo>
                <a:lnTo>
                  <a:pt x="0" y="10985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265215" y="2774174"/>
            <a:ext cx="3821762" cy="5629330"/>
            <a:chOff x="0" y="0"/>
            <a:chExt cx="1395913" cy="20561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5913" cy="2056135"/>
            </a:xfrm>
            <a:custGeom>
              <a:avLst/>
              <a:gdLst/>
              <a:ahLst/>
              <a:cxnLst/>
              <a:rect r="r" b="b" t="t" l="l"/>
              <a:pathLst>
                <a:path h="2056135" w="1395913">
                  <a:moveTo>
                    <a:pt x="0" y="0"/>
                  </a:moveTo>
                  <a:lnTo>
                    <a:pt x="1395913" y="0"/>
                  </a:lnTo>
                  <a:lnTo>
                    <a:pt x="1395913" y="2056135"/>
                  </a:lnTo>
                  <a:lnTo>
                    <a:pt x="0" y="2056135"/>
                  </a:lnTo>
                  <a:close/>
                </a:path>
              </a:pathLst>
            </a:custGeom>
            <a:solidFill>
              <a:srgbClr val="D6E7FF"/>
            </a:solidFill>
            <a:ln w="19050" cap="sq">
              <a:solidFill>
                <a:srgbClr val="737373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1395913" cy="2075185"/>
            </a:xfrm>
            <a:prstGeom prst="rect">
              <a:avLst/>
            </a:prstGeom>
          </p:spPr>
          <p:txBody>
            <a:bodyPr anchor="ctr" rtlCol="false" tIns="24949" lIns="24949" bIns="24949" rIns="24949"/>
            <a:lstStyle/>
            <a:p>
              <a:pPr algn="ctr">
                <a:lnSpc>
                  <a:spcPts val="108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926253" y="2774174"/>
            <a:ext cx="2575001" cy="5629330"/>
            <a:chOff x="0" y="0"/>
            <a:chExt cx="798451" cy="17455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8451" cy="1745531"/>
            </a:xfrm>
            <a:custGeom>
              <a:avLst/>
              <a:gdLst/>
              <a:ahLst/>
              <a:cxnLst/>
              <a:rect r="r" b="b" t="t" l="l"/>
              <a:pathLst>
                <a:path h="1745531" w="798451">
                  <a:moveTo>
                    <a:pt x="0" y="0"/>
                  </a:moveTo>
                  <a:lnTo>
                    <a:pt x="798451" y="0"/>
                  </a:lnTo>
                  <a:lnTo>
                    <a:pt x="798451" y="1745531"/>
                  </a:lnTo>
                  <a:lnTo>
                    <a:pt x="0" y="1745531"/>
                  </a:lnTo>
                  <a:close/>
                </a:path>
              </a:pathLst>
            </a:custGeom>
            <a:solidFill>
              <a:srgbClr val="FFF5C3"/>
            </a:solidFill>
            <a:ln w="19050" cap="sq">
              <a:solidFill>
                <a:srgbClr val="737373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798451" cy="1764581"/>
            </a:xfrm>
            <a:prstGeom prst="rect">
              <a:avLst/>
            </a:prstGeom>
          </p:spPr>
          <p:txBody>
            <a:bodyPr anchor="ctr" rtlCol="false" tIns="24949" lIns="24949" bIns="24949" rIns="24949"/>
            <a:lstStyle/>
            <a:p>
              <a:pPr algn="ctr">
                <a:lnSpc>
                  <a:spcPts val="108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360302" y="3437236"/>
            <a:ext cx="1705828" cy="1705828"/>
          </a:xfrm>
          <a:custGeom>
            <a:avLst/>
            <a:gdLst/>
            <a:ahLst/>
            <a:cxnLst/>
            <a:rect r="r" b="b" t="t" l="l"/>
            <a:pathLst>
              <a:path h="1705828" w="1705828">
                <a:moveTo>
                  <a:pt x="0" y="0"/>
                </a:moveTo>
                <a:lnTo>
                  <a:pt x="1705827" y="0"/>
                </a:lnTo>
                <a:lnTo>
                  <a:pt x="1705827" y="1705828"/>
                </a:lnTo>
                <a:lnTo>
                  <a:pt x="0" y="17058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596038" y="5448333"/>
            <a:ext cx="1299321" cy="1299321"/>
          </a:xfrm>
          <a:custGeom>
            <a:avLst/>
            <a:gdLst/>
            <a:ahLst/>
            <a:cxnLst/>
            <a:rect r="r" b="b" t="t" l="l"/>
            <a:pathLst>
              <a:path h="1299321" w="1299321">
                <a:moveTo>
                  <a:pt x="0" y="0"/>
                </a:moveTo>
                <a:lnTo>
                  <a:pt x="1299321" y="0"/>
                </a:lnTo>
                <a:lnTo>
                  <a:pt x="1299321" y="1299321"/>
                </a:lnTo>
                <a:lnTo>
                  <a:pt x="0" y="12993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856576" y="2787794"/>
            <a:ext cx="2468087" cy="5615709"/>
            <a:chOff x="0" y="0"/>
            <a:chExt cx="1332995" cy="3033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32995" cy="3033000"/>
            </a:xfrm>
            <a:custGeom>
              <a:avLst/>
              <a:gdLst/>
              <a:ahLst/>
              <a:cxnLst/>
              <a:rect r="r" b="b" t="t" l="l"/>
              <a:pathLst>
                <a:path h="3033000" w="1332995">
                  <a:moveTo>
                    <a:pt x="0" y="0"/>
                  </a:moveTo>
                  <a:lnTo>
                    <a:pt x="1332995" y="0"/>
                  </a:lnTo>
                  <a:lnTo>
                    <a:pt x="1332995" y="3033000"/>
                  </a:lnTo>
                  <a:lnTo>
                    <a:pt x="0" y="3033000"/>
                  </a:lnTo>
                  <a:close/>
                </a:path>
              </a:pathLst>
            </a:custGeom>
            <a:solidFill>
              <a:srgbClr val="B8EFE3"/>
            </a:solidFill>
            <a:ln w="19050" cap="sq">
              <a:solidFill>
                <a:srgbClr val="737373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332995" cy="3052050"/>
            </a:xfrm>
            <a:prstGeom prst="rect">
              <a:avLst/>
            </a:prstGeom>
          </p:spPr>
          <p:txBody>
            <a:bodyPr anchor="ctr" rtlCol="false" tIns="24949" lIns="24949" bIns="24949" rIns="24949"/>
            <a:lstStyle/>
            <a:p>
              <a:pPr algn="ctr">
                <a:lnSpc>
                  <a:spcPts val="108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339454" y="4766841"/>
            <a:ext cx="3175277" cy="1778155"/>
          </a:xfrm>
          <a:custGeom>
            <a:avLst/>
            <a:gdLst/>
            <a:ahLst/>
            <a:cxnLst/>
            <a:rect r="r" b="b" t="t" l="l"/>
            <a:pathLst>
              <a:path h="1778155" w="3175277">
                <a:moveTo>
                  <a:pt x="0" y="0"/>
                </a:moveTo>
                <a:lnTo>
                  <a:pt x="3175277" y="0"/>
                </a:lnTo>
                <a:lnTo>
                  <a:pt x="3175277" y="1778155"/>
                </a:lnTo>
                <a:lnTo>
                  <a:pt x="0" y="17781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 flipH="true">
            <a:off x="10710952" y="5346528"/>
            <a:ext cx="935926" cy="0"/>
          </a:xfrm>
          <a:prstGeom prst="line">
            <a:avLst/>
          </a:prstGeom>
          <a:ln cap="rnd" w="19050">
            <a:solidFill>
              <a:srgbClr val="20202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596038" y="7052922"/>
            <a:ext cx="1234354" cy="1079252"/>
          </a:xfrm>
          <a:custGeom>
            <a:avLst/>
            <a:gdLst/>
            <a:ahLst/>
            <a:cxnLst/>
            <a:rect r="r" b="b" t="t" l="l"/>
            <a:pathLst>
              <a:path h="1079252" w="1234354">
                <a:moveTo>
                  <a:pt x="0" y="0"/>
                </a:moveTo>
                <a:lnTo>
                  <a:pt x="1234354" y="0"/>
                </a:lnTo>
                <a:lnTo>
                  <a:pt x="1234354" y="1079252"/>
                </a:lnTo>
                <a:lnTo>
                  <a:pt x="0" y="10792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8" id="18"/>
          <p:cNvSpPr/>
          <p:nvPr/>
        </p:nvSpPr>
        <p:spPr>
          <a:xfrm flipH="true" flipV="true">
            <a:off x="6476324" y="4544282"/>
            <a:ext cx="1554472" cy="952279"/>
          </a:xfrm>
          <a:prstGeom prst="line">
            <a:avLst/>
          </a:prstGeom>
          <a:ln cap="rnd" w="19050">
            <a:solidFill>
              <a:srgbClr val="20202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3570542" y="6747654"/>
            <a:ext cx="3211109" cy="690066"/>
          </a:xfrm>
          <a:custGeom>
            <a:avLst/>
            <a:gdLst/>
            <a:ahLst/>
            <a:cxnLst/>
            <a:rect r="r" b="b" t="t" l="l"/>
            <a:pathLst>
              <a:path h="690066" w="3211109">
                <a:moveTo>
                  <a:pt x="0" y="0"/>
                </a:moveTo>
                <a:lnTo>
                  <a:pt x="3211109" y="0"/>
                </a:lnTo>
                <a:lnTo>
                  <a:pt x="3211109" y="690066"/>
                </a:lnTo>
                <a:lnTo>
                  <a:pt x="0" y="6900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992297" y="3096490"/>
            <a:ext cx="2600455" cy="34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b="true" sz="2740">
                <a:solidFill>
                  <a:srgbClr val="3E67C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Extract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259676" y="678211"/>
            <a:ext cx="760136" cy="418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4"/>
              </a:lnSpc>
            </a:pPr>
            <a:r>
              <a:rPr lang="en-US" sz="3375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04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10757" y="556577"/>
            <a:ext cx="140140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Partie pratique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926253" y="2850374"/>
            <a:ext cx="2600455" cy="34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b="true" sz="2740">
                <a:solidFill>
                  <a:srgbClr val="3E67C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Transform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85747" y="2863994"/>
            <a:ext cx="2600455" cy="34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b="true" sz="2740">
                <a:solidFill>
                  <a:srgbClr val="3E67C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Visualisation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875869" y="4412009"/>
            <a:ext cx="2600455" cy="34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b="true" sz="2740">
                <a:solidFill>
                  <a:srgbClr val="3E67C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Scraping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875869" y="5724306"/>
            <a:ext cx="2600455" cy="34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8"/>
              </a:lnSpc>
            </a:pPr>
            <a:r>
              <a:rPr lang="en-US" b="true" sz="2740">
                <a:solidFill>
                  <a:srgbClr val="3E67C8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Articles</a:t>
            </a:r>
          </a:p>
        </p:txBody>
      </p:sp>
      <p:sp>
        <p:nvSpPr>
          <p:cNvPr name="AutoShape 27" id="27"/>
          <p:cNvSpPr/>
          <p:nvPr/>
        </p:nvSpPr>
        <p:spPr>
          <a:xfrm flipH="true">
            <a:off x="6476324" y="5648106"/>
            <a:ext cx="1309606" cy="208473"/>
          </a:xfrm>
          <a:prstGeom prst="line">
            <a:avLst/>
          </a:prstGeom>
          <a:ln cap="rnd" w="19050">
            <a:solidFill>
              <a:srgbClr val="20202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H="true">
            <a:off x="6781651" y="5655919"/>
            <a:ext cx="1144602" cy="1436768"/>
          </a:xfrm>
          <a:prstGeom prst="line">
            <a:avLst/>
          </a:prstGeom>
          <a:ln cap="rnd" w="19050">
            <a:solidFill>
              <a:srgbClr val="202020"/>
            </a:solidFill>
            <a:prstDash val="solid"/>
            <a:headEnd type="triangle" len="med" w="lg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17259300" y="63858"/>
            <a:ext cx="827951" cy="827951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BDE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b="true" sz="15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t="0" r="-220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0757" y="556577"/>
            <a:ext cx="140140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Dashboard Time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385114"/>
            <a:ext cx="1098577" cy="1098577"/>
          </a:xfrm>
          <a:custGeom>
            <a:avLst/>
            <a:gdLst/>
            <a:ahLst/>
            <a:cxnLst/>
            <a:rect r="r" b="b" t="t" l="l"/>
            <a:pathLst>
              <a:path h="1098577" w="1098577">
                <a:moveTo>
                  <a:pt x="0" y="0"/>
                </a:moveTo>
                <a:lnTo>
                  <a:pt x="1098577" y="0"/>
                </a:lnTo>
                <a:lnTo>
                  <a:pt x="1098577" y="1098577"/>
                </a:lnTo>
                <a:lnTo>
                  <a:pt x="0" y="10985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79949" y="3906534"/>
            <a:ext cx="11167745" cy="2013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655"/>
              </a:lnSpc>
              <a:spcBef>
                <a:spcPct val="0"/>
              </a:spcBef>
            </a:pPr>
            <a:r>
              <a:rPr lang="en-US" sz="11896" strike="noStrike" u="none">
                <a:solidFill>
                  <a:srgbClr val="000000"/>
                </a:solidFill>
                <a:latin typeface="Breaking Rules"/>
                <a:ea typeface="Breaking Rules"/>
                <a:cs typeface="Breaking Rules"/>
                <a:sym typeface="Breaking Rules"/>
              </a:rPr>
              <a:t>Breaking Slides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259300" y="63858"/>
            <a:ext cx="827951" cy="82795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BDE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b="true" sz="15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769380" y="9057979"/>
            <a:ext cx="845626" cy="845626"/>
          </a:xfrm>
          <a:custGeom>
            <a:avLst/>
            <a:gdLst/>
            <a:ahLst/>
            <a:cxnLst/>
            <a:rect r="r" b="b" t="t" l="l"/>
            <a:pathLst>
              <a:path h="845626" w="845626">
                <a:moveTo>
                  <a:pt x="0" y="0"/>
                </a:moveTo>
                <a:lnTo>
                  <a:pt x="845627" y="0"/>
                </a:lnTo>
                <a:lnTo>
                  <a:pt x="845627" y="845626"/>
                </a:lnTo>
                <a:lnTo>
                  <a:pt x="0" y="845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84091" y="2544293"/>
            <a:ext cx="12620861" cy="1216235"/>
            <a:chOff x="0" y="0"/>
            <a:chExt cx="3363067" cy="3240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63067" cy="324089"/>
            </a:xfrm>
            <a:custGeom>
              <a:avLst/>
              <a:gdLst/>
              <a:ahLst/>
              <a:cxnLst/>
              <a:rect r="r" b="b" t="t" l="l"/>
              <a:pathLst>
                <a:path h="324089" w="3363067">
                  <a:moveTo>
                    <a:pt x="31285" y="0"/>
                  </a:moveTo>
                  <a:lnTo>
                    <a:pt x="3331782" y="0"/>
                  </a:lnTo>
                  <a:cubicBezTo>
                    <a:pt x="3349060" y="0"/>
                    <a:pt x="3363067" y="14007"/>
                    <a:pt x="3363067" y="31285"/>
                  </a:cubicBezTo>
                  <a:lnTo>
                    <a:pt x="3363067" y="292804"/>
                  </a:lnTo>
                  <a:cubicBezTo>
                    <a:pt x="3363067" y="301101"/>
                    <a:pt x="3359771" y="309059"/>
                    <a:pt x="3353904" y="314926"/>
                  </a:cubicBezTo>
                  <a:cubicBezTo>
                    <a:pt x="3348037" y="320793"/>
                    <a:pt x="3340079" y="324089"/>
                    <a:pt x="3331782" y="324089"/>
                  </a:cubicBezTo>
                  <a:lnTo>
                    <a:pt x="31285" y="324089"/>
                  </a:lnTo>
                  <a:cubicBezTo>
                    <a:pt x="22987" y="324089"/>
                    <a:pt x="15030" y="320793"/>
                    <a:pt x="9163" y="314926"/>
                  </a:cubicBezTo>
                  <a:cubicBezTo>
                    <a:pt x="3296" y="309059"/>
                    <a:pt x="0" y="301101"/>
                    <a:pt x="0" y="292804"/>
                  </a:cubicBezTo>
                  <a:lnTo>
                    <a:pt x="0" y="31285"/>
                  </a:lnTo>
                  <a:cubicBezTo>
                    <a:pt x="0" y="22987"/>
                    <a:pt x="3296" y="15030"/>
                    <a:pt x="9163" y="9163"/>
                  </a:cubicBezTo>
                  <a:cubicBezTo>
                    <a:pt x="15030" y="3296"/>
                    <a:pt x="22987" y="0"/>
                    <a:pt x="312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FAC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363067" cy="36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84091" y="5501827"/>
            <a:ext cx="12620861" cy="1146728"/>
            <a:chOff x="0" y="0"/>
            <a:chExt cx="3363067" cy="3055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63067" cy="305567"/>
            </a:xfrm>
            <a:custGeom>
              <a:avLst/>
              <a:gdLst/>
              <a:ahLst/>
              <a:cxnLst/>
              <a:rect r="r" b="b" t="t" l="l"/>
              <a:pathLst>
                <a:path h="305567" w="3363067">
                  <a:moveTo>
                    <a:pt x="31285" y="0"/>
                  </a:moveTo>
                  <a:lnTo>
                    <a:pt x="3331782" y="0"/>
                  </a:lnTo>
                  <a:cubicBezTo>
                    <a:pt x="3349060" y="0"/>
                    <a:pt x="3363067" y="14007"/>
                    <a:pt x="3363067" y="31285"/>
                  </a:cubicBezTo>
                  <a:lnTo>
                    <a:pt x="3363067" y="274283"/>
                  </a:lnTo>
                  <a:cubicBezTo>
                    <a:pt x="3363067" y="282580"/>
                    <a:pt x="3359771" y="290537"/>
                    <a:pt x="3353904" y="296404"/>
                  </a:cubicBezTo>
                  <a:cubicBezTo>
                    <a:pt x="3348037" y="302271"/>
                    <a:pt x="3340079" y="305567"/>
                    <a:pt x="3331782" y="305567"/>
                  </a:cubicBezTo>
                  <a:lnTo>
                    <a:pt x="31285" y="305567"/>
                  </a:lnTo>
                  <a:cubicBezTo>
                    <a:pt x="22987" y="305567"/>
                    <a:pt x="15030" y="302271"/>
                    <a:pt x="9163" y="296404"/>
                  </a:cubicBezTo>
                  <a:cubicBezTo>
                    <a:pt x="3296" y="290537"/>
                    <a:pt x="0" y="282580"/>
                    <a:pt x="0" y="274283"/>
                  </a:cubicBezTo>
                  <a:lnTo>
                    <a:pt x="0" y="31285"/>
                  </a:lnTo>
                  <a:cubicBezTo>
                    <a:pt x="0" y="22987"/>
                    <a:pt x="3296" y="15030"/>
                    <a:pt x="9163" y="9163"/>
                  </a:cubicBezTo>
                  <a:cubicBezTo>
                    <a:pt x="15030" y="3296"/>
                    <a:pt x="22987" y="0"/>
                    <a:pt x="312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FAC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363067" cy="362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96571" indent="-248285" lvl="1">
                <a:lnSpc>
                  <a:spcPts val="3220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284091" y="8502275"/>
            <a:ext cx="12620861" cy="1176219"/>
            <a:chOff x="0" y="0"/>
            <a:chExt cx="3363067" cy="3134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63067" cy="313426"/>
            </a:xfrm>
            <a:custGeom>
              <a:avLst/>
              <a:gdLst/>
              <a:ahLst/>
              <a:cxnLst/>
              <a:rect r="r" b="b" t="t" l="l"/>
              <a:pathLst>
                <a:path h="313426" w="3363067">
                  <a:moveTo>
                    <a:pt x="31285" y="0"/>
                  </a:moveTo>
                  <a:lnTo>
                    <a:pt x="3331782" y="0"/>
                  </a:lnTo>
                  <a:cubicBezTo>
                    <a:pt x="3349060" y="0"/>
                    <a:pt x="3363067" y="14007"/>
                    <a:pt x="3363067" y="31285"/>
                  </a:cubicBezTo>
                  <a:lnTo>
                    <a:pt x="3363067" y="282141"/>
                  </a:lnTo>
                  <a:cubicBezTo>
                    <a:pt x="3363067" y="290438"/>
                    <a:pt x="3359771" y="298396"/>
                    <a:pt x="3353904" y="304263"/>
                  </a:cubicBezTo>
                  <a:cubicBezTo>
                    <a:pt x="3348037" y="310130"/>
                    <a:pt x="3340079" y="313426"/>
                    <a:pt x="3331782" y="313426"/>
                  </a:cubicBezTo>
                  <a:lnTo>
                    <a:pt x="31285" y="313426"/>
                  </a:lnTo>
                  <a:cubicBezTo>
                    <a:pt x="22987" y="313426"/>
                    <a:pt x="15030" y="310130"/>
                    <a:pt x="9163" y="304263"/>
                  </a:cubicBezTo>
                  <a:cubicBezTo>
                    <a:pt x="3296" y="298396"/>
                    <a:pt x="0" y="290438"/>
                    <a:pt x="0" y="282141"/>
                  </a:cubicBezTo>
                  <a:lnTo>
                    <a:pt x="0" y="31285"/>
                  </a:lnTo>
                  <a:cubicBezTo>
                    <a:pt x="0" y="22987"/>
                    <a:pt x="3296" y="15030"/>
                    <a:pt x="9163" y="9163"/>
                  </a:cubicBezTo>
                  <a:cubicBezTo>
                    <a:pt x="15030" y="3296"/>
                    <a:pt x="22987" y="0"/>
                    <a:pt x="312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FAC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363067" cy="370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96571" indent="-248285" lvl="1">
                <a:lnSpc>
                  <a:spcPts val="3220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284091" y="4099446"/>
            <a:ext cx="12620861" cy="1063462"/>
            <a:chOff x="0" y="0"/>
            <a:chExt cx="3363067" cy="2833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363067" cy="283380"/>
            </a:xfrm>
            <a:custGeom>
              <a:avLst/>
              <a:gdLst/>
              <a:ahLst/>
              <a:cxnLst/>
              <a:rect r="r" b="b" t="t" l="l"/>
              <a:pathLst>
                <a:path h="283380" w="3363067">
                  <a:moveTo>
                    <a:pt x="31285" y="0"/>
                  </a:moveTo>
                  <a:lnTo>
                    <a:pt x="3331782" y="0"/>
                  </a:lnTo>
                  <a:cubicBezTo>
                    <a:pt x="3349060" y="0"/>
                    <a:pt x="3363067" y="14007"/>
                    <a:pt x="3363067" y="31285"/>
                  </a:cubicBezTo>
                  <a:lnTo>
                    <a:pt x="3363067" y="252095"/>
                  </a:lnTo>
                  <a:cubicBezTo>
                    <a:pt x="3363067" y="260392"/>
                    <a:pt x="3359771" y="268350"/>
                    <a:pt x="3353904" y="274217"/>
                  </a:cubicBezTo>
                  <a:cubicBezTo>
                    <a:pt x="3348037" y="280084"/>
                    <a:pt x="3340079" y="283380"/>
                    <a:pt x="3331782" y="283380"/>
                  </a:cubicBezTo>
                  <a:lnTo>
                    <a:pt x="31285" y="283380"/>
                  </a:lnTo>
                  <a:cubicBezTo>
                    <a:pt x="22987" y="283380"/>
                    <a:pt x="15030" y="280084"/>
                    <a:pt x="9163" y="274217"/>
                  </a:cubicBezTo>
                  <a:cubicBezTo>
                    <a:pt x="3296" y="268350"/>
                    <a:pt x="0" y="260392"/>
                    <a:pt x="0" y="252095"/>
                  </a:cubicBezTo>
                  <a:lnTo>
                    <a:pt x="0" y="31285"/>
                  </a:lnTo>
                  <a:cubicBezTo>
                    <a:pt x="0" y="22987"/>
                    <a:pt x="3296" y="15030"/>
                    <a:pt x="9163" y="9163"/>
                  </a:cubicBezTo>
                  <a:cubicBezTo>
                    <a:pt x="15030" y="3296"/>
                    <a:pt x="22987" y="0"/>
                    <a:pt x="312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FAC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3363067" cy="3405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96571" indent="-248285" lvl="1">
                <a:lnSpc>
                  <a:spcPts val="3220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284091" y="6987472"/>
            <a:ext cx="12620861" cy="1175885"/>
            <a:chOff x="0" y="0"/>
            <a:chExt cx="3363067" cy="3133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363067" cy="313337"/>
            </a:xfrm>
            <a:custGeom>
              <a:avLst/>
              <a:gdLst/>
              <a:ahLst/>
              <a:cxnLst/>
              <a:rect r="r" b="b" t="t" l="l"/>
              <a:pathLst>
                <a:path h="313337" w="3363067">
                  <a:moveTo>
                    <a:pt x="31285" y="0"/>
                  </a:moveTo>
                  <a:lnTo>
                    <a:pt x="3331782" y="0"/>
                  </a:lnTo>
                  <a:cubicBezTo>
                    <a:pt x="3349060" y="0"/>
                    <a:pt x="3363067" y="14007"/>
                    <a:pt x="3363067" y="31285"/>
                  </a:cubicBezTo>
                  <a:lnTo>
                    <a:pt x="3363067" y="282052"/>
                  </a:lnTo>
                  <a:cubicBezTo>
                    <a:pt x="3363067" y="290349"/>
                    <a:pt x="3359771" y="298307"/>
                    <a:pt x="3353904" y="304174"/>
                  </a:cubicBezTo>
                  <a:cubicBezTo>
                    <a:pt x="3348037" y="310041"/>
                    <a:pt x="3340079" y="313337"/>
                    <a:pt x="3331782" y="313337"/>
                  </a:cubicBezTo>
                  <a:lnTo>
                    <a:pt x="31285" y="313337"/>
                  </a:lnTo>
                  <a:cubicBezTo>
                    <a:pt x="22987" y="313337"/>
                    <a:pt x="15030" y="310041"/>
                    <a:pt x="9163" y="304174"/>
                  </a:cubicBezTo>
                  <a:cubicBezTo>
                    <a:pt x="3296" y="298307"/>
                    <a:pt x="0" y="290349"/>
                    <a:pt x="0" y="282052"/>
                  </a:cubicBezTo>
                  <a:lnTo>
                    <a:pt x="0" y="31285"/>
                  </a:lnTo>
                  <a:cubicBezTo>
                    <a:pt x="0" y="22987"/>
                    <a:pt x="3296" y="15030"/>
                    <a:pt x="9163" y="9163"/>
                  </a:cubicBezTo>
                  <a:cubicBezTo>
                    <a:pt x="15030" y="3296"/>
                    <a:pt x="22987" y="0"/>
                    <a:pt x="312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FAC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3363067" cy="3704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96571" indent="-248285" lvl="1">
                <a:lnSpc>
                  <a:spcPts val="3220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979446" y="2508090"/>
            <a:ext cx="304645" cy="7134201"/>
            <a:chOff x="0" y="0"/>
            <a:chExt cx="81178" cy="19010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178" cy="1901043"/>
            </a:xfrm>
            <a:custGeom>
              <a:avLst/>
              <a:gdLst/>
              <a:ahLst/>
              <a:cxnLst/>
              <a:rect r="r" b="b" t="t" l="l"/>
              <a:pathLst>
                <a:path h="1901043" w="81178">
                  <a:moveTo>
                    <a:pt x="40589" y="0"/>
                  </a:moveTo>
                  <a:lnTo>
                    <a:pt x="40589" y="0"/>
                  </a:lnTo>
                  <a:cubicBezTo>
                    <a:pt x="63006" y="0"/>
                    <a:pt x="81178" y="18172"/>
                    <a:pt x="81178" y="40589"/>
                  </a:cubicBezTo>
                  <a:lnTo>
                    <a:pt x="81178" y="1860453"/>
                  </a:lnTo>
                  <a:cubicBezTo>
                    <a:pt x="81178" y="1882870"/>
                    <a:pt x="63006" y="1901043"/>
                    <a:pt x="40589" y="1901043"/>
                  </a:cubicBezTo>
                  <a:lnTo>
                    <a:pt x="40589" y="1901043"/>
                  </a:lnTo>
                  <a:cubicBezTo>
                    <a:pt x="18172" y="1901043"/>
                    <a:pt x="0" y="1882870"/>
                    <a:pt x="0" y="1860453"/>
                  </a:cubicBezTo>
                  <a:lnTo>
                    <a:pt x="0" y="40589"/>
                  </a:lnTo>
                  <a:cubicBezTo>
                    <a:pt x="0" y="18172"/>
                    <a:pt x="18172" y="0"/>
                    <a:pt x="405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FACFF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81178" cy="1958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96571" indent="-248285" lvl="1">
                <a:lnSpc>
                  <a:spcPts val="3220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410757" y="556577"/>
            <a:ext cx="140140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 Moment Décisif pour un Cloud Souverain au Maroc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31787" y="1840442"/>
            <a:ext cx="13210857" cy="40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</a:pPr>
            <a:r>
              <a:rPr lang="en-US" b="true" sz="3300">
                <a:solidFill>
                  <a:srgbClr val="00B2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Time is Now ,we are already late !!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623249" y="2719202"/>
            <a:ext cx="12144442" cy="799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3182"/>
              </a:lnSpc>
              <a:buFont typeface="Arial"/>
              <a:buChar char="•"/>
            </a:pPr>
            <a:r>
              <a:rPr lang="en-US" b="true" sz="227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</a:t>
            </a:r>
            <a:r>
              <a:rPr lang="en-US" b="true" sz="227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es géants technologiques mondiaux dominent 80 % du marché cloud marocain, créant une dépendance critique (stateofdev.ma).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22300" y="5705240"/>
            <a:ext cx="12297266" cy="799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3182"/>
              </a:lnSpc>
              <a:buFont typeface="Arial"/>
              <a:buChar char="•"/>
            </a:pPr>
            <a:r>
              <a:rPr lang="en-US" b="true" sz="227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Le momen</a:t>
            </a:r>
            <a:r>
              <a:rPr lang="en-US" b="true" sz="227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 est crucial pour s’imposer sur le marché cloud, porté par une adoption en forte hausse.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056699" y="8620125"/>
            <a:ext cx="11277541" cy="809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3182"/>
              </a:lnSpc>
              <a:buFont typeface="Arial"/>
              <a:buChar char="•"/>
            </a:pPr>
            <a:r>
              <a:rPr lang="en-US" b="true" sz="227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Subven</a:t>
            </a:r>
            <a:r>
              <a:rPr lang="en-US" b="true" sz="227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tions boostant la rentabilité : Jusqu'à 46M$ d'aides publiques/privées probable  pour réduire l'investissement-(estimation).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781964" y="4272370"/>
            <a:ext cx="11007019" cy="799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318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27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es 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entrep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rises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,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amm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nt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les 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banq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ues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,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réclament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des 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alte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ati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ve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 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local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 sécu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is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ées 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— le MSS local p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rrait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c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pte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 30 % du 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ecteur (IDC)</a:t>
            </a:r>
            <a:r>
              <a:rPr lang="en-US" b="true" sz="2273" strike="noStrike" u="non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52669" y="7121637"/>
            <a:ext cx="11946673" cy="799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0804" indent="-245402" lvl="1">
              <a:lnSpc>
                <a:spcPts val="3182"/>
              </a:lnSpc>
              <a:buFont typeface="Arial"/>
              <a:buChar char="•"/>
            </a:pPr>
            <a:r>
              <a:rPr lang="en-US" b="true" sz="227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Atou</a:t>
            </a:r>
            <a:r>
              <a:rPr lang="en-US" b="true" sz="227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ts majeurs : réduction des coûts énergétiques (-40 %) et main-d’œuvre locale qualifiée 30 % moins chère qu’en Europe.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4842644" y="2508090"/>
            <a:ext cx="304645" cy="7134201"/>
            <a:chOff x="0" y="0"/>
            <a:chExt cx="81178" cy="190104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178" cy="1901043"/>
            </a:xfrm>
            <a:custGeom>
              <a:avLst/>
              <a:gdLst/>
              <a:ahLst/>
              <a:cxnLst/>
              <a:rect r="r" b="b" t="t" l="l"/>
              <a:pathLst>
                <a:path h="1901043" w="81178">
                  <a:moveTo>
                    <a:pt x="40589" y="0"/>
                  </a:moveTo>
                  <a:lnTo>
                    <a:pt x="40589" y="0"/>
                  </a:lnTo>
                  <a:cubicBezTo>
                    <a:pt x="63006" y="0"/>
                    <a:pt x="81178" y="18172"/>
                    <a:pt x="81178" y="40589"/>
                  </a:cubicBezTo>
                  <a:lnTo>
                    <a:pt x="81178" y="1860453"/>
                  </a:lnTo>
                  <a:cubicBezTo>
                    <a:pt x="81178" y="1882870"/>
                    <a:pt x="63006" y="1901043"/>
                    <a:pt x="40589" y="1901043"/>
                  </a:cubicBezTo>
                  <a:lnTo>
                    <a:pt x="40589" y="1901043"/>
                  </a:lnTo>
                  <a:cubicBezTo>
                    <a:pt x="18172" y="1901043"/>
                    <a:pt x="0" y="1882870"/>
                    <a:pt x="0" y="1860453"/>
                  </a:cubicBezTo>
                  <a:lnTo>
                    <a:pt x="0" y="40589"/>
                  </a:lnTo>
                  <a:cubicBezTo>
                    <a:pt x="0" y="18172"/>
                    <a:pt x="18172" y="0"/>
                    <a:pt x="4058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FACFF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57150"/>
              <a:ext cx="81178" cy="1958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496571" indent="-248285" lvl="1">
                <a:lnSpc>
                  <a:spcPts val="3220"/>
                </a:lnSpc>
                <a:spcBef>
                  <a:spcPct val="0"/>
                </a:spcBef>
                <a:buFont typeface="Arial"/>
                <a:buChar char="•"/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028700" y="385114"/>
            <a:ext cx="1098577" cy="1098577"/>
          </a:xfrm>
          <a:custGeom>
            <a:avLst/>
            <a:gdLst/>
            <a:ahLst/>
            <a:cxnLst/>
            <a:rect r="r" b="b" t="t" l="l"/>
            <a:pathLst>
              <a:path h="1098577" w="1098577">
                <a:moveTo>
                  <a:pt x="0" y="0"/>
                </a:moveTo>
                <a:lnTo>
                  <a:pt x="1098577" y="0"/>
                </a:lnTo>
                <a:lnTo>
                  <a:pt x="1098577" y="1098577"/>
                </a:lnTo>
                <a:lnTo>
                  <a:pt x="0" y="1098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17249775" y="63858"/>
            <a:ext cx="827951" cy="82795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BDE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b="true" sz="15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85114"/>
            <a:ext cx="1098577" cy="1098577"/>
          </a:xfrm>
          <a:custGeom>
            <a:avLst/>
            <a:gdLst/>
            <a:ahLst/>
            <a:cxnLst/>
            <a:rect r="r" b="b" t="t" l="l"/>
            <a:pathLst>
              <a:path h="1098577" w="1098577">
                <a:moveTo>
                  <a:pt x="0" y="0"/>
                </a:moveTo>
                <a:lnTo>
                  <a:pt x="1098577" y="0"/>
                </a:lnTo>
                <a:lnTo>
                  <a:pt x="1098577" y="1098577"/>
                </a:lnTo>
                <a:lnTo>
                  <a:pt x="0" y="1098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715772"/>
            <a:ext cx="11332271" cy="8100554"/>
            <a:chOff x="0" y="0"/>
            <a:chExt cx="2984631" cy="21334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84631" cy="2133479"/>
            </a:xfrm>
            <a:custGeom>
              <a:avLst/>
              <a:gdLst/>
              <a:ahLst/>
              <a:cxnLst/>
              <a:rect r="r" b="b" t="t" l="l"/>
              <a:pathLst>
                <a:path h="2133479" w="2984631">
                  <a:moveTo>
                    <a:pt x="34842" y="0"/>
                  </a:moveTo>
                  <a:lnTo>
                    <a:pt x="2949789" y="0"/>
                  </a:lnTo>
                  <a:cubicBezTo>
                    <a:pt x="2969032" y="0"/>
                    <a:pt x="2984631" y="15599"/>
                    <a:pt x="2984631" y="34842"/>
                  </a:cubicBezTo>
                  <a:lnTo>
                    <a:pt x="2984631" y="2098637"/>
                  </a:lnTo>
                  <a:cubicBezTo>
                    <a:pt x="2984631" y="2117880"/>
                    <a:pt x="2969032" y="2133479"/>
                    <a:pt x="2949789" y="2133479"/>
                  </a:cubicBezTo>
                  <a:lnTo>
                    <a:pt x="34842" y="2133479"/>
                  </a:lnTo>
                  <a:cubicBezTo>
                    <a:pt x="15599" y="2133479"/>
                    <a:pt x="0" y="2117880"/>
                    <a:pt x="0" y="2098637"/>
                  </a:cubicBezTo>
                  <a:lnTo>
                    <a:pt x="0" y="34842"/>
                  </a:lnTo>
                  <a:cubicBezTo>
                    <a:pt x="0" y="15599"/>
                    <a:pt x="15599" y="0"/>
                    <a:pt x="348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984631" cy="21715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28015" y="606107"/>
            <a:ext cx="13315980" cy="10319884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 rot="0">
            <a:off x="12563561" y="1715772"/>
            <a:ext cx="5335191" cy="7317987"/>
            <a:chOff x="0" y="0"/>
            <a:chExt cx="1405153" cy="19273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05153" cy="1927371"/>
            </a:xfrm>
            <a:custGeom>
              <a:avLst/>
              <a:gdLst/>
              <a:ahLst/>
              <a:cxnLst/>
              <a:rect r="r" b="b" t="t" l="l"/>
              <a:pathLst>
                <a:path h="1927371" w="1405153">
                  <a:moveTo>
                    <a:pt x="0" y="0"/>
                  </a:moveTo>
                  <a:lnTo>
                    <a:pt x="1405153" y="0"/>
                  </a:lnTo>
                  <a:lnTo>
                    <a:pt x="1405153" y="1927371"/>
                  </a:lnTo>
                  <a:lnTo>
                    <a:pt x="0" y="19273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05153" cy="1965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410757" y="556577"/>
            <a:ext cx="1401404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Stratégie d'Implantation des Centres Cloud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63561" y="1668147"/>
            <a:ext cx="5335191" cy="7190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Edge C</a:t>
            </a:r>
            <a:r>
              <a:rPr lang="en-US" b="true" sz="2300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omputing : Centres cloud positionnés pour couvrir les zones à forte densité d'entreprises.</a:t>
            </a:r>
          </a:p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Refroidissement marin : Eau de mer pour refroidissement, réduisant les coûts énergétiques.</a:t>
            </a:r>
          </a:p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Trois centres cloud : Casablanca, Rabat, Essaouira, couvrant 62 % du marché.</a:t>
            </a:r>
          </a:p>
          <a:p>
            <a:pPr algn="l" marL="496585" indent="-248293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Essaouira stratégique :</a:t>
            </a:r>
          </a:p>
          <a:p>
            <a:pPr algn="just" marL="496585" indent="-248293" lvl="1">
              <a:lnSpc>
                <a:spcPts val="3220"/>
              </a:lnSpc>
              <a:buAutoNum type="arabicPeriod" startAt="1"/>
            </a:pPr>
            <a:r>
              <a:rPr lang="en-US" b="true" sz="2300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Refroidissement marin.</a:t>
            </a:r>
          </a:p>
          <a:p>
            <a:pPr algn="just" marL="496585" indent="-248293" lvl="1">
              <a:lnSpc>
                <a:spcPts val="3220"/>
              </a:lnSpc>
              <a:buAutoNum type="arabicPeriod" startAt="1"/>
            </a:pPr>
            <a:r>
              <a:rPr lang="en-US" b="true" sz="2300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Évite les chaleurs de Marrakech (-40 % refroidissement).</a:t>
            </a:r>
          </a:p>
          <a:p>
            <a:pPr algn="just" marL="496585" indent="-248293" lvl="1">
              <a:lnSpc>
                <a:spcPts val="3220"/>
              </a:lnSpc>
              <a:buAutoNum type="arabicPeriod" startAt="1"/>
            </a:pPr>
            <a:r>
              <a:rPr lang="en-US" b="true" sz="2300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Entre Marrakech-Safi et Souss-Massa.</a:t>
            </a:r>
          </a:p>
          <a:p>
            <a:pPr algn="just" marL="496585" indent="-248293" lvl="1">
              <a:lnSpc>
                <a:spcPts val="3220"/>
              </a:lnSpc>
              <a:buAutoNum type="arabicPeriod" startAt="1"/>
            </a:pPr>
            <a:r>
              <a:rPr lang="en-US" b="true" sz="2300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Quatrième pôle d'entreprises IT.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7259300" y="63858"/>
            <a:ext cx="827951" cy="82795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BD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b="true" sz="15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08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85114"/>
            <a:ext cx="1098577" cy="1098577"/>
          </a:xfrm>
          <a:custGeom>
            <a:avLst/>
            <a:gdLst/>
            <a:ahLst/>
            <a:cxnLst/>
            <a:rect r="r" b="b" t="t" l="l"/>
            <a:pathLst>
              <a:path h="1098577" w="1098577">
                <a:moveTo>
                  <a:pt x="0" y="0"/>
                </a:moveTo>
                <a:lnTo>
                  <a:pt x="1098577" y="0"/>
                </a:lnTo>
                <a:lnTo>
                  <a:pt x="1098577" y="1098577"/>
                </a:lnTo>
                <a:lnTo>
                  <a:pt x="0" y="1098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10381" y="696913"/>
            <a:ext cx="152628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006CC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Nos Services Cloud : Une Offre Stratégique pour le Maroc et au-delà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71564" y="3392682"/>
            <a:ext cx="7899820" cy="2120871"/>
            <a:chOff x="0" y="0"/>
            <a:chExt cx="2080611" cy="5585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0611" cy="558583"/>
            </a:xfrm>
            <a:custGeom>
              <a:avLst/>
              <a:gdLst/>
              <a:ahLst/>
              <a:cxnLst/>
              <a:rect r="r" b="b" t="t" l="l"/>
              <a:pathLst>
                <a:path h="558583" w="2080611">
                  <a:moveTo>
                    <a:pt x="49981" y="0"/>
                  </a:moveTo>
                  <a:lnTo>
                    <a:pt x="2030630" y="0"/>
                  </a:lnTo>
                  <a:cubicBezTo>
                    <a:pt x="2058234" y="0"/>
                    <a:pt x="2080611" y="22377"/>
                    <a:pt x="2080611" y="49981"/>
                  </a:cubicBezTo>
                  <a:lnTo>
                    <a:pt x="2080611" y="508603"/>
                  </a:lnTo>
                  <a:cubicBezTo>
                    <a:pt x="2080611" y="536206"/>
                    <a:pt x="2058234" y="558583"/>
                    <a:pt x="2030630" y="558583"/>
                  </a:cubicBezTo>
                  <a:lnTo>
                    <a:pt x="49981" y="558583"/>
                  </a:lnTo>
                  <a:cubicBezTo>
                    <a:pt x="22377" y="558583"/>
                    <a:pt x="0" y="536206"/>
                    <a:pt x="0" y="508603"/>
                  </a:cubicBezTo>
                  <a:lnTo>
                    <a:pt x="0" y="49981"/>
                  </a:lnTo>
                  <a:cubicBezTo>
                    <a:pt x="0" y="22377"/>
                    <a:pt x="22377" y="0"/>
                    <a:pt x="49981" y="0"/>
                  </a:cubicBezTo>
                  <a:close/>
                </a:path>
              </a:pathLst>
            </a:custGeom>
            <a:solidFill>
              <a:srgbClr val="0085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080611" cy="596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842962" y="2354405"/>
            <a:ext cx="4639293" cy="1038277"/>
            <a:chOff x="0" y="0"/>
            <a:chExt cx="1221871" cy="27345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21871" cy="273456"/>
            </a:xfrm>
            <a:custGeom>
              <a:avLst/>
              <a:gdLst/>
              <a:ahLst/>
              <a:cxnLst/>
              <a:rect r="r" b="b" t="t" l="l"/>
              <a:pathLst>
                <a:path h="273456" w="1221871">
                  <a:moveTo>
                    <a:pt x="85107" y="0"/>
                  </a:moveTo>
                  <a:lnTo>
                    <a:pt x="1136764" y="0"/>
                  </a:lnTo>
                  <a:cubicBezTo>
                    <a:pt x="1159336" y="0"/>
                    <a:pt x="1180983" y="8967"/>
                    <a:pt x="1196944" y="24927"/>
                  </a:cubicBezTo>
                  <a:cubicBezTo>
                    <a:pt x="1212905" y="40888"/>
                    <a:pt x="1221871" y="62535"/>
                    <a:pt x="1221871" y="85107"/>
                  </a:cubicBezTo>
                  <a:lnTo>
                    <a:pt x="1221871" y="188348"/>
                  </a:lnTo>
                  <a:cubicBezTo>
                    <a:pt x="1221871" y="210920"/>
                    <a:pt x="1212905" y="232568"/>
                    <a:pt x="1196944" y="248528"/>
                  </a:cubicBezTo>
                  <a:cubicBezTo>
                    <a:pt x="1180983" y="264489"/>
                    <a:pt x="1159336" y="273456"/>
                    <a:pt x="1136764" y="273456"/>
                  </a:cubicBezTo>
                  <a:lnTo>
                    <a:pt x="85107" y="273456"/>
                  </a:lnTo>
                  <a:cubicBezTo>
                    <a:pt x="62535" y="273456"/>
                    <a:pt x="40888" y="264489"/>
                    <a:pt x="24927" y="248528"/>
                  </a:cubicBezTo>
                  <a:cubicBezTo>
                    <a:pt x="8967" y="232568"/>
                    <a:pt x="0" y="210920"/>
                    <a:pt x="0" y="188348"/>
                  </a:cubicBezTo>
                  <a:lnTo>
                    <a:pt x="0" y="85107"/>
                  </a:lnTo>
                  <a:cubicBezTo>
                    <a:pt x="0" y="62535"/>
                    <a:pt x="8967" y="40888"/>
                    <a:pt x="24927" y="24927"/>
                  </a:cubicBezTo>
                  <a:cubicBezTo>
                    <a:pt x="40888" y="8967"/>
                    <a:pt x="62535" y="0"/>
                    <a:pt x="8510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14300"/>
              <a:ext cx="1221871" cy="387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19"/>
                </a:lnSpc>
              </a:pPr>
              <a:r>
                <a:rPr lang="en-US" b="true" sz="38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IaaS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3463658"/>
            <a:ext cx="6771263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lable 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rvers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wi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 at 5.3% CAGR (IDC).</a:t>
            </a:r>
          </a:p>
          <a:p>
            <a:pPr algn="l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Seawater-cooled data ce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 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cut OPEX by 40%.</a:t>
            </a:r>
          </a:p>
          <a:p>
            <a:pPr algn="l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Compl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ia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nt with Morocco’s 2025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igital sov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reignty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goals.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471564" y="7137429"/>
            <a:ext cx="7899820" cy="2120871"/>
            <a:chOff x="0" y="0"/>
            <a:chExt cx="2080611" cy="55858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80611" cy="558583"/>
            </a:xfrm>
            <a:custGeom>
              <a:avLst/>
              <a:gdLst/>
              <a:ahLst/>
              <a:cxnLst/>
              <a:rect r="r" b="b" t="t" l="l"/>
              <a:pathLst>
                <a:path h="558583" w="2080611">
                  <a:moveTo>
                    <a:pt x="49981" y="0"/>
                  </a:moveTo>
                  <a:lnTo>
                    <a:pt x="2030630" y="0"/>
                  </a:lnTo>
                  <a:cubicBezTo>
                    <a:pt x="2058234" y="0"/>
                    <a:pt x="2080611" y="22377"/>
                    <a:pt x="2080611" y="49981"/>
                  </a:cubicBezTo>
                  <a:lnTo>
                    <a:pt x="2080611" y="508603"/>
                  </a:lnTo>
                  <a:cubicBezTo>
                    <a:pt x="2080611" y="536206"/>
                    <a:pt x="2058234" y="558583"/>
                    <a:pt x="2030630" y="558583"/>
                  </a:cubicBezTo>
                  <a:lnTo>
                    <a:pt x="49981" y="558583"/>
                  </a:lnTo>
                  <a:cubicBezTo>
                    <a:pt x="22377" y="558583"/>
                    <a:pt x="0" y="536206"/>
                    <a:pt x="0" y="508603"/>
                  </a:cubicBezTo>
                  <a:lnTo>
                    <a:pt x="0" y="49981"/>
                  </a:lnTo>
                  <a:cubicBezTo>
                    <a:pt x="0" y="22377"/>
                    <a:pt x="22377" y="0"/>
                    <a:pt x="49981" y="0"/>
                  </a:cubicBezTo>
                  <a:close/>
                </a:path>
              </a:pathLst>
            </a:custGeom>
            <a:solidFill>
              <a:srgbClr val="0085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80611" cy="596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19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842962" y="6099152"/>
            <a:ext cx="4639293" cy="1038277"/>
            <a:chOff x="0" y="0"/>
            <a:chExt cx="1221871" cy="27345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21871" cy="273456"/>
            </a:xfrm>
            <a:custGeom>
              <a:avLst/>
              <a:gdLst/>
              <a:ahLst/>
              <a:cxnLst/>
              <a:rect r="r" b="b" t="t" l="l"/>
              <a:pathLst>
                <a:path h="273456" w="1221871">
                  <a:moveTo>
                    <a:pt x="85107" y="0"/>
                  </a:moveTo>
                  <a:lnTo>
                    <a:pt x="1136764" y="0"/>
                  </a:lnTo>
                  <a:cubicBezTo>
                    <a:pt x="1159336" y="0"/>
                    <a:pt x="1180983" y="8967"/>
                    <a:pt x="1196944" y="24927"/>
                  </a:cubicBezTo>
                  <a:cubicBezTo>
                    <a:pt x="1212905" y="40888"/>
                    <a:pt x="1221871" y="62535"/>
                    <a:pt x="1221871" y="85107"/>
                  </a:cubicBezTo>
                  <a:lnTo>
                    <a:pt x="1221871" y="188348"/>
                  </a:lnTo>
                  <a:cubicBezTo>
                    <a:pt x="1221871" y="210920"/>
                    <a:pt x="1212905" y="232568"/>
                    <a:pt x="1196944" y="248528"/>
                  </a:cubicBezTo>
                  <a:cubicBezTo>
                    <a:pt x="1180983" y="264489"/>
                    <a:pt x="1159336" y="273456"/>
                    <a:pt x="1136764" y="273456"/>
                  </a:cubicBezTo>
                  <a:lnTo>
                    <a:pt x="85107" y="273456"/>
                  </a:lnTo>
                  <a:cubicBezTo>
                    <a:pt x="62535" y="273456"/>
                    <a:pt x="40888" y="264489"/>
                    <a:pt x="24927" y="248528"/>
                  </a:cubicBezTo>
                  <a:cubicBezTo>
                    <a:pt x="8967" y="232568"/>
                    <a:pt x="0" y="210920"/>
                    <a:pt x="0" y="188348"/>
                  </a:cubicBezTo>
                  <a:lnTo>
                    <a:pt x="0" y="85107"/>
                  </a:lnTo>
                  <a:cubicBezTo>
                    <a:pt x="0" y="62535"/>
                    <a:pt x="8967" y="40888"/>
                    <a:pt x="24927" y="24927"/>
                  </a:cubicBezTo>
                  <a:cubicBezTo>
                    <a:pt x="40888" y="8967"/>
                    <a:pt x="62535" y="0"/>
                    <a:pt x="8510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14300"/>
              <a:ext cx="1221871" cy="387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19"/>
                </a:lnSpc>
              </a:pPr>
              <a:r>
                <a:rPr lang="en-US" b="true" sz="38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SaaS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50658" y="7294577"/>
            <a:ext cx="7341633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Cloud ERP solutions for SMEs, tapping into Morocco’s growing ERP market (6Wresearch).</a:t>
            </a:r>
          </a:p>
          <a:p>
            <a:pPr algn="l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CRM software targeting €43M market (Statista).</a:t>
            </a:r>
          </a:p>
          <a:p>
            <a:pPr algn="l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Industry-specific apps (e.g., logistics) leveraging 15.9% SaaS CAGR (Statista).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144000" y="2473006"/>
            <a:ext cx="8322901" cy="3040547"/>
            <a:chOff x="0" y="0"/>
            <a:chExt cx="11097201" cy="4054063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1226234"/>
              <a:ext cx="11097201" cy="2827828"/>
              <a:chOff x="0" y="0"/>
              <a:chExt cx="2192040" cy="55858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192040" cy="558583"/>
              </a:xfrm>
              <a:custGeom>
                <a:avLst/>
                <a:gdLst/>
                <a:ahLst/>
                <a:cxnLst/>
                <a:rect r="r" b="b" t="t" l="l"/>
                <a:pathLst>
                  <a:path h="558583" w="2192040">
                    <a:moveTo>
                      <a:pt x="47440" y="0"/>
                    </a:moveTo>
                    <a:lnTo>
                      <a:pt x="2144600" y="0"/>
                    </a:lnTo>
                    <a:cubicBezTo>
                      <a:pt x="2170800" y="0"/>
                      <a:pt x="2192040" y="21240"/>
                      <a:pt x="2192040" y="47440"/>
                    </a:cubicBezTo>
                    <a:lnTo>
                      <a:pt x="2192040" y="511143"/>
                    </a:lnTo>
                    <a:cubicBezTo>
                      <a:pt x="2192040" y="537344"/>
                      <a:pt x="2170800" y="558583"/>
                      <a:pt x="2144600" y="558583"/>
                    </a:cubicBezTo>
                    <a:lnTo>
                      <a:pt x="47440" y="558583"/>
                    </a:lnTo>
                    <a:cubicBezTo>
                      <a:pt x="21240" y="558583"/>
                      <a:pt x="0" y="537344"/>
                      <a:pt x="0" y="511143"/>
                    </a:cubicBezTo>
                    <a:lnTo>
                      <a:pt x="0" y="47440"/>
                    </a:lnTo>
                    <a:cubicBezTo>
                      <a:pt x="0" y="21240"/>
                      <a:pt x="21240" y="0"/>
                      <a:pt x="47440" y="0"/>
                    </a:cubicBezTo>
                    <a:close/>
                  </a:path>
                </a:pathLst>
              </a:custGeom>
              <a:solidFill>
                <a:srgbClr val="0085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2192040" cy="5966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99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2317589" y="0"/>
              <a:ext cx="6185724" cy="1384369"/>
              <a:chOff x="0" y="0"/>
              <a:chExt cx="1221871" cy="273456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221871" cy="273456"/>
              </a:xfrm>
              <a:custGeom>
                <a:avLst/>
                <a:gdLst/>
                <a:ahLst/>
                <a:cxnLst/>
                <a:rect r="r" b="b" t="t" l="l"/>
                <a:pathLst>
                  <a:path h="273456" w="1221871">
                    <a:moveTo>
                      <a:pt x="85107" y="0"/>
                    </a:moveTo>
                    <a:lnTo>
                      <a:pt x="1136764" y="0"/>
                    </a:lnTo>
                    <a:cubicBezTo>
                      <a:pt x="1159336" y="0"/>
                      <a:pt x="1180983" y="8967"/>
                      <a:pt x="1196944" y="24927"/>
                    </a:cubicBezTo>
                    <a:cubicBezTo>
                      <a:pt x="1212905" y="40888"/>
                      <a:pt x="1221871" y="62535"/>
                      <a:pt x="1221871" y="85107"/>
                    </a:cubicBezTo>
                    <a:lnTo>
                      <a:pt x="1221871" y="188348"/>
                    </a:lnTo>
                    <a:cubicBezTo>
                      <a:pt x="1221871" y="210920"/>
                      <a:pt x="1212905" y="232568"/>
                      <a:pt x="1196944" y="248528"/>
                    </a:cubicBezTo>
                    <a:cubicBezTo>
                      <a:pt x="1180983" y="264489"/>
                      <a:pt x="1159336" y="273456"/>
                      <a:pt x="1136764" y="273456"/>
                    </a:cubicBezTo>
                    <a:lnTo>
                      <a:pt x="85107" y="273456"/>
                    </a:lnTo>
                    <a:cubicBezTo>
                      <a:pt x="62535" y="273456"/>
                      <a:pt x="40888" y="264489"/>
                      <a:pt x="24927" y="248528"/>
                    </a:cubicBezTo>
                    <a:cubicBezTo>
                      <a:pt x="8967" y="232568"/>
                      <a:pt x="0" y="210920"/>
                      <a:pt x="0" y="188348"/>
                    </a:cubicBezTo>
                    <a:lnTo>
                      <a:pt x="0" y="85107"/>
                    </a:lnTo>
                    <a:cubicBezTo>
                      <a:pt x="0" y="62535"/>
                      <a:pt x="8967" y="40888"/>
                      <a:pt x="24927" y="24927"/>
                    </a:cubicBezTo>
                    <a:cubicBezTo>
                      <a:pt x="40888" y="8967"/>
                      <a:pt x="62535" y="0"/>
                      <a:pt x="85107" y="0"/>
                    </a:cubicBezTo>
                    <a:close/>
                  </a:path>
                </a:pathLst>
              </a:custGeom>
              <a:solidFill>
                <a:srgbClr val="004AAD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14300"/>
                <a:ext cx="1221871" cy="3877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419"/>
                  </a:lnSpc>
                </a:pPr>
                <a:r>
                  <a:rPr lang="en-US" b="true" sz="3870">
                    <a:solidFill>
                      <a:srgbClr val="FFFFFF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PaaS</a:t>
                </a:r>
              </a:p>
            </p:txBody>
          </p:sp>
        </p:grpSp>
        <p:sp>
          <p:nvSpPr>
            <p:cNvPr name="TextBox 25" id="25"/>
            <p:cNvSpPr txBox="true"/>
            <p:nvPr/>
          </p:nvSpPr>
          <p:spPr>
            <a:xfrm rot="0">
              <a:off x="276299" y="1451641"/>
              <a:ext cx="10820902" cy="23293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31802" indent="-215901" lvl="1">
                <a:lnSpc>
                  <a:spcPts val="28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000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AI platforms support 28.8% CAGR in dataset growth (Credence Research).</a:t>
              </a:r>
            </a:p>
            <a:p>
              <a:pPr algn="l" marL="431802" indent="-215901" lvl="1">
                <a:lnSpc>
                  <a:spcPts val="28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000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Healthcare AI tools align with Morocco’s 16% AI adoption rate (All About AI).</a:t>
              </a:r>
            </a:p>
            <a:p>
              <a:pPr algn="l" marL="431802" indent="-215901" lvl="1">
                <a:lnSpc>
                  <a:spcPts val="28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000" strike="noStrike" u="non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Pre-built APIs reduce time-to-market by 50%.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144000" y="7137429"/>
            <a:ext cx="8322901" cy="2120871"/>
            <a:chOff x="0" y="0"/>
            <a:chExt cx="2192040" cy="55858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92040" cy="558583"/>
            </a:xfrm>
            <a:custGeom>
              <a:avLst/>
              <a:gdLst/>
              <a:ahLst/>
              <a:cxnLst/>
              <a:rect r="r" b="b" t="t" l="l"/>
              <a:pathLst>
                <a:path h="558583" w="2192040">
                  <a:moveTo>
                    <a:pt x="47440" y="0"/>
                  </a:moveTo>
                  <a:lnTo>
                    <a:pt x="2144600" y="0"/>
                  </a:lnTo>
                  <a:cubicBezTo>
                    <a:pt x="2170800" y="0"/>
                    <a:pt x="2192040" y="21240"/>
                    <a:pt x="2192040" y="47440"/>
                  </a:cubicBezTo>
                  <a:lnTo>
                    <a:pt x="2192040" y="511143"/>
                  </a:lnTo>
                  <a:cubicBezTo>
                    <a:pt x="2192040" y="537344"/>
                    <a:pt x="2170800" y="558583"/>
                    <a:pt x="2144600" y="558583"/>
                  </a:cubicBezTo>
                  <a:lnTo>
                    <a:pt x="47440" y="558583"/>
                  </a:lnTo>
                  <a:cubicBezTo>
                    <a:pt x="21240" y="558583"/>
                    <a:pt x="0" y="537344"/>
                    <a:pt x="0" y="511143"/>
                  </a:cubicBezTo>
                  <a:lnTo>
                    <a:pt x="0" y="47440"/>
                  </a:lnTo>
                  <a:cubicBezTo>
                    <a:pt x="0" y="21240"/>
                    <a:pt x="21240" y="0"/>
                    <a:pt x="47440" y="0"/>
                  </a:cubicBezTo>
                  <a:close/>
                </a:path>
              </a:pathLst>
            </a:custGeom>
            <a:solidFill>
              <a:srgbClr val="0085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192040" cy="5966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882192" y="6099152"/>
            <a:ext cx="4639293" cy="1038277"/>
            <a:chOff x="0" y="0"/>
            <a:chExt cx="1221871" cy="27345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21871" cy="273456"/>
            </a:xfrm>
            <a:custGeom>
              <a:avLst/>
              <a:gdLst/>
              <a:ahLst/>
              <a:cxnLst/>
              <a:rect r="r" b="b" t="t" l="l"/>
              <a:pathLst>
                <a:path h="273456" w="1221871">
                  <a:moveTo>
                    <a:pt x="85107" y="0"/>
                  </a:moveTo>
                  <a:lnTo>
                    <a:pt x="1136764" y="0"/>
                  </a:lnTo>
                  <a:cubicBezTo>
                    <a:pt x="1159336" y="0"/>
                    <a:pt x="1180983" y="8967"/>
                    <a:pt x="1196944" y="24927"/>
                  </a:cubicBezTo>
                  <a:cubicBezTo>
                    <a:pt x="1212905" y="40888"/>
                    <a:pt x="1221871" y="62535"/>
                    <a:pt x="1221871" y="85107"/>
                  </a:cubicBezTo>
                  <a:lnTo>
                    <a:pt x="1221871" y="188348"/>
                  </a:lnTo>
                  <a:cubicBezTo>
                    <a:pt x="1221871" y="210920"/>
                    <a:pt x="1212905" y="232568"/>
                    <a:pt x="1196944" y="248528"/>
                  </a:cubicBezTo>
                  <a:cubicBezTo>
                    <a:pt x="1180983" y="264489"/>
                    <a:pt x="1159336" y="273456"/>
                    <a:pt x="1136764" y="273456"/>
                  </a:cubicBezTo>
                  <a:lnTo>
                    <a:pt x="85107" y="273456"/>
                  </a:lnTo>
                  <a:cubicBezTo>
                    <a:pt x="62535" y="273456"/>
                    <a:pt x="40888" y="264489"/>
                    <a:pt x="24927" y="248528"/>
                  </a:cubicBezTo>
                  <a:cubicBezTo>
                    <a:pt x="8967" y="232568"/>
                    <a:pt x="0" y="210920"/>
                    <a:pt x="0" y="188348"/>
                  </a:cubicBezTo>
                  <a:lnTo>
                    <a:pt x="0" y="85107"/>
                  </a:lnTo>
                  <a:cubicBezTo>
                    <a:pt x="0" y="62535"/>
                    <a:pt x="8967" y="40888"/>
                    <a:pt x="24927" y="24927"/>
                  </a:cubicBezTo>
                  <a:cubicBezTo>
                    <a:pt x="40888" y="8967"/>
                    <a:pt x="62535" y="0"/>
                    <a:pt x="8510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114300"/>
              <a:ext cx="1221871" cy="387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419"/>
                </a:lnSpc>
              </a:pPr>
              <a:r>
                <a:rPr lang="en-US" b="true" sz="38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MSS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9144000" y="7289829"/>
            <a:ext cx="8115676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Cybersecurity protection for 40% of vulnerable SMEs (Kaspersky).</a:t>
            </a:r>
          </a:p>
          <a:p>
            <a:pPr algn="l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24/7 threat monitoring amid 9.51% cybersecurity market growth (Mordor Intelligence).</a:t>
            </a:r>
          </a:p>
          <a:p>
            <a:pPr algn="l" marL="431802" indent="-215901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trike="noStrike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Breach response inspired by CNSS leak lessons (AP News).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7259300" y="63858"/>
            <a:ext cx="827951" cy="82795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CBDE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99"/>
                </a:lnSpc>
              </a:pPr>
              <a:r>
                <a:rPr lang="en-US" b="true" sz="157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09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DAGg51HDPQ0</dc:identifier>
  <dcterms:modified xsi:type="dcterms:W3CDTF">2011-08-01T06:04:30Z</dcterms:modified>
  <cp:revision>1</cp:revision>
  <dc:title>Blue White Minimalist Modern Startup Pitch Deck Presentation</dc:title>
</cp:coreProperties>
</file>