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30" r:id="rId5"/>
    <p:sldId id="332" r:id="rId6"/>
    <p:sldId id="331" r:id="rId7"/>
    <p:sldId id="333" r:id="rId8"/>
    <p:sldId id="336" r:id="rId9"/>
    <p:sldId id="337" r:id="rId10"/>
    <p:sldId id="338" r:id="rId11"/>
    <p:sldId id="339" r:id="rId12"/>
    <p:sldId id="340" r:id="rId13"/>
    <p:sldId id="343" r:id="rId14"/>
    <p:sldId id="344" r:id="rId15"/>
    <p:sldId id="345" r:id="rId16"/>
    <p:sldId id="342" r:id="rId17"/>
    <p:sldId id="341" r:id="rId18"/>
    <p:sldId id="347" r:id="rId19"/>
    <p:sldId id="346" r:id="rId20"/>
    <p:sldId id="348" r:id="rId21"/>
    <p:sldId id="350" r:id="rId22"/>
    <p:sldId id="351" r:id="rId23"/>
    <p:sldId id="349" r:id="rId24"/>
    <p:sldId id="352" r:id="rId25"/>
    <p:sldId id="353" r:id="rId26"/>
    <p:sldId id="354" r:id="rId27"/>
    <p:sldId id="355" r:id="rId28"/>
    <p:sldId id="356" r:id="rId29"/>
    <p:sldId id="357" r:id="rId30"/>
    <p:sldId id="359" r:id="rId31"/>
    <p:sldId id="358" r:id="rId32"/>
    <p:sldId id="360" r:id="rId33"/>
    <p:sldId id="361" r:id="rId34"/>
    <p:sldId id="364" r:id="rId35"/>
    <p:sldId id="362" r:id="rId36"/>
    <p:sldId id="363" r:id="rId37"/>
    <p:sldId id="365" r:id="rId38"/>
    <p:sldId id="366" r:id="rId39"/>
    <p:sldId id="367" r:id="rId40"/>
    <p:sldId id="371" r:id="rId41"/>
    <p:sldId id="372" r:id="rId42"/>
    <p:sldId id="369" r:id="rId43"/>
    <p:sldId id="373" r:id="rId44"/>
    <p:sldId id="368" r:id="rId45"/>
    <p:sldId id="370" r:id="rId46"/>
    <p:sldId id="374" r:id="rId47"/>
  </p:sldIdLst>
  <p:sldSz cx="9144000" cy="5143500" type="screen16x9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6666"/>
    <a:srgbClr val="FF3399"/>
    <a:srgbClr val="005BAC"/>
    <a:srgbClr val="CCCCCC"/>
    <a:srgbClr val="464646"/>
    <a:srgbClr val="00D6B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2" autoAdjust="0"/>
    <p:restoredTop sz="86398" autoAdjust="0"/>
  </p:normalViewPr>
  <p:slideViewPr>
    <p:cSldViewPr snapToGrid="0">
      <p:cViewPr varScale="1">
        <p:scale>
          <a:sx n="98" d="100"/>
          <a:sy n="98" d="100"/>
        </p:scale>
        <p:origin x="1133" y="82"/>
      </p:cViewPr>
      <p:guideLst>
        <p:guide orient="horz" pos="162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353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hyperlink" Target="mailto:gao.xiang.thu@gmail.com" TargetMode="Externa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emf"/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9.png"/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29.png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6.jpeg"/><Relationship Id="rId4" Type="http://schemas.openxmlformats.org/officeDocument/2006/relationships/image" Target="../media/image45.png"/><Relationship Id="rId3" Type="http://schemas.openxmlformats.org/officeDocument/2006/relationships/image" Target="../media/image4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48.png"/><Relationship Id="rId2" Type="http://schemas.openxmlformats.org/officeDocument/2006/relationships/image" Target="../media/image4.png"/><Relationship Id="rId1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GIF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3.png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E:\owncloud\刘达\2017年\深蓝学院\PPT模板\ppt1封面a.pngppt1封面a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-12034"/>
            <a:ext cx="9162415" cy="5144400"/>
          </a:xfrm>
          <a:prstGeom prst="rect">
            <a:avLst/>
          </a:prstGeom>
        </p:spPr>
      </p:pic>
      <p:pic>
        <p:nvPicPr>
          <p:cNvPr id="9" name="图片 8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61020" y="1501245"/>
            <a:ext cx="5448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视觉</a:t>
            </a:r>
            <a:r>
              <a:rPr lang="en-US" altLang="zh-CN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SLAM</a:t>
            </a: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：从理论到实践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第四次课 相机模型 非线性优化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13105" y="3174365"/>
            <a:ext cx="793750" cy="793750"/>
          </a:xfrm>
          <a:prstGeom prst="ellipse">
            <a:avLst/>
          </a:prstGeom>
          <a:noFill/>
          <a:ln w="34925">
            <a:solidFill>
              <a:srgbClr val="005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690968" y="3422177"/>
            <a:ext cx="1376082" cy="294005"/>
          </a:xfrm>
          <a:prstGeom prst="rect">
            <a:avLst/>
          </a:prstGeom>
          <a:solidFill>
            <a:schemeClr val="bg1"/>
          </a:solidFill>
          <a:ln w="12700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350045" y="3408405"/>
            <a:ext cx="71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高翔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97999" y="3422177"/>
            <a:ext cx="665761" cy="294005"/>
          </a:xfrm>
          <a:prstGeom prst="rect">
            <a:avLst/>
          </a:prstGeom>
          <a:solidFill>
            <a:srgbClr val="46464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69890" y="3408405"/>
            <a:ext cx="77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91" y="3200204"/>
            <a:ext cx="724177" cy="724177"/>
          </a:xfrm>
          <a:prstGeom prst="ellipse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文本框 2"/>
          <p:cNvSpPr txBox="1"/>
          <p:nvPr/>
        </p:nvSpPr>
        <p:spPr>
          <a:xfrm>
            <a:off x="1587620" y="3819212"/>
            <a:ext cx="26821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清华大学 自动控制与工程 博士</a:t>
            </a:r>
            <a:endParaRPr kumimoji="1" lang="en-US" altLang="zh-CN" sz="1200" dirty="0"/>
          </a:p>
          <a:p>
            <a:r>
              <a:rPr kumimoji="1" lang="zh-CN" altLang="en-US" sz="1200" dirty="0"/>
              <a:t>慕尼黑工业大学计算机视觉组 博士后</a:t>
            </a:r>
            <a:endParaRPr kumimoji="1" lang="en-US" altLang="zh-CN" sz="1200" dirty="0"/>
          </a:p>
          <a:p>
            <a:r>
              <a:rPr kumimoji="1" lang="en-US" altLang="zh-CN" sz="1200" dirty="0"/>
              <a:t>Email:</a:t>
            </a:r>
            <a:r>
              <a:rPr kumimoji="1" lang="zh-CN" altLang="en-US" sz="1200" dirty="0"/>
              <a:t> </a:t>
            </a:r>
            <a:r>
              <a:rPr kumimoji="1" lang="en-US" altLang="zh-CN" sz="1200" dirty="0">
                <a:hlinkClick r:id="rId4"/>
              </a:rPr>
              <a:t>gao.xiang.thu@gmail.com</a:t>
            </a:r>
            <a:endParaRPr kumimoji="1" lang="en-US" altLang="zh-CN" sz="1200" dirty="0"/>
          </a:p>
          <a:p>
            <a:endParaRPr kumimoji="1" lang="en-US" altLang="zh-CN" sz="1200" dirty="0"/>
          </a:p>
          <a:p>
            <a:r>
              <a:rPr kumimoji="1" lang="en-US" altLang="zh-CN" sz="1200" dirty="0"/>
              <a:t>2018</a:t>
            </a:r>
            <a:r>
              <a:rPr kumimoji="1" lang="zh-CN" altLang="en-US" sz="1200" dirty="0"/>
              <a:t>年春</a:t>
            </a:r>
            <a:endParaRPr kumimoji="1" lang="zh-CN" alt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针孔相机模型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42122" y="1342474"/>
            <a:ext cx="9603275" cy="3450613"/>
          </a:xfrm>
        </p:spPr>
        <p:txBody>
          <a:bodyPr/>
          <a:lstStyle/>
          <a:p>
            <a:r>
              <a:rPr lang="zh-CN" altLang="en-US" dirty="0"/>
              <a:t>除内参外，相机坐标系与世界坐标系还相差一个变换：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这里 </a:t>
            </a:r>
            <a:r>
              <a:rPr lang="en-US" altLang="zh-CN" dirty="0"/>
              <a:t>R, t </a:t>
            </a:r>
            <a:r>
              <a:rPr lang="zh-CN" altLang="en-US" dirty="0"/>
              <a:t>或 </a:t>
            </a:r>
            <a:r>
              <a:rPr lang="en-US" altLang="zh-CN" dirty="0"/>
              <a:t>T 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chemeClr val="accent2"/>
                </a:solidFill>
              </a:rPr>
              <a:t>外参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zh-CN" altLang="en-US" dirty="0"/>
              <a:t>注：右侧式子隐含了一次非齐次到齐次的变换（见书）</a:t>
            </a:r>
            <a:endParaRPr lang="en-US" altLang="zh-CN" dirty="0"/>
          </a:p>
          <a:p>
            <a:r>
              <a:rPr lang="zh-CN" altLang="en-US" dirty="0"/>
              <a:t>外参是</a:t>
            </a:r>
            <a:r>
              <a:rPr lang="en-US" altLang="zh-CN" dirty="0"/>
              <a:t>SLAM</a:t>
            </a:r>
            <a:r>
              <a:rPr lang="zh-CN" altLang="en-US" dirty="0"/>
              <a:t>估计的目标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53" y="1921203"/>
            <a:ext cx="4761905" cy="13714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5899889" y="2283751"/>
            <a:ext cx="2401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先把</a:t>
            </a:r>
            <a:r>
              <a:rPr lang="en-US" altLang="zh-CN" dirty="0"/>
              <a:t>P</a:t>
            </a:r>
            <a:r>
              <a:rPr lang="zh-CN" altLang="en-US" dirty="0"/>
              <a:t>从世界坐标变到</a:t>
            </a:r>
            <a:endParaRPr lang="en-US" altLang="zh-CN" dirty="0"/>
          </a:p>
          <a:p>
            <a:pPr algn="ctr"/>
            <a:r>
              <a:rPr lang="zh-CN" altLang="en-US" dirty="0"/>
              <a:t>相机坐标系下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针孔相机模型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34758"/>
            <a:ext cx="9603275" cy="3450613"/>
          </a:xfrm>
        </p:spPr>
        <p:txBody>
          <a:bodyPr/>
          <a:lstStyle/>
          <a:p>
            <a:r>
              <a:rPr lang="zh-CN" altLang="en-US" dirty="0"/>
              <a:t>投影顺序：世界</a:t>
            </a:r>
            <a:r>
              <a:rPr lang="en-US" altLang="zh-CN" dirty="0"/>
              <a:t>——</a:t>
            </a:r>
            <a:r>
              <a:rPr lang="zh-CN" altLang="en-US" dirty="0"/>
              <a:t>相机</a:t>
            </a:r>
            <a:r>
              <a:rPr lang="en-US" altLang="zh-CN" dirty="0"/>
              <a:t>——</a:t>
            </a:r>
            <a:r>
              <a:rPr lang="zh-CN" altLang="en-US" dirty="0"/>
              <a:t>归一化平面</a:t>
            </a:r>
            <a:r>
              <a:rPr lang="en-US" altLang="zh-CN" dirty="0"/>
              <a:t>——</a:t>
            </a:r>
            <a:r>
              <a:rPr lang="zh-CN" altLang="en-US" dirty="0"/>
              <a:t>像素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29" y="2170097"/>
            <a:ext cx="6638023" cy="244279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84607" y="203744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激光数据的观测</a:t>
            </a:r>
            <a:r>
              <a:rPr kumimoji="1" lang="zh-CN" altLang="en-US"/>
              <a:t>模型更加简单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针孔相机模型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5450" y="1204854"/>
            <a:ext cx="9603275" cy="3450613"/>
          </a:xfrm>
        </p:spPr>
        <p:txBody>
          <a:bodyPr/>
          <a:lstStyle/>
          <a:p>
            <a:r>
              <a:rPr lang="zh-CN" altLang="en-US" dirty="0"/>
              <a:t>畸变</a:t>
            </a:r>
            <a:endParaRPr lang="en-US" altLang="zh-CN" dirty="0"/>
          </a:p>
          <a:p>
            <a:pPr lvl="1"/>
            <a:r>
              <a:rPr lang="zh-CN" altLang="en-US" dirty="0"/>
              <a:t>针孔前的镜头会引入畸变</a:t>
            </a:r>
            <a:endParaRPr lang="zh-CN" altLang="en-US" dirty="0"/>
          </a:p>
        </p:txBody>
      </p:sp>
      <p:pic>
        <p:nvPicPr>
          <p:cNvPr id="8" name="Picture 2" descr="http://img01.hc360.com/security/201510/20151019161833667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6" y="2247040"/>
            <a:ext cx="3495596" cy="197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1397474" y="44166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广角镜头畸变</a:t>
            </a:r>
            <a:endParaRPr lang="zh-CN" altLang="en-US" dirty="0"/>
          </a:p>
        </p:txBody>
      </p:sp>
      <p:pic>
        <p:nvPicPr>
          <p:cNvPr id="10" name="Picture 4" descr="http://image60.360doc.com/DownloadImg/2013/04/2211/31813107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031" y="1493166"/>
            <a:ext cx="476250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5938237" y="47591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鱼眼镜头畸变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针孔相机模型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04854"/>
            <a:ext cx="9603275" cy="3450613"/>
          </a:xfrm>
        </p:spPr>
        <p:txBody>
          <a:bodyPr/>
          <a:lstStyle/>
          <a:p>
            <a:r>
              <a:rPr lang="zh-CN" altLang="en-US" dirty="0"/>
              <a:t>主要的畸变类型：径向畸变和切向畸变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22" y="2143891"/>
            <a:ext cx="4546997" cy="17134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144" y="1928920"/>
            <a:ext cx="3223365" cy="192842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针孔相机模型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42122" y="1234758"/>
            <a:ext cx="9603275" cy="3450613"/>
          </a:xfrm>
        </p:spPr>
        <p:txBody>
          <a:bodyPr/>
          <a:lstStyle/>
          <a:p>
            <a:r>
              <a:rPr lang="zh-CN" altLang="en-US" dirty="0"/>
              <a:t>数学模型</a:t>
            </a:r>
            <a:endParaRPr lang="en-US" altLang="zh-CN" dirty="0"/>
          </a:p>
          <a:p>
            <a:pPr lvl="1"/>
            <a:r>
              <a:rPr lang="zh-CN" altLang="en-US" dirty="0"/>
              <a:t>畸变可以用归一化坐标的变换来描述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31677" y="342340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径向畸变：多项式描述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338537" y="342340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切向畸变：多项式描述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27744" y="4200622"/>
            <a:ext cx="3286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放在一起：</a:t>
            </a:r>
            <a:endParaRPr lang="en-US" altLang="zh-CN" dirty="0"/>
          </a:p>
          <a:p>
            <a:r>
              <a:rPr lang="zh-CN" altLang="en-US" dirty="0"/>
              <a:t>实际当中可灵活保留各项系数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47" y="2167707"/>
            <a:ext cx="3781850" cy="10941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767" y="2184316"/>
            <a:ext cx="3801955" cy="10599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599" y="4193813"/>
            <a:ext cx="4304324" cy="74857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针孔相机模型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42122" y="1316358"/>
            <a:ext cx="9603275" cy="3450613"/>
          </a:xfrm>
        </p:spPr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44" y="1862209"/>
            <a:ext cx="8229600" cy="272237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针孔相机模型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73853" y="1307810"/>
            <a:ext cx="3931603" cy="3450613"/>
          </a:xfrm>
        </p:spPr>
        <p:txBody>
          <a:bodyPr/>
          <a:lstStyle/>
          <a:p>
            <a:r>
              <a:rPr lang="zh-CN" altLang="en-US" dirty="0"/>
              <a:t>双目模型</a:t>
            </a:r>
            <a:endParaRPr lang="en-US" altLang="zh-CN" dirty="0"/>
          </a:p>
          <a:p>
            <a:pPr lvl="1"/>
            <a:r>
              <a:rPr lang="zh-CN" altLang="en-US" dirty="0"/>
              <a:t>左右相机中心距离称为基线</a:t>
            </a:r>
            <a:endParaRPr lang="en-US" altLang="zh-CN" dirty="0"/>
          </a:p>
          <a:p>
            <a:pPr lvl="1"/>
            <a:r>
              <a:rPr lang="zh-CN" altLang="en-US" dirty="0"/>
              <a:t>左右像素的几何关系：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整理得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826" y="1345133"/>
            <a:ext cx="4897290" cy="19057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704" y="2376011"/>
            <a:ext cx="2695238" cy="7809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704" y="3446492"/>
            <a:ext cx="2609524" cy="69523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50942" y="3460873"/>
            <a:ext cx="51423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</a:t>
            </a:r>
            <a:r>
              <a:rPr lang="zh-CN" altLang="en-US" sz="1400" dirty="0"/>
              <a:t>称为视差（</a:t>
            </a:r>
            <a:r>
              <a:rPr lang="en-US" altLang="zh-CN" sz="1400" dirty="0"/>
              <a:t>disparity</a:t>
            </a:r>
            <a:r>
              <a:rPr lang="zh-CN" altLang="en-US" sz="1400" dirty="0"/>
              <a:t>），描述同一个点在左右目上成像的距离</a:t>
            </a:r>
            <a:endParaRPr lang="en-US" altLang="zh-CN" sz="1400" dirty="0"/>
          </a:p>
          <a:p>
            <a:r>
              <a:rPr lang="en-US" altLang="zh-CN" sz="1400" dirty="0"/>
              <a:t>d</a:t>
            </a:r>
            <a:r>
              <a:rPr lang="zh-CN" altLang="en-US" sz="1400" dirty="0"/>
              <a:t>最小为</a:t>
            </a:r>
            <a:r>
              <a:rPr lang="en-US" altLang="zh-CN" sz="1400" dirty="0"/>
              <a:t>1</a:t>
            </a:r>
            <a:r>
              <a:rPr lang="zh-CN" altLang="en-US" sz="1400" dirty="0"/>
              <a:t>个像素，因此双目能测量的</a:t>
            </a:r>
            <a:r>
              <a:rPr lang="en-US" altLang="zh-CN" sz="1400" dirty="0"/>
              <a:t>z</a:t>
            </a:r>
            <a:r>
              <a:rPr lang="zh-CN" altLang="en-US" sz="1400" dirty="0"/>
              <a:t>有最大值：</a:t>
            </a:r>
            <a:r>
              <a:rPr lang="en-US" altLang="zh-CN" sz="1400" dirty="0"/>
              <a:t>fb</a:t>
            </a:r>
            <a:endParaRPr lang="en-US" altLang="zh-CN" sz="1400" dirty="0"/>
          </a:p>
          <a:p>
            <a:r>
              <a:rPr lang="zh-CN" altLang="en-US" sz="1400" dirty="0"/>
              <a:t>虽然距离公式简单，但</a:t>
            </a:r>
            <a:r>
              <a:rPr lang="en-US" altLang="zh-CN" sz="1400" dirty="0"/>
              <a:t>d</a:t>
            </a:r>
            <a:r>
              <a:rPr lang="zh-CN" altLang="en-US" sz="1400" dirty="0"/>
              <a:t>不容易计算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针孔相机模型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342122" y="1253691"/>
            <a:ext cx="9603275" cy="3450613"/>
          </a:xfrm>
        </p:spPr>
        <p:txBody>
          <a:bodyPr/>
          <a:lstStyle/>
          <a:p>
            <a:r>
              <a:rPr lang="en-US" altLang="zh-CN" dirty="0"/>
              <a:t>RGB-D</a:t>
            </a:r>
            <a:r>
              <a:rPr lang="zh-CN" altLang="en-US" dirty="0"/>
              <a:t>相机：物理手段测量深度</a:t>
            </a:r>
            <a:endParaRPr lang="en-US" altLang="zh-CN" dirty="0"/>
          </a:p>
          <a:p>
            <a:pPr lvl="1"/>
            <a:r>
              <a:rPr lang="en-US" altLang="zh-CN" dirty="0" err="1"/>
              <a:t>ToF</a:t>
            </a:r>
            <a:r>
              <a:rPr lang="zh-CN" altLang="en-US" dirty="0"/>
              <a:t>或结构光两种主要原理</a:t>
            </a:r>
            <a:endParaRPr lang="en-US" altLang="zh-CN" dirty="0"/>
          </a:p>
          <a:p>
            <a:pPr lvl="1"/>
            <a:r>
              <a:rPr lang="zh-CN" altLang="en-US" dirty="0"/>
              <a:t>通常能得到与</a:t>
            </a:r>
            <a:r>
              <a:rPr lang="en-US" altLang="zh-CN" dirty="0"/>
              <a:t>RGB</a:t>
            </a:r>
            <a:r>
              <a:rPr lang="zh-CN" altLang="en-US" dirty="0"/>
              <a:t>图对应的深度图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444" y="1234758"/>
            <a:ext cx="4127464" cy="33663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针孔相机模型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04854"/>
            <a:ext cx="9603275" cy="3450613"/>
          </a:xfrm>
        </p:spPr>
        <p:txBody>
          <a:bodyPr/>
          <a:lstStyle/>
          <a:p>
            <a:r>
              <a:rPr lang="zh-CN" altLang="en-US" dirty="0"/>
              <a:t>相机成像后，生成了图像</a:t>
            </a:r>
            <a:endParaRPr lang="en-US" altLang="zh-CN" dirty="0"/>
          </a:p>
          <a:p>
            <a:r>
              <a:rPr lang="zh-CN" altLang="en-US" dirty="0"/>
              <a:t>图像在计算机中以矩阵形式存储（二维数组）</a:t>
            </a:r>
            <a:endParaRPr lang="en-US" altLang="zh-CN" dirty="0"/>
          </a:p>
          <a:p>
            <a:pPr lvl="1"/>
            <a:r>
              <a:rPr lang="zh-CN" altLang="en-US" dirty="0"/>
              <a:t>需要对感光度量化成数值，例如</a:t>
            </a:r>
            <a:r>
              <a:rPr lang="en-US" altLang="zh-CN" dirty="0"/>
              <a:t>0~255</a:t>
            </a:r>
            <a:r>
              <a:rPr lang="zh-CN" altLang="en-US" dirty="0"/>
              <a:t>之间的整数（彩色图像还有通道）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55" y="2533367"/>
            <a:ext cx="6077974" cy="24952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  <a:latin typeface="+mj-ea"/>
              </a:rPr>
              <a:t>2.</a:t>
            </a:r>
            <a:r>
              <a:rPr kumimoji="1" lang="zh-CN" altLang="en-US" dirty="0">
                <a:latin typeface="+mj-ea"/>
              </a:rPr>
              <a:t> 实践：</a:t>
            </a:r>
            <a:r>
              <a:rPr kumimoji="1" lang="en-US" altLang="zh-CN" dirty="0" err="1">
                <a:latin typeface="+mj-ea"/>
              </a:rPr>
              <a:t>OpenCV</a:t>
            </a:r>
            <a:r>
              <a:rPr kumimoji="1" lang="en-US" altLang="zh-CN" dirty="0">
                <a:latin typeface="+mj-ea"/>
              </a:rPr>
              <a:t>/</a:t>
            </a:r>
            <a:r>
              <a:rPr kumimoji="1" lang="zh-CN" altLang="en-US" dirty="0">
                <a:latin typeface="+mj-ea"/>
              </a:rPr>
              <a:t>图像拼接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+mj-ea"/>
                <a:ea typeface="+mj-ea"/>
              </a:rPr>
              <a:t>第四讲 </a:t>
            </a:r>
            <a:r>
              <a:rPr lang="zh-CN" altLang="en-US" sz="3600" b="1" dirty="0">
                <a:solidFill>
                  <a:srgbClr val="464646"/>
                </a:solidFill>
                <a:latin typeface="微软雅黑" panose="020B0503020204020204" charset="-122"/>
              </a:rPr>
              <a:t>相机模型 非线性优化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针孔相机模型与图像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实践：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OpenCV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/RGBD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图像拼接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批量状态估计问题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非线性最小二乘法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实践：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Ceres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g2o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  <a:latin typeface="+mj-ea"/>
              </a:rPr>
              <a:t>3.</a:t>
            </a:r>
            <a:r>
              <a:rPr kumimoji="1" lang="zh-CN" altLang="en-US" dirty="0">
                <a:latin typeface="+mj-ea"/>
              </a:rPr>
              <a:t> 批量状态估计问题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3.</a:t>
            </a:r>
            <a:r>
              <a:rPr lang="zh-CN" altLang="en-US" sz="3600" dirty="0">
                <a:latin typeface="+mj-ea"/>
              </a:rPr>
              <a:t> 批量状态估计问题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199" y="133751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现在我们已探讨了观测模型</a:t>
            </a:r>
            <a:endParaRPr kumimoji="1"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22" y="2391959"/>
            <a:ext cx="3804418" cy="137832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43399" y="1862209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zh-CN" altLang="en-US" dirty="0"/>
              <a:t>为旋转</a:t>
            </a:r>
            <a:r>
              <a:rPr kumimoji="1" lang="en-US" altLang="zh-CN" dirty="0"/>
              <a:t>+</a:t>
            </a:r>
            <a:r>
              <a:rPr kumimoji="1" lang="zh-CN" altLang="en-US" dirty="0"/>
              <a:t>平移</a:t>
            </a:r>
            <a:endParaRPr kumimoji="1" lang="en-US" altLang="zh-CN" dirty="0"/>
          </a:p>
          <a:p>
            <a:r>
              <a:rPr kumimoji="1" lang="en-US" altLang="zh-CN" dirty="0"/>
              <a:t>h</a:t>
            </a:r>
            <a:r>
              <a:rPr kumimoji="1" lang="zh-CN" altLang="en-US" dirty="0"/>
              <a:t>为相机观测模型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43399" y="3081120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问题：在给定模型和具体观测数据时，</a:t>
            </a:r>
            <a:endParaRPr kumimoji="1" lang="en-US" altLang="zh-CN" dirty="0"/>
          </a:p>
          <a:p>
            <a:r>
              <a:rPr kumimoji="1" lang="zh-CN" altLang="en-US" dirty="0"/>
              <a:t>如何估计状态变量？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2202" y="2560482"/>
            <a:ext cx="1447925" cy="59441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555" y="2164474"/>
            <a:ext cx="3673158" cy="617273"/>
          </a:xfrm>
          <a:prstGeom prst="rect">
            <a:avLst/>
          </a:prstGeom>
        </p:spPr>
      </p:pic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3.</a:t>
            </a:r>
            <a:r>
              <a:rPr lang="zh-CN" altLang="en-US" sz="3600" dirty="0">
                <a:latin typeface="+mj-ea"/>
              </a:rPr>
              <a:t> 批量状态估计问题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04854"/>
            <a:ext cx="9603275" cy="3450613"/>
          </a:xfrm>
        </p:spPr>
        <p:txBody>
          <a:bodyPr/>
          <a:lstStyle/>
          <a:p>
            <a:r>
              <a:rPr lang="zh-CN" altLang="en-US" dirty="0"/>
              <a:t>批量式（</a:t>
            </a:r>
            <a:r>
              <a:rPr lang="en-US" altLang="zh-CN" dirty="0"/>
              <a:t>batch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一次给定所有的数据，估计所有的变量</a:t>
            </a:r>
            <a:endParaRPr lang="en-US" altLang="zh-CN" dirty="0"/>
          </a:p>
          <a:p>
            <a:pPr lvl="1"/>
            <a:r>
              <a:rPr lang="zh-CN" altLang="en-US" dirty="0"/>
              <a:t>状态变量：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求解：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先不考虑运动方程，仅看观测方程（类似于</a:t>
            </a:r>
            <a:r>
              <a:rPr lang="en-US" altLang="zh-CN" dirty="0" err="1"/>
              <a:t>SfM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贝叶斯法则：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2147" y="1337511"/>
            <a:ext cx="2542111" cy="9209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6746" y="3741367"/>
            <a:ext cx="4244708" cy="80016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3.</a:t>
            </a:r>
            <a:r>
              <a:rPr lang="zh-CN" altLang="en-US" sz="3600" dirty="0">
                <a:latin typeface="+mj-ea"/>
              </a:rPr>
              <a:t> 批量状态估计问题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04854"/>
            <a:ext cx="9603275" cy="3450613"/>
          </a:xfrm>
        </p:spPr>
        <p:txBody>
          <a:bodyPr/>
          <a:lstStyle/>
          <a:p>
            <a:r>
              <a:rPr lang="en-US" altLang="zh-CN" dirty="0"/>
              <a:t>P(</a:t>
            </a:r>
            <a:r>
              <a:rPr lang="en-US" altLang="zh-CN" dirty="0" err="1"/>
              <a:t>x|z</a:t>
            </a:r>
            <a:r>
              <a:rPr lang="en-US" altLang="zh-CN" dirty="0"/>
              <a:t>) </a:t>
            </a:r>
            <a:r>
              <a:rPr lang="zh-CN" altLang="en-US" dirty="0"/>
              <a:t>条件分布很难求解，但可以求：</a:t>
            </a:r>
            <a:endParaRPr lang="en-US" altLang="zh-CN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dirty="0">
                <a:solidFill>
                  <a:schemeClr val="accent1"/>
                </a:solidFill>
              </a:rPr>
              <a:t>最大后验估计</a:t>
            </a:r>
            <a:r>
              <a:rPr lang="zh-CN" altLang="en-US" dirty="0"/>
              <a:t>（</a:t>
            </a:r>
            <a:r>
              <a:rPr lang="en-US" altLang="zh-CN" dirty="0"/>
              <a:t>Maximize a Posterior</a:t>
            </a:r>
            <a:r>
              <a:rPr lang="zh-CN" altLang="en-US" dirty="0"/>
              <a:t>，</a:t>
            </a:r>
            <a:r>
              <a:rPr lang="en-US" altLang="zh-CN" dirty="0"/>
              <a:t>MAP</a:t>
            </a:r>
            <a:r>
              <a:rPr lang="zh-CN" altLang="en-US" dirty="0"/>
              <a:t>）</a:t>
            </a:r>
            <a:endParaRPr lang="en-US" altLang="zh-CN" dirty="0"/>
          </a:p>
          <a:p>
            <a:pPr marL="800100" lvl="1" indent="-342900">
              <a:buFont typeface="+mj-lt"/>
              <a:buAutoNum type="alphaLcParenR"/>
            </a:pPr>
            <a:endParaRPr lang="en-US" altLang="zh-CN" dirty="0"/>
          </a:p>
          <a:p>
            <a:pPr marL="800100" lvl="1" indent="-342900">
              <a:buFont typeface="+mj-lt"/>
              <a:buAutoNum type="alphaLcParenR"/>
            </a:pPr>
            <a:endParaRPr lang="en-US" altLang="zh-CN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dirty="0">
                <a:solidFill>
                  <a:schemeClr val="accent1"/>
                </a:solidFill>
              </a:rPr>
              <a:t>最大似然估计</a:t>
            </a:r>
            <a:r>
              <a:rPr lang="zh-CN" altLang="en-US" dirty="0"/>
              <a:t>（</a:t>
            </a:r>
            <a:r>
              <a:rPr lang="en-US" altLang="zh-CN" dirty="0"/>
              <a:t>Maximize Likelihood Estimation, MLE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800100" lvl="1" indent="-342900">
              <a:buFont typeface="+mj-lt"/>
              <a:buAutoNum type="alphaLcParenR"/>
            </a:pPr>
            <a:endParaRPr lang="en-US" altLang="zh-CN" dirty="0"/>
          </a:p>
          <a:p>
            <a:pPr marL="800100" lvl="1" indent="-342900">
              <a:buFont typeface="+mj-lt"/>
              <a:buAutoNum type="alphaLcParenR"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“在哪种状态下，最容易产生当前的观测”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277" y="885623"/>
            <a:ext cx="3439288" cy="6483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297" y="1853193"/>
            <a:ext cx="5174428" cy="5715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367" y="2811665"/>
            <a:ext cx="3877235" cy="56609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3.</a:t>
            </a:r>
            <a:r>
              <a:rPr lang="zh-CN" altLang="en-US" sz="3600" dirty="0">
                <a:latin typeface="+mj-ea"/>
              </a:rPr>
              <a:t> 批量状态估计问题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04854"/>
            <a:ext cx="9603275" cy="3450613"/>
          </a:xfrm>
        </p:spPr>
        <p:txBody>
          <a:bodyPr/>
          <a:lstStyle/>
          <a:p>
            <a:r>
              <a:rPr lang="zh-CN" altLang="en-US" dirty="0"/>
              <a:t>从最大似然到最小二乘</a:t>
            </a:r>
            <a:endParaRPr lang="en-US" altLang="zh-CN" dirty="0"/>
          </a:p>
          <a:p>
            <a:pPr lvl="1"/>
            <a:r>
              <a:rPr lang="zh-CN" altLang="en-US" dirty="0"/>
              <a:t>例子：某次观测</a:t>
            </a:r>
            <a:endParaRPr lang="en-US" altLang="zh-CN" dirty="0"/>
          </a:p>
          <a:p>
            <a:pPr lvl="1"/>
            <a:r>
              <a:rPr lang="zh-CN" altLang="en-US" dirty="0"/>
              <a:t>由于噪声是高斯的：</a:t>
            </a:r>
            <a:endParaRPr lang="en-US" altLang="zh-CN" dirty="0"/>
          </a:p>
          <a:p>
            <a:pPr lvl="1"/>
            <a:r>
              <a:rPr lang="zh-CN" altLang="en-US" dirty="0"/>
              <a:t>于是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现在要求</a:t>
            </a:r>
            <a:r>
              <a:rPr lang="en-US" altLang="zh-CN" dirty="0" err="1"/>
              <a:t>x,y</a:t>
            </a:r>
            <a:r>
              <a:rPr lang="zh-CN" altLang="en-US" dirty="0"/>
              <a:t>的最大似然估计，怎么求？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414" y="1524085"/>
            <a:ext cx="2499577" cy="48010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490" y="1960407"/>
            <a:ext cx="1638442" cy="41151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205" y="2489778"/>
            <a:ext cx="3627434" cy="51058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3.</a:t>
            </a:r>
            <a:r>
              <a:rPr lang="zh-CN" altLang="en-US" sz="3600" dirty="0">
                <a:latin typeface="+mj-ea"/>
              </a:rPr>
              <a:t> 批量状态估计问题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04854"/>
            <a:ext cx="9603275" cy="3450613"/>
          </a:xfrm>
        </p:spPr>
        <p:txBody>
          <a:bodyPr/>
          <a:lstStyle/>
          <a:p>
            <a:r>
              <a:rPr lang="zh-CN" altLang="en-US" dirty="0"/>
              <a:t>一般的高斯分布：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负对数形式：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原问题的</a:t>
            </a:r>
            <a:r>
              <a:rPr lang="zh-CN" altLang="en-US" dirty="0">
                <a:solidFill>
                  <a:schemeClr val="accent1"/>
                </a:solidFill>
              </a:rPr>
              <a:t>最大化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accent1"/>
                </a:solidFill>
              </a:rPr>
              <a:t>相当于负对数最小化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/>
              <a:t>因此，关于原问题的最大似然：</a:t>
            </a:r>
            <a:endParaRPr lang="en-US" altLang="zh-CN" dirty="0"/>
          </a:p>
          <a:p>
            <a:r>
              <a:rPr lang="zh-CN" altLang="en-US" dirty="0"/>
              <a:t>相当于最小化：</a:t>
            </a:r>
            <a:endParaRPr lang="en-US" altLang="zh-CN" dirty="0"/>
          </a:p>
          <a:p>
            <a:r>
              <a:rPr lang="zh-CN" altLang="en-US" dirty="0"/>
              <a:t>所有量加在一起：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134" y="1169499"/>
            <a:ext cx="3921512" cy="7082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049" y="1972036"/>
            <a:ext cx="5819725" cy="57634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219" y="3902516"/>
            <a:ext cx="6043184" cy="67061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373869" y="1913122"/>
            <a:ext cx="2266689" cy="640429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496282" y="2562273"/>
            <a:ext cx="206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最小化</a:t>
            </a:r>
            <a:r>
              <a:rPr lang="en-US" altLang="zh-CN" sz="1400" dirty="0"/>
              <a:t>x</a:t>
            </a:r>
            <a:r>
              <a:rPr lang="zh-CN" altLang="en-US" sz="1400" dirty="0"/>
              <a:t>时，只和它有关</a:t>
            </a:r>
            <a:endParaRPr lang="zh-CN" altLang="en-US" sz="14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6163" y="3540668"/>
            <a:ext cx="3627434" cy="51058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730551" y="4621444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这货就是所谓的最小二乘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824197" y="20397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马氏距离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3.</a:t>
            </a:r>
            <a:r>
              <a:rPr lang="zh-CN" altLang="en-US" sz="3600" dirty="0">
                <a:latin typeface="+mj-ea"/>
              </a:rPr>
              <a:t> 批量状态估计问题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04854"/>
            <a:ext cx="9603275" cy="3450613"/>
          </a:xfrm>
        </p:spPr>
        <p:txBody>
          <a:bodyPr/>
          <a:lstStyle/>
          <a:p>
            <a:r>
              <a:rPr lang="zh-CN" altLang="en-US" dirty="0"/>
              <a:t>我们把状态最大似然估计变成了最小二乘问题</a:t>
            </a:r>
            <a:endParaRPr lang="en-US" altLang="zh-CN" dirty="0"/>
          </a:p>
          <a:p>
            <a:r>
              <a:rPr lang="zh-CN" altLang="en-US" dirty="0"/>
              <a:t>对于原问题：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最小化误差的二范数：</a:t>
            </a:r>
            <a:r>
              <a:rPr lang="en-US" altLang="zh-CN" b="1" dirty="0"/>
              <a:t>min</a:t>
            </a:r>
            <a:endParaRPr lang="zh-CN" altLang="en-US" b="1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04" y="2100306"/>
            <a:ext cx="3269951" cy="11846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971" y="2164965"/>
            <a:ext cx="2953818" cy="10553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4720053" y="1730974"/>
            <a:ext cx="152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定义误差：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895" y="3395516"/>
            <a:ext cx="5159187" cy="7849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3.</a:t>
            </a:r>
            <a:r>
              <a:rPr lang="zh-CN" altLang="en-US" sz="3600" dirty="0">
                <a:latin typeface="+mj-ea"/>
              </a:rPr>
              <a:t> 批量状态估计问题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04854"/>
            <a:ext cx="7813735" cy="3450613"/>
          </a:xfrm>
        </p:spPr>
        <p:txBody>
          <a:bodyPr/>
          <a:lstStyle/>
          <a:p>
            <a:r>
              <a:rPr lang="zh-CN" altLang="en-US" dirty="0"/>
              <a:t>直观解释</a:t>
            </a:r>
            <a:endParaRPr lang="en-US" altLang="zh-CN" dirty="0"/>
          </a:p>
          <a:p>
            <a:pPr lvl="1"/>
            <a:r>
              <a:rPr lang="zh-CN" altLang="en-US" dirty="0"/>
              <a:t>由于噪声的存在，当我们把估计的轨迹与地图代入</a:t>
            </a:r>
            <a:r>
              <a:rPr lang="en-US" altLang="zh-CN" dirty="0"/>
              <a:t>SLAM</a:t>
            </a:r>
            <a:r>
              <a:rPr lang="zh-CN" altLang="en-US" dirty="0"/>
              <a:t>的运动、观测方程中时，它们并不会完美的成立。</a:t>
            </a:r>
            <a:endParaRPr lang="en-US" altLang="zh-CN" dirty="0"/>
          </a:p>
          <a:p>
            <a:pPr lvl="1"/>
            <a:r>
              <a:rPr lang="zh-CN" altLang="en-US" dirty="0"/>
              <a:t>此时就调整状态的估计，使得误差最小化</a:t>
            </a:r>
            <a:endParaRPr lang="en-US" altLang="zh-CN" dirty="0"/>
          </a:p>
          <a:p>
            <a:r>
              <a:rPr lang="zh-CN" altLang="en-US" dirty="0"/>
              <a:t>该问题有何结构？</a:t>
            </a:r>
            <a:endParaRPr lang="en-US" altLang="zh-CN" dirty="0"/>
          </a:p>
          <a:p>
            <a:pPr lvl="1"/>
            <a:r>
              <a:rPr lang="zh-CN" altLang="en-US" dirty="0"/>
              <a:t>由许多个误差的平方和（或</a:t>
            </a:r>
            <a:r>
              <a:rPr lang="en-US" altLang="zh-CN" dirty="0"/>
              <a:t>Sigma</a:t>
            </a:r>
            <a:r>
              <a:rPr lang="zh-CN" altLang="en-US" dirty="0"/>
              <a:t>范数和）组成。</a:t>
            </a:r>
            <a:endParaRPr lang="en-US" altLang="zh-CN" dirty="0"/>
          </a:p>
          <a:p>
            <a:pPr lvl="1"/>
            <a:r>
              <a:rPr lang="zh-CN" altLang="en-US" dirty="0"/>
              <a:t>虽然总体维度高，但每个项很简单，只关联</a:t>
            </a:r>
            <a:r>
              <a:rPr lang="en-US" altLang="zh-CN" dirty="0"/>
              <a:t>2</a:t>
            </a:r>
            <a:r>
              <a:rPr lang="zh-CN" altLang="en-US" dirty="0"/>
              <a:t>个变量。</a:t>
            </a:r>
            <a:endParaRPr lang="en-US" altLang="zh-CN" dirty="0"/>
          </a:p>
          <a:p>
            <a:pPr lvl="1"/>
            <a:r>
              <a:rPr lang="zh-CN" altLang="en-US" dirty="0"/>
              <a:t>如果用李代数表达位姿，那么是无约束优化问题。</a:t>
            </a:r>
            <a:endParaRPr lang="en-US" altLang="zh-CN" dirty="0"/>
          </a:p>
          <a:p>
            <a:r>
              <a:rPr lang="zh-CN" altLang="en-US" dirty="0"/>
              <a:t>如何求解？</a:t>
            </a:r>
            <a:endParaRPr lang="en-US" altLang="zh-CN" dirty="0"/>
          </a:p>
          <a:p>
            <a:pPr lvl="1"/>
            <a:r>
              <a:rPr lang="zh-CN" altLang="en-US" dirty="0"/>
              <a:t>下面先来介绍通用的非线性最小二乘问题。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  <a:latin typeface="+mj-ea"/>
              </a:rPr>
              <a:t>4.</a:t>
            </a:r>
            <a:r>
              <a:rPr kumimoji="1" lang="zh-CN" altLang="en-US" dirty="0">
                <a:latin typeface="+mj-ea"/>
              </a:rPr>
              <a:t> 非线性最小二乘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5393" y="1917581"/>
            <a:ext cx="1211685" cy="746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244" y="1072197"/>
            <a:ext cx="1981372" cy="754445"/>
          </a:xfrm>
          <a:prstGeom prst="rect">
            <a:avLst/>
          </a:prstGeom>
        </p:spPr>
      </p:pic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4.</a:t>
            </a:r>
            <a:r>
              <a:rPr lang="zh-CN" altLang="en-US" sz="3600" dirty="0">
                <a:latin typeface="+mj-ea"/>
              </a:rPr>
              <a:t> 非线性最小二乘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04854"/>
            <a:ext cx="9603275" cy="3450613"/>
          </a:xfrm>
        </p:spPr>
        <p:txBody>
          <a:bodyPr/>
          <a:lstStyle/>
          <a:p>
            <a:r>
              <a:rPr lang="zh-CN" altLang="en-US" dirty="0"/>
              <a:t>先考虑简单的问题：</a:t>
            </a:r>
            <a:endParaRPr lang="en-US" altLang="zh-CN" dirty="0"/>
          </a:p>
          <a:p>
            <a:r>
              <a:rPr lang="zh-CN" altLang="en-US" dirty="0"/>
              <a:t>当 </a:t>
            </a:r>
            <a:r>
              <a:rPr lang="en-US" altLang="zh-CN" dirty="0"/>
              <a:t>f </a:t>
            </a:r>
            <a:r>
              <a:rPr lang="zh-CN" altLang="en-US" dirty="0"/>
              <a:t>很简单时：</a:t>
            </a:r>
            <a:endParaRPr lang="en-US" altLang="zh-CN" dirty="0"/>
          </a:p>
          <a:p>
            <a:pPr lvl="1"/>
            <a:r>
              <a:rPr lang="zh-CN" altLang="en-US" dirty="0"/>
              <a:t>解：                            将得到极值点或鞍点，比较这些解即可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当 </a:t>
            </a:r>
            <a:r>
              <a:rPr lang="en-US" altLang="zh-CN" dirty="0"/>
              <a:t>f </a:t>
            </a:r>
            <a:r>
              <a:rPr lang="zh-CN" altLang="en-US" dirty="0"/>
              <a:t>复杂时：</a:t>
            </a:r>
            <a:endParaRPr lang="en-US" altLang="zh-CN" dirty="0"/>
          </a:p>
          <a:p>
            <a:pPr lvl="1"/>
            <a:r>
              <a:rPr lang="en-US" altLang="zh-CN" dirty="0" err="1"/>
              <a:t>df</a:t>
            </a:r>
            <a:r>
              <a:rPr lang="en-US" altLang="zh-CN" dirty="0"/>
              <a:t>/dx</a:t>
            </a:r>
            <a:r>
              <a:rPr lang="zh-CN" altLang="en-US" dirty="0"/>
              <a:t>难求，或</a:t>
            </a:r>
            <a:r>
              <a:rPr lang="en-US" altLang="zh-CN" dirty="0" err="1"/>
              <a:t>df</a:t>
            </a:r>
            <a:r>
              <a:rPr lang="en-US" altLang="zh-CN" dirty="0"/>
              <a:t>/dx=0</a:t>
            </a:r>
            <a:r>
              <a:rPr lang="zh-CN" altLang="en-US" dirty="0"/>
              <a:t>很难解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zh-CN" altLang="en-US" dirty="0">
                <a:solidFill>
                  <a:schemeClr val="accent1"/>
                </a:solidFill>
              </a:rPr>
              <a:t>迭代方式</a:t>
            </a:r>
            <a:r>
              <a:rPr lang="zh-CN" altLang="en-US" dirty="0"/>
              <a:t>求解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574323" y="1175383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这里                 ，</a:t>
            </a:r>
            <a:r>
              <a:rPr lang="en-US" altLang="zh-CN" dirty="0"/>
              <a:t>f </a:t>
            </a:r>
            <a:r>
              <a:rPr lang="zh-CN" altLang="en-US" dirty="0"/>
              <a:t>为任意函数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400" y="1142860"/>
            <a:ext cx="823031" cy="4343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690" y="2862066"/>
            <a:ext cx="3569677" cy="19655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+mj-ea"/>
              </a:rPr>
              <a:t>往期内容回顾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defRPr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SLAM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的运动与观测模型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观测模型具体形式？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4.</a:t>
            </a:r>
            <a:r>
              <a:rPr lang="zh-CN" altLang="en-US" sz="3600" dirty="0">
                <a:latin typeface="+mj-ea"/>
              </a:rPr>
              <a:t> 非线性最小二乘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13" name="内容占位符 2"/>
          <p:cNvSpPr txBox="1"/>
          <p:nvPr/>
        </p:nvSpPr>
        <p:spPr>
          <a:xfrm>
            <a:off x="288504" y="1258770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迭代方式：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4909"/>
            <a:ext cx="9175275" cy="2911092"/>
          </a:xfrm>
          <a:prstGeom prst="rect">
            <a:avLst/>
          </a:prstGeom>
        </p:spPr>
      </p:pic>
      <p:cxnSp>
        <p:nvCxnSpPr>
          <p:cNvPr id="15" name="直接箭头连接符 8"/>
          <p:cNvCxnSpPr/>
          <p:nvPr/>
        </p:nvCxnSpPr>
        <p:spPr>
          <a:xfrm flipH="1">
            <a:off x="4456922" y="2453054"/>
            <a:ext cx="817685" cy="37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274607" y="206840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问题：如何确定这个增量？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4.</a:t>
            </a:r>
            <a:r>
              <a:rPr lang="zh-CN" altLang="en-US" sz="3600" dirty="0">
                <a:latin typeface="+mj-ea"/>
              </a:rPr>
              <a:t> 非线性最小二乘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04854"/>
            <a:ext cx="9603275" cy="3450613"/>
          </a:xfrm>
        </p:spPr>
        <p:txBody>
          <a:bodyPr/>
          <a:lstStyle/>
          <a:p>
            <a:r>
              <a:rPr lang="zh-CN" altLang="en-US" dirty="0"/>
              <a:t>确定增量的方法（即梯度下降策略）：一阶的或二阶的</a:t>
            </a:r>
            <a:endParaRPr lang="en-US" altLang="zh-CN" dirty="0"/>
          </a:p>
          <a:p>
            <a:r>
              <a:rPr lang="zh-CN" altLang="en-US" dirty="0"/>
              <a:t>泰勒展开：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若只保留一阶梯度：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称为最速下降法（</a:t>
            </a:r>
            <a:r>
              <a:rPr lang="en-US" altLang="zh-CN" dirty="0"/>
              <a:t>Steepest Method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025" y="1617891"/>
            <a:ext cx="5570703" cy="6248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761860" y="2930858"/>
                <a:ext cx="2068835" cy="462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lim>
                      </m:limLow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60" y="2930858"/>
                <a:ext cx="2068835" cy="462819"/>
              </a:xfrm>
              <a:prstGeom prst="rect">
                <a:avLst/>
              </a:prstGeom>
              <a:blipFill rotWithShape="1">
                <a:blip r:embed="rId3"/>
                <a:stretch>
                  <a:fillRect l="-24" t="-72" r="-7987" b="5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924" y="2898650"/>
            <a:ext cx="2011854" cy="51058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320238" y="294344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增量的方向：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477877" y="289865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（通常还需要计算步长）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6507" y="1621453"/>
            <a:ext cx="5387807" cy="746825"/>
          </a:xfrm>
          <a:prstGeom prst="rect">
            <a:avLst/>
          </a:prstGeom>
        </p:spPr>
      </p:pic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4.</a:t>
            </a:r>
            <a:r>
              <a:rPr lang="zh-CN" altLang="en-US" sz="3600" dirty="0">
                <a:latin typeface="+mj-ea"/>
              </a:rPr>
              <a:t> 非线性最小二乘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342122" y="1201210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若保留二阶梯度：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则得到（令上式关于</a:t>
            </a:r>
            <a:r>
              <a:rPr lang="en-US" altLang="zh-CN" dirty="0"/>
              <a:t>       </a:t>
            </a:r>
            <a:r>
              <a:rPr lang="zh-CN" altLang="en-US" dirty="0"/>
              <a:t>的导数为零）：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该方法又称为牛顿法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826" y="922311"/>
            <a:ext cx="5570703" cy="6248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3569" y="2366205"/>
            <a:ext cx="2088061" cy="5182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2967134" y="2366205"/>
                <a:ext cx="513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134" y="2366205"/>
                <a:ext cx="51385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81" t="-53" r="109" b="16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4.</a:t>
            </a:r>
            <a:r>
              <a:rPr lang="zh-CN" altLang="en-US" sz="3600" dirty="0">
                <a:latin typeface="+mj-ea"/>
              </a:rPr>
              <a:t> 非线性最小二乘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04854"/>
            <a:ext cx="9603275" cy="3450613"/>
          </a:xfrm>
        </p:spPr>
        <p:txBody>
          <a:bodyPr/>
          <a:lstStyle/>
          <a:p>
            <a:r>
              <a:rPr lang="zh-CN" altLang="en-US" dirty="0"/>
              <a:t>最速下降法和牛顿法虽然直观，但实用当中存在一些缺点</a:t>
            </a:r>
            <a:endParaRPr lang="en-US" altLang="zh-CN" dirty="0"/>
          </a:p>
          <a:p>
            <a:pPr lvl="1"/>
            <a:r>
              <a:rPr lang="zh-CN" altLang="en-US" dirty="0"/>
              <a:t>最速下降法会碰到</a:t>
            </a:r>
            <a:r>
              <a:rPr lang="en-US" altLang="zh-CN" dirty="0"/>
              <a:t>zigzag</a:t>
            </a:r>
            <a:r>
              <a:rPr lang="zh-CN" altLang="en-US" dirty="0"/>
              <a:t>问题（过于贪婪）</a:t>
            </a:r>
            <a:endParaRPr lang="en-US" altLang="zh-CN" dirty="0"/>
          </a:p>
          <a:p>
            <a:pPr lvl="1"/>
            <a:r>
              <a:rPr lang="zh-CN" altLang="en-US" dirty="0"/>
              <a:t>牛顿法迭代次数少，但需要计算复杂的</a:t>
            </a:r>
            <a:r>
              <a:rPr lang="en-US" altLang="zh-CN" dirty="0"/>
              <a:t>Hessian</a:t>
            </a:r>
            <a:r>
              <a:rPr lang="zh-CN" altLang="en-US" dirty="0"/>
              <a:t>矩阵</a:t>
            </a:r>
            <a:endParaRPr lang="en-US" altLang="zh-CN" dirty="0"/>
          </a:p>
          <a:p>
            <a:r>
              <a:rPr lang="zh-CN" altLang="en-US" dirty="0"/>
              <a:t>能否回避</a:t>
            </a:r>
            <a:r>
              <a:rPr lang="en-US" altLang="zh-CN" dirty="0"/>
              <a:t>Hessian</a:t>
            </a:r>
            <a:r>
              <a:rPr lang="zh-CN" altLang="en-US" dirty="0"/>
              <a:t>的计算？</a:t>
            </a:r>
            <a:endParaRPr lang="en-US" altLang="zh-CN" dirty="0"/>
          </a:p>
          <a:p>
            <a:pPr lvl="1"/>
            <a:r>
              <a:rPr lang="en-US" altLang="zh-CN" dirty="0"/>
              <a:t>Gauss-Newton</a:t>
            </a:r>
            <a:endParaRPr lang="en-US" altLang="zh-CN" dirty="0"/>
          </a:p>
          <a:p>
            <a:pPr lvl="1"/>
            <a:r>
              <a:rPr lang="en-US" altLang="zh-CN" dirty="0" err="1"/>
              <a:t>Levenberg-Marquadt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Picture 2" descr="figure11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350" y="2135532"/>
            <a:ext cx="3850881" cy="289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4.</a:t>
            </a:r>
            <a:r>
              <a:rPr lang="zh-CN" altLang="en-US" sz="3600" dirty="0">
                <a:latin typeface="+mj-ea"/>
              </a:rPr>
              <a:t> 非线性最小二乘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342122" y="1206547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Gauss-Newton</a:t>
            </a:r>
            <a:endParaRPr lang="en-US" altLang="zh-CN" dirty="0"/>
          </a:p>
          <a:p>
            <a:pPr lvl="1"/>
            <a:r>
              <a:rPr lang="zh-CN" altLang="en-US" dirty="0"/>
              <a:t>一阶近似 </a:t>
            </a:r>
            <a:r>
              <a:rPr lang="en-US" altLang="zh-CN" dirty="0"/>
              <a:t>f(x)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平方误差变为：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令关于      导数为零：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958" y="1337511"/>
            <a:ext cx="3604572" cy="6096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889" y="2174303"/>
            <a:ext cx="7141157" cy="109969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153" y="3697334"/>
            <a:ext cx="3764606" cy="5182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9153" y="4354091"/>
            <a:ext cx="3299746" cy="49534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126" y="3948816"/>
            <a:ext cx="1440305" cy="533446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>
            <a:off x="5163818" y="4063582"/>
            <a:ext cx="1010194" cy="356347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1574877" y="3301001"/>
                <a:ext cx="513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877" y="3301001"/>
                <a:ext cx="51385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5" t="-73" r="43" b="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4.</a:t>
            </a:r>
            <a:r>
              <a:rPr lang="zh-CN" altLang="en-US" sz="3600" dirty="0">
                <a:latin typeface="+mj-ea"/>
              </a:rPr>
              <a:t> 非线性最小二乘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83616" y="1202776"/>
            <a:ext cx="9603275" cy="3450613"/>
          </a:xfrm>
        </p:spPr>
        <p:txBody>
          <a:bodyPr/>
          <a:lstStyle/>
          <a:p>
            <a:r>
              <a:rPr lang="en-US" altLang="zh-CN" dirty="0"/>
              <a:t>G-N</a:t>
            </a:r>
            <a:r>
              <a:rPr lang="zh-CN" altLang="en-US" dirty="0"/>
              <a:t>用</a:t>
            </a:r>
            <a:r>
              <a:rPr lang="en-US" altLang="zh-CN" dirty="0"/>
              <a:t>J</a:t>
            </a:r>
            <a:r>
              <a:rPr lang="zh-CN" altLang="en-US" dirty="0"/>
              <a:t>的表达式近似了</a:t>
            </a:r>
            <a:r>
              <a:rPr lang="en-US" altLang="zh-CN" dirty="0"/>
              <a:t>H</a:t>
            </a:r>
            <a:endParaRPr lang="en-US" altLang="zh-CN" dirty="0"/>
          </a:p>
          <a:p>
            <a:r>
              <a:rPr lang="zh-CN" altLang="en-US" dirty="0"/>
              <a:t>步骤：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370" y="831707"/>
            <a:ext cx="2888356" cy="4335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932" y="821153"/>
            <a:ext cx="1117052" cy="4137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右箭头 11"/>
          <p:cNvSpPr/>
          <p:nvPr/>
        </p:nvSpPr>
        <p:spPr>
          <a:xfrm>
            <a:off x="7271371" y="924271"/>
            <a:ext cx="527117" cy="185941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79" y="2109222"/>
            <a:ext cx="7150053" cy="12561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270" y="3274625"/>
            <a:ext cx="7245218" cy="12371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4.</a:t>
            </a:r>
            <a:r>
              <a:rPr lang="zh-CN" altLang="en-US" sz="3600" dirty="0">
                <a:latin typeface="+mj-ea"/>
              </a:rPr>
              <a:t> 非线性最小二乘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337511"/>
            <a:ext cx="9603275" cy="3450613"/>
          </a:xfrm>
        </p:spPr>
        <p:txBody>
          <a:bodyPr/>
          <a:lstStyle/>
          <a:p>
            <a:r>
              <a:rPr lang="en-US" altLang="zh-CN" dirty="0"/>
              <a:t>Gauss-Newton</a:t>
            </a:r>
            <a:r>
              <a:rPr lang="zh-CN" altLang="en-US" dirty="0"/>
              <a:t>简单实用，但</a:t>
            </a:r>
            <a:r>
              <a:rPr lang="en-US" altLang="zh-CN" dirty="0"/>
              <a:t>		 </a:t>
            </a:r>
            <a:r>
              <a:rPr lang="zh-CN" altLang="en-US" dirty="0"/>
              <a:t>无法保证</a:t>
            </a:r>
            <a:r>
              <a:rPr lang="en-US" altLang="zh-CN" dirty="0"/>
              <a:t>H</a:t>
            </a:r>
            <a:r>
              <a:rPr lang="zh-CN" altLang="en-US" dirty="0"/>
              <a:t>可逆</a:t>
            </a:r>
            <a:endParaRPr lang="en-US" altLang="zh-CN" dirty="0"/>
          </a:p>
          <a:p>
            <a:r>
              <a:rPr lang="en-US" altLang="zh-CN" dirty="0" err="1"/>
              <a:t>Levenberg-Marquadt</a:t>
            </a:r>
            <a:r>
              <a:rPr lang="en-US" altLang="zh-CN" dirty="0"/>
              <a:t> </a:t>
            </a:r>
            <a:r>
              <a:rPr lang="zh-CN" altLang="en-US" dirty="0"/>
              <a:t>方法一定程度上改善了它</a:t>
            </a:r>
            <a:endParaRPr lang="en-US" altLang="zh-CN" dirty="0"/>
          </a:p>
          <a:p>
            <a:pPr lvl="1"/>
            <a:r>
              <a:rPr lang="en-US" altLang="zh-CN" dirty="0"/>
              <a:t>G-N</a:t>
            </a:r>
            <a:r>
              <a:rPr lang="zh-CN" altLang="en-US" dirty="0"/>
              <a:t>属于线搜索方法：先找到方向，再确定长度</a:t>
            </a:r>
            <a:endParaRPr lang="en-US" altLang="zh-CN" dirty="0"/>
          </a:p>
          <a:p>
            <a:pPr lvl="1"/>
            <a:r>
              <a:rPr lang="en-US" altLang="zh-CN" dirty="0"/>
              <a:t>L-M</a:t>
            </a:r>
            <a:r>
              <a:rPr lang="zh-CN" altLang="en-US" dirty="0"/>
              <a:t>属于信赖区域方法（</a:t>
            </a:r>
            <a:r>
              <a:rPr lang="en-US" altLang="zh-CN" dirty="0"/>
              <a:t>Trust Region</a:t>
            </a:r>
            <a:r>
              <a:rPr lang="zh-CN" altLang="en-US" dirty="0"/>
              <a:t>），认为近似只在区域内可靠</a:t>
            </a:r>
            <a:endParaRPr lang="en-US" altLang="zh-CN" dirty="0"/>
          </a:p>
          <a:p>
            <a:pPr lvl="2"/>
            <a:r>
              <a:rPr lang="zh-CN" altLang="en-US" dirty="0"/>
              <a:t>考虑近似程度的描述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若太小，则减小近似范围</a:t>
            </a:r>
            <a:endParaRPr lang="en-US" altLang="zh-CN" dirty="0"/>
          </a:p>
          <a:p>
            <a:pPr lvl="2"/>
            <a:r>
              <a:rPr lang="zh-CN" altLang="en-US" dirty="0"/>
              <a:t>若太大，则增加近似范围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3875666" y="1317924"/>
                <a:ext cx="1474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666" y="1317924"/>
                <a:ext cx="147457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8" t="-81" r="-8933" b="1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597" y="2900412"/>
            <a:ext cx="2629128" cy="65537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143759" y="306281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实际下降</a:t>
            </a:r>
            <a:r>
              <a:rPr lang="en-US" altLang="zh-CN" dirty="0"/>
              <a:t>/</a:t>
            </a:r>
            <a:r>
              <a:rPr lang="zh-CN" altLang="en-US" dirty="0"/>
              <a:t>近似下降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4.</a:t>
            </a:r>
            <a:r>
              <a:rPr lang="zh-CN" altLang="en-US" sz="3600" dirty="0">
                <a:latin typeface="+mj-ea"/>
              </a:rPr>
              <a:t> 非线性最小二乘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34758"/>
            <a:ext cx="9603275" cy="3450613"/>
          </a:xfrm>
        </p:spPr>
        <p:txBody>
          <a:bodyPr/>
          <a:lstStyle/>
          <a:p>
            <a:r>
              <a:rPr lang="zh-CN" altLang="en-US" dirty="0"/>
              <a:t>改进版的</a:t>
            </a:r>
            <a:r>
              <a:rPr lang="en-US" altLang="zh-CN" dirty="0"/>
              <a:t>G-N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827" y="1204854"/>
            <a:ext cx="5853756" cy="378218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4.</a:t>
            </a:r>
            <a:r>
              <a:rPr lang="zh-CN" altLang="en-US" sz="3600" dirty="0">
                <a:latin typeface="+mj-ea"/>
              </a:rPr>
              <a:t> 非线性最小二乘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337511"/>
            <a:ext cx="9603275" cy="3450613"/>
          </a:xfrm>
        </p:spPr>
        <p:txBody>
          <a:bodyPr/>
          <a:lstStyle/>
          <a:p>
            <a:r>
              <a:rPr lang="en-US" altLang="zh-CN" dirty="0"/>
              <a:t>Trust Region</a:t>
            </a:r>
            <a:r>
              <a:rPr lang="zh-CN" altLang="en-US" dirty="0"/>
              <a:t>内的优化，利用</a:t>
            </a:r>
            <a:r>
              <a:rPr lang="en-US" altLang="zh-CN" dirty="0"/>
              <a:t>Lagrange</a:t>
            </a:r>
            <a:r>
              <a:rPr lang="zh-CN" altLang="en-US" dirty="0"/>
              <a:t>乘子转化为无约束：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仍参照</a:t>
            </a:r>
            <a:r>
              <a:rPr lang="en-US" altLang="zh-CN" dirty="0"/>
              <a:t>G-N</a:t>
            </a:r>
            <a:r>
              <a:rPr lang="zh-CN" altLang="en-US" dirty="0"/>
              <a:t>展开，增量方程为：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Levenberg</a:t>
            </a:r>
            <a:r>
              <a:rPr lang="zh-CN" altLang="en-US" dirty="0"/>
              <a:t>方法中，取</a:t>
            </a:r>
            <a:r>
              <a:rPr lang="en-US" altLang="zh-CN" dirty="0"/>
              <a:t>D=I</a:t>
            </a:r>
            <a:r>
              <a:rPr lang="zh-CN" altLang="en-US" dirty="0"/>
              <a:t>，则：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553" y="1746468"/>
            <a:ext cx="4503810" cy="7544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876" y="2500913"/>
            <a:ext cx="2484335" cy="48772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542" y="3283901"/>
            <a:ext cx="2126164" cy="45724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4.</a:t>
            </a:r>
            <a:r>
              <a:rPr lang="zh-CN" altLang="en-US" sz="3600" dirty="0">
                <a:latin typeface="+mj-ea"/>
              </a:rPr>
              <a:t> 非线性最小二乘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34758"/>
            <a:ext cx="9603275" cy="3450613"/>
          </a:xfrm>
        </p:spPr>
        <p:txBody>
          <a:bodyPr/>
          <a:lstStyle/>
          <a:p>
            <a:r>
              <a:rPr lang="en-US" altLang="zh-CN" dirty="0"/>
              <a:t>LM</a:t>
            </a:r>
            <a:r>
              <a:rPr lang="zh-CN" altLang="en-US" dirty="0"/>
              <a:t>相比于</a:t>
            </a:r>
            <a:r>
              <a:rPr lang="en-US" altLang="zh-CN" dirty="0"/>
              <a:t>GN</a:t>
            </a:r>
            <a:r>
              <a:rPr lang="zh-CN" altLang="en-US" dirty="0"/>
              <a:t>，能够保证增量方程的正定性</a:t>
            </a:r>
            <a:endParaRPr lang="en-US" altLang="zh-CN" dirty="0"/>
          </a:p>
          <a:p>
            <a:pPr lvl="1"/>
            <a:r>
              <a:rPr lang="zh-CN" altLang="en-US" dirty="0"/>
              <a:t>即，认为近似只在一定范围内成立，如果近似不好则缩小范围</a:t>
            </a:r>
            <a:endParaRPr lang="en-US" altLang="zh-CN" dirty="0"/>
          </a:p>
          <a:p>
            <a:r>
              <a:rPr lang="zh-CN" altLang="en-US" dirty="0"/>
              <a:t>从增量方程上来看，可以看成一阶和二阶的混合</a:t>
            </a:r>
            <a:endParaRPr lang="en-US" altLang="zh-CN" dirty="0"/>
          </a:p>
          <a:p>
            <a:pPr lvl="1"/>
            <a:r>
              <a:rPr lang="zh-CN" altLang="en-US" dirty="0"/>
              <a:t>参数     控制着两边的权重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203" y="942669"/>
            <a:ext cx="2126164" cy="457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1383344" y="2243455"/>
                <a:ext cx="3665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344" y="2243455"/>
                <a:ext cx="36657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6" r="134" b="10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  <a:latin typeface="+mj-ea"/>
              </a:rPr>
              <a:t>1.</a:t>
            </a:r>
            <a:r>
              <a:rPr kumimoji="1" lang="zh-CN" altLang="en-US" dirty="0">
                <a:latin typeface="+mj-ea"/>
              </a:rPr>
              <a:t> 针孔相机模型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4.</a:t>
            </a:r>
            <a:r>
              <a:rPr lang="zh-CN" altLang="en-US" sz="3600" dirty="0">
                <a:latin typeface="+mj-ea"/>
              </a:rPr>
              <a:t> 非线性最小二乘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42122" y="1337511"/>
            <a:ext cx="9603275" cy="3450613"/>
          </a:xfrm>
        </p:spPr>
        <p:txBody>
          <a:bodyPr/>
          <a:lstStyle/>
          <a:p>
            <a:r>
              <a:rPr lang="zh-CN" altLang="en-US" dirty="0"/>
              <a:t>小结</a:t>
            </a:r>
            <a:endParaRPr lang="en-US" altLang="zh-CN" dirty="0"/>
          </a:p>
          <a:p>
            <a:pPr lvl="1"/>
            <a:r>
              <a:rPr lang="zh-CN" altLang="en-US" dirty="0"/>
              <a:t>非线性优化是个很大的主题，研究者们为之奋斗多年</a:t>
            </a:r>
            <a:endParaRPr lang="en-US" altLang="zh-CN" dirty="0"/>
          </a:p>
          <a:p>
            <a:pPr lvl="1"/>
            <a:r>
              <a:rPr lang="zh-CN" altLang="en-US" dirty="0"/>
              <a:t>主要方法：最速下降、牛顿、</a:t>
            </a:r>
            <a:r>
              <a:rPr lang="en-US" altLang="zh-CN" dirty="0"/>
              <a:t>G-N</a:t>
            </a:r>
            <a:r>
              <a:rPr lang="zh-CN" altLang="en-US" dirty="0"/>
              <a:t>、</a:t>
            </a:r>
            <a:r>
              <a:rPr lang="en-US" altLang="zh-CN" dirty="0"/>
              <a:t>L-M</a:t>
            </a:r>
            <a:r>
              <a:rPr lang="zh-CN" altLang="en-US" dirty="0"/>
              <a:t>、</a:t>
            </a:r>
            <a:r>
              <a:rPr lang="en-US" altLang="zh-CN" dirty="0" err="1"/>
              <a:t>DogLeg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与线性规划不同，非线性需要针对具体问题具体分析</a:t>
            </a:r>
            <a:endParaRPr lang="en-US" altLang="zh-CN" dirty="0"/>
          </a:p>
          <a:p>
            <a:pPr lvl="1"/>
            <a:r>
              <a:rPr lang="zh-CN" altLang="en-US" dirty="0"/>
              <a:t>问题非凸时，对初值敏感，会陷入局部最优</a:t>
            </a:r>
            <a:endParaRPr lang="en-US" altLang="zh-CN" dirty="0"/>
          </a:p>
          <a:p>
            <a:pPr lvl="2"/>
            <a:r>
              <a:rPr lang="zh-CN" altLang="en-US" dirty="0"/>
              <a:t>目前没有非凸问题的通用最优值的寻找办法</a:t>
            </a:r>
            <a:endParaRPr lang="en-US" altLang="zh-CN" dirty="0"/>
          </a:p>
          <a:p>
            <a:pPr lvl="2"/>
            <a:r>
              <a:rPr lang="zh-CN" altLang="en-US" dirty="0"/>
              <a:t>问题凸时，二阶方法通常一两步就能收敛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  <a:latin typeface="+mj-ea"/>
              </a:rPr>
              <a:t>5.</a:t>
            </a:r>
            <a:r>
              <a:rPr kumimoji="1" lang="zh-CN" altLang="en-US" dirty="0">
                <a:latin typeface="+mj-ea"/>
              </a:rPr>
              <a:t> 实践：</a:t>
            </a:r>
            <a:r>
              <a:rPr kumimoji="1" lang="en-US" altLang="zh-CN" dirty="0">
                <a:latin typeface="+mj-ea"/>
              </a:rPr>
              <a:t>Ceres</a:t>
            </a:r>
            <a:r>
              <a:rPr kumimoji="1" lang="zh-CN" altLang="en-US" dirty="0">
                <a:latin typeface="+mj-ea"/>
              </a:rPr>
              <a:t> </a:t>
            </a:r>
            <a:r>
              <a:rPr kumimoji="1" lang="en-US" altLang="zh-CN" dirty="0">
                <a:latin typeface="+mj-ea"/>
              </a:rPr>
              <a:t>and</a:t>
            </a:r>
            <a:r>
              <a:rPr kumimoji="1" lang="zh-CN" altLang="en-US" dirty="0">
                <a:latin typeface="+mj-ea"/>
              </a:rPr>
              <a:t> </a:t>
            </a:r>
            <a:r>
              <a:rPr kumimoji="1" lang="en-US" altLang="zh-CN" dirty="0">
                <a:latin typeface="+mj-ea"/>
              </a:rPr>
              <a:t>g2o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5.</a:t>
            </a:r>
            <a:r>
              <a:rPr lang="zh-CN" altLang="en-US" sz="3600" dirty="0">
                <a:latin typeface="+mj-ea"/>
              </a:rPr>
              <a:t> 实践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337511"/>
            <a:ext cx="9603275" cy="3450613"/>
          </a:xfrm>
        </p:spPr>
        <p:txBody>
          <a:bodyPr/>
          <a:lstStyle/>
          <a:p>
            <a:r>
              <a:rPr lang="en-US" altLang="zh-CN" dirty="0"/>
              <a:t>Google Ceres Solver</a:t>
            </a:r>
            <a:endParaRPr lang="en-US" altLang="zh-CN" dirty="0"/>
          </a:p>
          <a:p>
            <a:pPr lvl="1"/>
            <a:r>
              <a:rPr lang="zh-CN" altLang="en-US" dirty="0"/>
              <a:t>通用最小二乘问题求解库</a:t>
            </a:r>
            <a:endParaRPr lang="en-US" altLang="zh-CN" dirty="0"/>
          </a:p>
          <a:p>
            <a:pPr lvl="1"/>
            <a:r>
              <a:rPr lang="zh-CN" altLang="en-US" dirty="0"/>
              <a:t>最一般的形式</a:t>
            </a:r>
            <a:r>
              <a:rPr lang="zh-CN" altLang="en-US" dirty="0">
                <a:sym typeface="Wingdings" panose="05000000000000000000" pitchFamily="2" charset="2"/>
              </a:rPr>
              <a:t>（带边界的核函数最小二乘）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endParaRPr lang="en-US" altLang="zh-CN" dirty="0">
              <a:sym typeface="Wingdings" panose="05000000000000000000" pitchFamily="2" charset="2"/>
            </a:endParaRPr>
          </a:p>
          <a:p>
            <a:pPr lvl="1"/>
            <a:endParaRPr lang="en-US" altLang="zh-CN" dirty="0">
              <a:sym typeface="Wingdings" panose="05000000000000000000" pitchFamily="2" charset="2"/>
            </a:endParaRPr>
          </a:p>
          <a:p>
            <a:pPr lvl="1"/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f </a:t>
            </a:r>
            <a:r>
              <a:rPr lang="zh-CN" altLang="en-US" dirty="0">
                <a:sym typeface="Wingdings" panose="05000000000000000000" pitchFamily="2" charset="2"/>
              </a:rPr>
              <a:t>在</a:t>
            </a:r>
            <a:r>
              <a:rPr lang="en-US" altLang="zh-CN" dirty="0">
                <a:sym typeface="Wingdings" panose="05000000000000000000" pitchFamily="2" charset="2"/>
              </a:rPr>
              <a:t>Ceres</a:t>
            </a:r>
            <a:r>
              <a:rPr lang="zh-CN" altLang="en-US" dirty="0">
                <a:sym typeface="Wingdings" panose="05000000000000000000" pitchFamily="2" charset="2"/>
              </a:rPr>
              <a:t>中称为代价函数（</a:t>
            </a:r>
            <a:r>
              <a:rPr lang="en-US" altLang="zh-CN" dirty="0">
                <a:sym typeface="Wingdings" panose="05000000000000000000" pitchFamily="2" charset="2"/>
              </a:rPr>
              <a:t>Cost Function</a:t>
            </a:r>
            <a:r>
              <a:rPr lang="zh-CN" altLang="en-US" dirty="0">
                <a:sym typeface="Wingdings" panose="05000000000000000000" pitchFamily="2" charset="2"/>
              </a:rPr>
              <a:t>），</a:t>
            </a:r>
            <a:r>
              <a:rPr lang="en-US" altLang="zh-CN" dirty="0">
                <a:sym typeface="Wingdings" panose="05000000000000000000" pitchFamily="2" charset="2"/>
              </a:rPr>
              <a:t>x</a:t>
            </a:r>
            <a:r>
              <a:rPr lang="zh-CN" altLang="en-US" dirty="0">
                <a:sym typeface="Wingdings" panose="05000000000000000000" pitchFamily="2" charset="2"/>
              </a:rPr>
              <a:t>称为参数块（</a:t>
            </a:r>
            <a:r>
              <a:rPr lang="en-US" altLang="zh-CN" dirty="0">
                <a:sym typeface="Wingdings" panose="05000000000000000000" pitchFamily="2" charset="2"/>
              </a:rPr>
              <a:t>Parameter Block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469" y="2330034"/>
            <a:ext cx="2690731" cy="781876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5.</a:t>
            </a:r>
            <a:r>
              <a:rPr lang="zh-CN" altLang="en-US" sz="3600" dirty="0">
                <a:latin typeface="+mj-ea"/>
              </a:rPr>
              <a:t> 实践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34758"/>
            <a:ext cx="9603275" cy="3450613"/>
          </a:xfrm>
        </p:spPr>
        <p:txBody>
          <a:bodyPr/>
          <a:lstStyle/>
          <a:p>
            <a:r>
              <a:rPr lang="zh-CN" altLang="en-US" dirty="0"/>
              <a:t>实验：曲线拟合</a:t>
            </a:r>
            <a:endParaRPr lang="en-US" altLang="zh-CN" dirty="0"/>
          </a:p>
          <a:p>
            <a:r>
              <a:rPr lang="zh-CN" altLang="en-US" dirty="0"/>
              <a:t>设曲线方程：</a:t>
            </a:r>
            <a:endParaRPr lang="en-US" altLang="zh-CN" dirty="0"/>
          </a:p>
          <a:p>
            <a:r>
              <a:rPr lang="zh-CN" altLang="en-US" dirty="0"/>
              <a:t>我们得到一些带噪声的样本数据：</a:t>
            </a:r>
            <a:r>
              <a:rPr lang="en-US" altLang="zh-CN" dirty="0"/>
              <a:t>x, y </a:t>
            </a:r>
            <a:endParaRPr lang="en-US" altLang="zh-CN" dirty="0"/>
          </a:p>
          <a:p>
            <a:r>
              <a:rPr lang="zh-CN" altLang="en-US" dirty="0"/>
              <a:t>希望拟合（回归）曲线参数：</a:t>
            </a:r>
            <a:r>
              <a:rPr lang="en-US" altLang="zh-CN" dirty="0"/>
              <a:t>a, b, c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076" y="1553989"/>
            <a:ext cx="2880610" cy="4877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759" y="2127976"/>
            <a:ext cx="3838677" cy="2876626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5.</a:t>
            </a:r>
            <a:r>
              <a:rPr lang="zh-CN" altLang="en-US" sz="3600" dirty="0">
                <a:latin typeface="+mj-ea"/>
              </a:rPr>
              <a:t> 实践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42122" y="1337511"/>
            <a:ext cx="9603275" cy="3450613"/>
          </a:xfrm>
        </p:spPr>
        <p:txBody>
          <a:bodyPr/>
          <a:lstStyle/>
          <a:p>
            <a:r>
              <a:rPr lang="en-US" altLang="zh-CN" dirty="0"/>
              <a:t>G2O</a:t>
            </a:r>
            <a:r>
              <a:rPr lang="zh-CN" altLang="en-US" dirty="0"/>
              <a:t>中以图模型表达上述最小二乘问题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49" y="1923898"/>
            <a:ext cx="3269132" cy="183694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161" y="1994866"/>
            <a:ext cx="3945194" cy="21384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977144" y="427606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曲线拟合实验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针孔相机模型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现实生活中存在大量的照片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照片记录了真实世界在成像平面上的投影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这个过程丢弃了“距离”维度上的信息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普通相机可以用针孔模型很好地近似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233" y="1337511"/>
            <a:ext cx="3049645" cy="20370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针孔相机模型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小孔成像模型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655" y="1320354"/>
            <a:ext cx="4922712" cy="27238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643" y="1862209"/>
            <a:ext cx="2066667" cy="84761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16223" y="210135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原始形式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226" y="2761973"/>
            <a:ext cx="1657143" cy="6761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16223" y="29154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翻转到前面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9036" y="3558022"/>
            <a:ext cx="1133333" cy="80952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16223" y="37591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整理之：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针孔相机模型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小孔成像模型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655" y="1320354"/>
            <a:ext cx="4922712" cy="27238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342122" y="1916443"/>
            <a:ext cx="3042633" cy="2888059"/>
          </a:xfrm>
        </p:spPr>
        <p:txBody>
          <a:bodyPr/>
          <a:lstStyle/>
          <a:p>
            <a:r>
              <a:rPr lang="zh-CN" altLang="en-US" dirty="0"/>
              <a:t>成像平面到像素坐标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82" y="2301678"/>
            <a:ext cx="1727911" cy="86088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784" y="3464634"/>
            <a:ext cx="1059903" cy="67754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30166" y="3414263"/>
            <a:ext cx="604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代入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495" y="4173189"/>
            <a:ext cx="1825884" cy="860883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84219" y="4455213"/>
            <a:ext cx="38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得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针孔相机模型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194" y="1337511"/>
            <a:ext cx="1952381" cy="102857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42122" y="274935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矩阵形式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42122" y="175836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展开形式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383" y="2497207"/>
            <a:ext cx="3178482" cy="115642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48315" y="38445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左侧是齐次坐标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301559" y="38445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右侧是非齐次坐标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836055" y="426671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中间矩阵称为</a:t>
            </a:r>
            <a:r>
              <a:rPr lang="zh-CN" altLang="en-US" dirty="0">
                <a:solidFill>
                  <a:schemeClr val="accent1"/>
                </a:solidFill>
              </a:rPr>
              <a:t>内参数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51061" y="468886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内参通常在相机生产之后就已固定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081" y="2473878"/>
            <a:ext cx="3319396" cy="107899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752134" y="20726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传统习惯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针孔相机模型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775" y="2948589"/>
            <a:ext cx="5354937" cy="19706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22" y="1364049"/>
            <a:ext cx="4219048" cy="13714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4907368" y="1810200"/>
            <a:ext cx="3416320" cy="3693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/>
              <a:t>同一直线上的投影</a:t>
            </a:r>
            <a:r>
              <a:rPr lang="zh-CN" altLang="en-US" dirty="0"/>
              <a:t>点仍是同一个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2921</Words>
  <Application>WPS Presentation</Application>
  <PresentationFormat>全屏显示(16:9)</PresentationFormat>
  <Paragraphs>397</Paragraphs>
  <Slides>44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8" baseType="lpstr">
      <vt:lpstr>Arial</vt:lpstr>
      <vt:lpstr>SimSun</vt:lpstr>
      <vt:lpstr>Wingdings</vt:lpstr>
      <vt:lpstr>DejaVu Sans</vt:lpstr>
      <vt:lpstr>微软雅黑</vt:lpstr>
      <vt:lpstr>Droid Sans Fallback</vt:lpstr>
      <vt:lpstr>黑体</vt:lpstr>
      <vt:lpstr>Cambria Math</vt:lpstr>
      <vt:lpstr>MT Extra</vt:lpstr>
      <vt:lpstr>Arial Unicode MS</vt:lpstr>
      <vt:lpstr>Arial Black</vt:lpstr>
      <vt:lpstr>Calibri</vt:lpstr>
      <vt:lpstr>DejaVu Math TeX Gyre</vt:lpstr>
      <vt:lpstr>Office 主题</vt:lpstr>
      <vt:lpstr>PowerPoint 演示文稿</vt:lpstr>
      <vt:lpstr>第四讲 相机模型 非线性优化</vt:lpstr>
      <vt:lpstr>往期内容回顾</vt:lpstr>
      <vt:lpstr>1. 针孔相机模型</vt:lpstr>
      <vt:lpstr>1. 针孔相机模型</vt:lpstr>
      <vt:lpstr>1. 针孔相机模型</vt:lpstr>
      <vt:lpstr>1. 针孔相机模型</vt:lpstr>
      <vt:lpstr>1. 针孔相机模型</vt:lpstr>
      <vt:lpstr>1. 针孔相机模型</vt:lpstr>
      <vt:lpstr>1. 针孔相机模型</vt:lpstr>
      <vt:lpstr>1. 针孔相机模型</vt:lpstr>
      <vt:lpstr>1. 针孔相机模型</vt:lpstr>
      <vt:lpstr>1. 针孔相机模型</vt:lpstr>
      <vt:lpstr>1. 针孔相机模型</vt:lpstr>
      <vt:lpstr>1. 针孔相机模型</vt:lpstr>
      <vt:lpstr>1. 针孔相机模型</vt:lpstr>
      <vt:lpstr>1. 针孔相机模型</vt:lpstr>
      <vt:lpstr>1. 针孔相机模型</vt:lpstr>
      <vt:lpstr>2. 实践：OpenCV/图像拼接</vt:lpstr>
      <vt:lpstr>3. 批量状态估计问题</vt:lpstr>
      <vt:lpstr>3. 批量状态估计问题</vt:lpstr>
      <vt:lpstr>3. 批量状态估计问题</vt:lpstr>
      <vt:lpstr>3. 批量状态估计问题</vt:lpstr>
      <vt:lpstr>3. 批量状态估计问题</vt:lpstr>
      <vt:lpstr>3. 批量状态估计问题</vt:lpstr>
      <vt:lpstr>3. 批量状态估计问题</vt:lpstr>
      <vt:lpstr>3. 批量状态估计问题</vt:lpstr>
      <vt:lpstr>4. 非线性最小二乘</vt:lpstr>
      <vt:lpstr>4. 非线性最小二乘</vt:lpstr>
      <vt:lpstr>4. 非线性最小二乘</vt:lpstr>
      <vt:lpstr>4. 非线性最小二乘</vt:lpstr>
      <vt:lpstr>4. 非线性最小二乘</vt:lpstr>
      <vt:lpstr>4. 非线性最小二乘</vt:lpstr>
      <vt:lpstr>4. 非线性最小二乘</vt:lpstr>
      <vt:lpstr>4. 非线性最小二乘</vt:lpstr>
      <vt:lpstr>4. 非线性最小二乘</vt:lpstr>
      <vt:lpstr>4. 非线性最小二乘</vt:lpstr>
      <vt:lpstr>4. 非线性最小二乘</vt:lpstr>
      <vt:lpstr>4. 非线性最小二乘</vt:lpstr>
      <vt:lpstr>4. 非线性最小二乘</vt:lpstr>
      <vt:lpstr>5. 实践：Ceres and g2o</vt:lpstr>
      <vt:lpstr>5. 实践</vt:lpstr>
      <vt:lpstr>5. 实践</vt:lpstr>
      <vt:lpstr>5. 实践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jjj</cp:lastModifiedBy>
  <cp:revision>1054</cp:revision>
  <dcterms:created xsi:type="dcterms:W3CDTF">2020-06-22T13:07:11Z</dcterms:created>
  <dcterms:modified xsi:type="dcterms:W3CDTF">2020-06-22T13:07:11Z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