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82" r:id="rId15"/>
    <p:sldId id="283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5" r:id="rId30"/>
    <p:sldId id="284" r:id="rId31"/>
    <p:sldId id="287" r:id="rId32"/>
    <p:sldId id="288" r:id="rId33"/>
    <p:sldId id="290" r:id="rId34"/>
    <p:sldId id="291" r:id="rId35"/>
    <p:sldId id="289" r:id="rId36"/>
    <p:sldId id="286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593"/>
  </p:normalViewPr>
  <p:slideViewPr>
    <p:cSldViewPr snapToGrid="0">
      <p:cViewPr>
        <p:scale>
          <a:sx n="115" d="100"/>
          <a:sy n="115" d="100"/>
        </p:scale>
        <p:origin x="7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CFB6-34CE-300C-6867-88E6423E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6C985-662C-E4CB-313C-088398C7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D23A-6A56-D76A-724C-3E4F8855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ECBA-19A8-0F9A-8F88-B89BE9C4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0D12-91AA-EFC2-FAB9-B7E24A6F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A717-D282-9DC8-72EE-49C33B79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6B70-F0C0-D6D1-73BC-24CCACE74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5286-163E-64E2-BF07-773FECF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73AF-1F36-9849-85DB-5396A44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08E9-79B7-A2C4-7DAE-C06CDBC9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B8001-8A01-B6E7-325E-A0D734E2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519B4-5B78-F8BB-8E95-6AF84297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9ED2-E570-1493-E87B-8386001A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04F8-D7F1-D123-F8B4-0E50F52C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A072-D1DE-5DC3-476B-89BA3E0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3271-F88A-49FC-36D2-B35DDC1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97BF-179E-8EFA-2923-FF376952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9649-F3AF-0268-638C-7AF7D8A9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FAA1-57FC-1A65-B4ED-8612FB50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F15B-2EDA-7A72-45DC-0A5D635C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3C47-0FF1-910F-21D8-95FBD1C8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FA7D-50B9-64F5-1B04-A4F67550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C535-9285-E757-A856-47C4C98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E4D2-0DF2-3BAD-CAE6-7A4DFE2B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877B-96AB-3935-AD12-7DB932BA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566B-3C29-2B22-536C-66B2668C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520B-DB64-16F2-F464-FC6FD7E7B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A30D-51D5-1215-84F6-816B2EE5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3A0C-61D2-8FD5-981C-E05754D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1F4C-C555-BCDC-E335-22A204A3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866F-E405-67DE-A149-D67B6C7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3245-8242-462B-2927-A4792BD0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304B-8369-AE36-8DDC-49D9964C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970C4-8374-FB19-12E6-2672383F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26AD-1294-0018-5437-0F8083AF3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0E10-21EE-1B72-039E-3C83DD38D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562B7-DCB5-A836-1E03-13104C7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6F62-7D78-0BA6-4166-C5D24F85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CDB1-1A14-B48F-441D-F077D2D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9F4-A825-98E8-331E-43469E8C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02881-BFDC-0279-3A85-5E2C0493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93CB-AE62-4004-7BDA-A4316639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B6FB7-18AB-EE3F-F3B2-A1A08DD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BD699-A194-B4A8-D42E-B1F4FBE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B95DE-686B-1166-9252-EB65362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4597-ACC9-AA17-237C-A7DBED5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BFD7-6DDE-F809-5686-4E358147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9E14-C83C-DFA6-93A1-470A4C88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A6729-5001-46F4-7236-1A3E87DA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CF20-4F7A-9D5D-3CB7-CC5D61EE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F480-56A8-7B49-2265-79D22A9F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7F1F4-8993-FAC1-8133-EADEEFB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3F32-E7D7-D653-0B5E-BA77F012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62A8C-9247-41FD-8034-77BD10A1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CC92-A7F0-CB54-B497-77D50A07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B20A-44AB-BD44-E9E4-72505CA3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398C-88DC-3F04-D175-FEECDF4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121B-C3FD-B304-FE97-56CC9814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28DC5-998E-0852-3862-C1BBAC0C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7BAC-882F-4FEA-BFAE-C64DC7EA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87E3-BF8B-EA2D-7D1A-F9B79402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DD62-C5D7-C445-B36C-F647DB462691}" type="datetimeFigureOut">
              <a:t>5/3/23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A1E5-150C-87B1-4002-16F237BE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64EE-9B0F-20D4-1335-55D743E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D42F-AEF0-3946-8957-58E1CD5F737E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E4C7-3132-82A0-F4D5-02AC8B633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/>
              <a:t>Dynamic</a:t>
            </a:r>
            <a:r>
              <a:rPr lang="zh-CN" altLang="en-US" b="1"/>
              <a:t> </a:t>
            </a:r>
            <a:r>
              <a:rPr lang="en-US" altLang="zh-CN" b="1"/>
              <a:t>Programming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49690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Markov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(MDP)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DC266-4928-1EED-9204-D12EFA98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4" y="1964608"/>
            <a:ext cx="3700071" cy="3979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CBA7C-D87C-4D9B-92E9-2A9146B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3000" y="2635378"/>
            <a:ext cx="4800600" cy="34131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F8E87B-893F-64D0-2A8C-50879ED72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067" y="1964608"/>
            <a:ext cx="2129263" cy="5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Markov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(MDP)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DC266-4928-1EED-9204-D12EFA98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4" y="1964608"/>
            <a:ext cx="3700071" cy="3979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BBD64F-4C2A-6DD7-975E-CA891AA9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33" y="2805009"/>
            <a:ext cx="4775200" cy="229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CA208-F9B7-FF56-1E14-3E96C5295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65" y="2156883"/>
            <a:ext cx="1790377" cy="5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Markov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(MDP)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14AE1-B463-37FF-6F7C-839619BB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3" y="1690688"/>
            <a:ext cx="3987800" cy="474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64403-91E1-D356-F3B3-002845B49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4" y="2850218"/>
            <a:ext cx="3390504" cy="4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Reward</a:t>
            </a:r>
            <a:r>
              <a:rPr lang="zh-CN" altLang="en-US"/>
              <a:t> </a:t>
            </a:r>
            <a:r>
              <a:rPr lang="en-US" altLang="zh-CN"/>
              <a:t>hypothesis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A738-71DD-CDA3-6AA5-4F3CA54A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9897"/>
            <a:ext cx="7391399" cy="43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围棋和五子棋">
            <a:extLst>
              <a:ext uri="{FF2B5EF4-FFF2-40B4-BE49-F238E27FC236}">
                <a16:creationId xmlns:a16="http://schemas.microsoft.com/office/drawing/2014/main" id="{8C2F747E-EC58-6D5E-23CC-8B74E483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99" y="1361016"/>
            <a:ext cx="3754967" cy="37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4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Reward</a:t>
            </a:r>
            <a:r>
              <a:rPr lang="zh-CN" altLang="en-US"/>
              <a:t> </a:t>
            </a:r>
            <a:r>
              <a:rPr lang="en-US" altLang="zh-CN"/>
              <a:t>hypothesis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A738-71DD-CDA3-6AA5-4F3CA54A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9897"/>
            <a:ext cx="7391399" cy="43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Policy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E75C4-D1E8-5445-671D-1D01E4A32D59}"/>
              </a:ext>
            </a:extLst>
          </p:cNvPr>
          <p:cNvSpPr txBox="1"/>
          <p:nvPr/>
        </p:nvSpPr>
        <p:spPr>
          <a:xfrm>
            <a:off x="3368994" y="2456749"/>
            <a:ext cx="4979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maps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state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actions</a:t>
            </a:r>
            <a:r>
              <a:rPr lang="zh-CN" altLang="en-US"/>
              <a:t> 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04A75-C573-7E76-45D7-E4A2141A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3" y="1457101"/>
            <a:ext cx="1593851" cy="781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574991-3F3D-E2C6-086A-47BC3E786296}"/>
              </a:ext>
            </a:extLst>
          </p:cNvPr>
          <p:cNvSpPr/>
          <p:nvPr/>
        </p:nvSpPr>
        <p:spPr>
          <a:xfrm>
            <a:off x="3565321" y="3235610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t-1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016D1E-8034-FA41-C98E-F03E6E936F79}"/>
              </a:ext>
            </a:extLst>
          </p:cNvPr>
          <p:cNvSpPr/>
          <p:nvPr/>
        </p:nvSpPr>
        <p:spPr>
          <a:xfrm>
            <a:off x="3565320" y="476629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t-1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E254-02B8-C2D5-46EE-8C7F77C2C396}"/>
              </a:ext>
            </a:extLst>
          </p:cNvPr>
          <p:cNvSpPr/>
          <p:nvPr/>
        </p:nvSpPr>
        <p:spPr>
          <a:xfrm>
            <a:off x="5739468" y="3235610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2F3D3-2D40-831C-5844-D4AEA5AA8550}"/>
              </a:ext>
            </a:extLst>
          </p:cNvPr>
          <p:cNvSpPr/>
          <p:nvPr/>
        </p:nvSpPr>
        <p:spPr>
          <a:xfrm>
            <a:off x="5739467" y="476629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A81205-BAD1-2047-FF26-69801718D18A}"/>
              </a:ext>
            </a:extLst>
          </p:cNvPr>
          <p:cNvSpPr/>
          <p:nvPr/>
        </p:nvSpPr>
        <p:spPr>
          <a:xfrm>
            <a:off x="7913615" y="3235610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0C2C7B-4652-68DD-B779-03417E700E46}"/>
              </a:ext>
            </a:extLst>
          </p:cNvPr>
          <p:cNvSpPr/>
          <p:nvPr/>
        </p:nvSpPr>
        <p:spPr>
          <a:xfrm>
            <a:off x="7913613" y="4766294"/>
            <a:ext cx="777381" cy="7773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F4D110-33B3-30B2-BE15-500C462F172F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278385" y="3592142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5F931-01A3-06D8-1106-2E8054A8742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278384" y="3592142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EC059-BF86-276B-04FC-A7BD176C38D4}"/>
              </a:ext>
            </a:extLst>
          </p:cNvPr>
          <p:cNvCxnSpPr/>
          <p:nvPr/>
        </p:nvCxnSpPr>
        <p:spPr>
          <a:xfrm>
            <a:off x="6452531" y="3592142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5E201-08CC-83DB-2C98-B2BB674816A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452531" y="3592142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7DC0E-1851-9A11-08DA-68B3816679C7}"/>
              </a:ext>
            </a:extLst>
          </p:cNvPr>
          <p:cNvCxnSpPr/>
          <p:nvPr/>
        </p:nvCxnSpPr>
        <p:spPr>
          <a:xfrm>
            <a:off x="2104237" y="3592142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A00E6-2A0E-ED1D-47C8-3E64DB98F001}"/>
              </a:ext>
            </a:extLst>
          </p:cNvPr>
          <p:cNvCxnSpPr/>
          <p:nvPr/>
        </p:nvCxnSpPr>
        <p:spPr>
          <a:xfrm>
            <a:off x="8626678" y="3592142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413F0-E880-A234-4866-C643F2D396A0}"/>
              </a:ext>
            </a:extLst>
          </p:cNvPr>
          <p:cNvCxnSpPr>
            <a:cxnSpLocks/>
          </p:cNvCxnSpPr>
          <p:nvPr/>
        </p:nvCxnSpPr>
        <p:spPr>
          <a:xfrm flipV="1">
            <a:off x="2122410" y="3592141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252DDB-7931-5948-0A07-25A3C50ABE3D}"/>
              </a:ext>
            </a:extLst>
          </p:cNvPr>
          <p:cNvCxnSpPr>
            <a:cxnSpLocks/>
          </p:cNvCxnSpPr>
          <p:nvPr/>
        </p:nvCxnSpPr>
        <p:spPr>
          <a:xfrm flipV="1">
            <a:off x="8690993" y="3583445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21591714-ED4A-4477-2761-F2A694D63A4E}"/>
              </a:ext>
            </a:extLst>
          </p:cNvPr>
          <p:cNvSpPr/>
          <p:nvPr/>
        </p:nvSpPr>
        <p:spPr>
          <a:xfrm>
            <a:off x="4052923" y="3817796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t-1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D21C943-D424-1A5B-8731-D6E88FD801D0}"/>
              </a:ext>
            </a:extLst>
          </p:cNvPr>
          <p:cNvSpPr/>
          <p:nvPr/>
        </p:nvSpPr>
        <p:spPr>
          <a:xfrm>
            <a:off x="6264473" y="3817796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A8DC070-2E7A-FCAF-D311-159A17114913}"/>
              </a:ext>
            </a:extLst>
          </p:cNvPr>
          <p:cNvSpPr/>
          <p:nvPr/>
        </p:nvSpPr>
        <p:spPr>
          <a:xfrm>
            <a:off x="8473576" y="3817796"/>
            <a:ext cx="989206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t+1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70ECD-853A-956F-170E-337DDAD440D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173959" y="3844248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D44FC-0DE5-C289-1BF9-CFAB48725199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173958" y="4485571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F08177-1282-10DC-A7CD-07B9B84C7B79}"/>
              </a:ext>
            </a:extLst>
          </p:cNvPr>
          <p:cNvCxnSpPr>
            <a:cxnSpLocks/>
          </p:cNvCxnSpPr>
          <p:nvPr/>
        </p:nvCxnSpPr>
        <p:spPr>
          <a:xfrm>
            <a:off x="6339020" y="3846965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1BDE7F-D6EF-4AF2-F4E9-C7EDD7DB381C}"/>
              </a:ext>
            </a:extLst>
          </p:cNvPr>
          <p:cNvCxnSpPr>
            <a:cxnSpLocks/>
          </p:cNvCxnSpPr>
          <p:nvPr/>
        </p:nvCxnSpPr>
        <p:spPr>
          <a:xfrm flipV="1">
            <a:off x="6339019" y="4488288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BD728-A6E8-F6C0-EBFD-D9CCD4B35137}"/>
              </a:ext>
            </a:extLst>
          </p:cNvPr>
          <p:cNvCxnSpPr>
            <a:cxnSpLocks/>
          </p:cNvCxnSpPr>
          <p:nvPr/>
        </p:nvCxnSpPr>
        <p:spPr>
          <a:xfrm>
            <a:off x="8545325" y="3839900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2C09D-E894-197D-AEA6-7AB7A562AEFF}"/>
              </a:ext>
            </a:extLst>
          </p:cNvPr>
          <p:cNvCxnSpPr>
            <a:cxnSpLocks/>
          </p:cNvCxnSpPr>
          <p:nvPr/>
        </p:nvCxnSpPr>
        <p:spPr>
          <a:xfrm flipV="1">
            <a:off x="8545324" y="4481223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8C9406-BD61-A7CA-4175-7EEF4E5B2BA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747814" y="3592142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CDA7B-B8C9-ADC1-15C4-D8B1BC7FE250}"/>
              </a:ext>
            </a:extLst>
          </p:cNvPr>
          <p:cNvCxnSpPr>
            <a:cxnSpLocks/>
          </p:cNvCxnSpPr>
          <p:nvPr/>
        </p:nvCxnSpPr>
        <p:spPr>
          <a:xfrm flipH="1">
            <a:off x="6921961" y="3583445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F8C04B-361E-1A52-8334-0C3146785CC2}"/>
              </a:ext>
            </a:extLst>
          </p:cNvPr>
          <p:cNvCxnSpPr>
            <a:cxnSpLocks/>
          </p:cNvCxnSpPr>
          <p:nvPr/>
        </p:nvCxnSpPr>
        <p:spPr>
          <a:xfrm flipH="1">
            <a:off x="9205600" y="3553768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DC1444-3F90-2F89-E15E-87E35010D4E0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3921852" y="3948674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C3101B-6902-EE97-4888-C7012F46D043}"/>
              </a:ext>
            </a:extLst>
          </p:cNvPr>
          <p:cNvCxnSpPr/>
          <p:nvPr/>
        </p:nvCxnSpPr>
        <p:spPr>
          <a:xfrm flipH="1">
            <a:off x="6120939" y="3948674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ACB6FD-002D-66C0-14C5-5DB0B4EA430E}"/>
              </a:ext>
            </a:extLst>
          </p:cNvPr>
          <p:cNvCxnSpPr/>
          <p:nvPr/>
        </p:nvCxnSpPr>
        <p:spPr>
          <a:xfrm flipH="1">
            <a:off x="8287015" y="3962192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</a:t>
            </a:r>
            <a:r>
              <a:rPr lang="zh-CN" altLang="en-US"/>
              <a:t> </a:t>
            </a:r>
            <a:r>
              <a:rPr lang="en-US" altLang="zh-CN"/>
              <a:t>cumulative</a:t>
            </a:r>
            <a:r>
              <a:rPr lang="zh-CN" altLang="en-US"/>
              <a:t> </a:t>
            </a:r>
            <a:r>
              <a:rPr lang="en-US" altLang="zh-CN"/>
              <a:t>reward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3C905D-A416-AA0A-3B21-D38CF71E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72" y="4914199"/>
            <a:ext cx="5181059" cy="49430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2A40B4F-D54A-D590-DC08-51AEF9D5703C}"/>
              </a:ext>
            </a:extLst>
          </p:cNvPr>
          <p:cNvSpPr/>
          <p:nvPr/>
        </p:nvSpPr>
        <p:spPr>
          <a:xfrm>
            <a:off x="3370587" y="1977803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t-1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9D456D-057F-14E4-00B9-2A8C2A88BAA4}"/>
              </a:ext>
            </a:extLst>
          </p:cNvPr>
          <p:cNvSpPr/>
          <p:nvPr/>
        </p:nvSpPr>
        <p:spPr>
          <a:xfrm>
            <a:off x="3370586" y="3508488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t-1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F8CD81-BDFE-BAAB-9796-48CA6E8A237C}"/>
              </a:ext>
            </a:extLst>
          </p:cNvPr>
          <p:cNvSpPr/>
          <p:nvPr/>
        </p:nvSpPr>
        <p:spPr>
          <a:xfrm>
            <a:off x="5544734" y="1977803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1303F-6829-76D2-1AEB-3B2D4EF72973}"/>
              </a:ext>
            </a:extLst>
          </p:cNvPr>
          <p:cNvSpPr/>
          <p:nvPr/>
        </p:nvSpPr>
        <p:spPr>
          <a:xfrm>
            <a:off x="5544733" y="3508488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55564D-BF82-88CE-F7B6-8BD63E663D3F}"/>
              </a:ext>
            </a:extLst>
          </p:cNvPr>
          <p:cNvSpPr/>
          <p:nvPr/>
        </p:nvSpPr>
        <p:spPr>
          <a:xfrm>
            <a:off x="7718881" y="1977803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69ED77-A39A-DB20-5E8C-B44C676D7BE2}"/>
              </a:ext>
            </a:extLst>
          </p:cNvPr>
          <p:cNvSpPr/>
          <p:nvPr/>
        </p:nvSpPr>
        <p:spPr>
          <a:xfrm>
            <a:off x="7718879" y="3508487"/>
            <a:ext cx="777381" cy="7773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28F299-1C0A-EFD4-FB44-B6209D4640E9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4083651" y="2334335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08E0B6-7FBB-EE58-EA01-2EB14E1DFE3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4083650" y="2334335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5CD6D6-71A2-701A-40FF-101E0C76BE4B}"/>
              </a:ext>
            </a:extLst>
          </p:cNvPr>
          <p:cNvCxnSpPr/>
          <p:nvPr/>
        </p:nvCxnSpPr>
        <p:spPr>
          <a:xfrm>
            <a:off x="6257797" y="2334335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51E508-41F6-3625-4D5E-30C1150C9D7F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6257797" y="2334335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F0E835-0582-3B20-1BC8-040FB7D79CCE}"/>
              </a:ext>
            </a:extLst>
          </p:cNvPr>
          <p:cNvCxnSpPr/>
          <p:nvPr/>
        </p:nvCxnSpPr>
        <p:spPr>
          <a:xfrm>
            <a:off x="1909503" y="2334335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6C16D7-57E3-401F-8CF1-8ED2DD523E7F}"/>
              </a:ext>
            </a:extLst>
          </p:cNvPr>
          <p:cNvCxnSpPr/>
          <p:nvPr/>
        </p:nvCxnSpPr>
        <p:spPr>
          <a:xfrm>
            <a:off x="8431944" y="2334335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BCD97F-B618-CE80-3D61-9667A9EC44B1}"/>
              </a:ext>
            </a:extLst>
          </p:cNvPr>
          <p:cNvCxnSpPr>
            <a:cxnSpLocks/>
          </p:cNvCxnSpPr>
          <p:nvPr/>
        </p:nvCxnSpPr>
        <p:spPr>
          <a:xfrm flipV="1">
            <a:off x="1927676" y="2334334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08BC36-2113-BB0D-5525-EDF80E00AFC8}"/>
              </a:ext>
            </a:extLst>
          </p:cNvPr>
          <p:cNvCxnSpPr>
            <a:cxnSpLocks/>
          </p:cNvCxnSpPr>
          <p:nvPr/>
        </p:nvCxnSpPr>
        <p:spPr>
          <a:xfrm flipV="1">
            <a:off x="8496259" y="2325638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6A63A9E5-F754-01A5-D526-D863FC43A465}"/>
              </a:ext>
            </a:extLst>
          </p:cNvPr>
          <p:cNvSpPr/>
          <p:nvPr/>
        </p:nvSpPr>
        <p:spPr>
          <a:xfrm>
            <a:off x="3858189" y="2559989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t-1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556469B1-1231-E133-CDA4-FD6DF054F6CB}"/>
              </a:ext>
            </a:extLst>
          </p:cNvPr>
          <p:cNvSpPr/>
          <p:nvPr/>
        </p:nvSpPr>
        <p:spPr>
          <a:xfrm>
            <a:off x="6069739" y="2559989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510BCF63-1952-5338-96A8-1EFE5B41A8A7}"/>
              </a:ext>
            </a:extLst>
          </p:cNvPr>
          <p:cNvSpPr/>
          <p:nvPr/>
        </p:nvSpPr>
        <p:spPr>
          <a:xfrm>
            <a:off x="8278842" y="2559989"/>
            <a:ext cx="989206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t+1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354BE5-251B-58C9-48FA-C0375C7943B9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3979225" y="2586441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792A82-A868-FDB9-A7DC-655D801D2774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979224" y="3227764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23F70-E979-9053-3209-3BDC119EFF43}"/>
              </a:ext>
            </a:extLst>
          </p:cNvPr>
          <p:cNvCxnSpPr>
            <a:cxnSpLocks/>
          </p:cNvCxnSpPr>
          <p:nvPr/>
        </p:nvCxnSpPr>
        <p:spPr>
          <a:xfrm>
            <a:off x="6144286" y="2589158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5640A9-67BB-F638-D4BA-DDC95FEBAA5E}"/>
              </a:ext>
            </a:extLst>
          </p:cNvPr>
          <p:cNvCxnSpPr>
            <a:cxnSpLocks/>
          </p:cNvCxnSpPr>
          <p:nvPr/>
        </p:nvCxnSpPr>
        <p:spPr>
          <a:xfrm flipV="1">
            <a:off x="6144285" y="3230481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CAAFA8-2E65-CCE0-4B3A-45E7A1C57B12}"/>
              </a:ext>
            </a:extLst>
          </p:cNvPr>
          <p:cNvCxnSpPr>
            <a:cxnSpLocks/>
          </p:cNvCxnSpPr>
          <p:nvPr/>
        </p:nvCxnSpPr>
        <p:spPr>
          <a:xfrm>
            <a:off x="8350591" y="258209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B3E14D-F8B7-9942-305D-2B237574C64C}"/>
              </a:ext>
            </a:extLst>
          </p:cNvPr>
          <p:cNvCxnSpPr>
            <a:cxnSpLocks/>
          </p:cNvCxnSpPr>
          <p:nvPr/>
        </p:nvCxnSpPr>
        <p:spPr>
          <a:xfrm flipV="1">
            <a:off x="8350590" y="322341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C9547E-B6AC-2359-9A64-3441E88AE94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53080" y="2334335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843DF7-2B98-597B-BC8C-A2083AF98782}"/>
              </a:ext>
            </a:extLst>
          </p:cNvPr>
          <p:cNvCxnSpPr>
            <a:cxnSpLocks/>
          </p:cNvCxnSpPr>
          <p:nvPr/>
        </p:nvCxnSpPr>
        <p:spPr>
          <a:xfrm flipH="1">
            <a:off x="6727227" y="2325638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263EB-5744-4719-6E40-C3BDA3A031D3}"/>
              </a:ext>
            </a:extLst>
          </p:cNvPr>
          <p:cNvCxnSpPr>
            <a:cxnSpLocks/>
          </p:cNvCxnSpPr>
          <p:nvPr/>
        </p:nvCxnSpPr>
        <p:spPr>
          <a:xfrm flipH="1">
            <a:off x="9010866" y="2295961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0CD591-0A22-95C0-D69F-167D8F0FC6E1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 flipH="1">
            <a:off x="3727118" y="2690867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1C9F0E-2B43-D91C-F0A5-CF16EC02AA53}"/>
              </a:ext>
            </a:extLst>
          </p:cNvPr>
          <p:cNvCxnSpPr/>
          <p:nvPr/>
        </p:nvCxnSpPr>
        <p:spPr>
          <a:xfrm flipH="1">
            <a:off x="5926205" y="2690867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019CB4-DB27-10F7-0733-1B3D42A8DC9B}"/>
              </a:ext>
            </a:extLst>
          </p:cNvPr>
          <p:cNvCxnSpPr/>
          <p:nvPr/>
        </p:nvCxnSpPr>
        <p:spPr>
          <a:xfrm flipH="1">
            <a:off x="8092281" y="270438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D6744B01-551C-EA17-300B-331F0B15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" y="3856323"/>
            <a:ext cx="2783709" cy="29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</a:t>
            </a:r>
            <a:r>
              <a:rPr lang="zh-CN" altLang="en-US"/>
              <a:t> </a:t>
            </a:r>
            <a:r>
              <a:rPr lang="en-US" altLang="zh-CN"/>
              <a:t>cumulative</a:t>
            </a:r>
            <a:r>
              <a:rPr lang="zh-CN" altLang="en-US"/>
              <a:t> </a:t>
            </a:r>
            <a:r>
              <a:rPr lang="en-US" altLang="zh-CN"/>
              <a:t>reward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100FD8-AB4E-9A9D-793F-AF2FBBCF31B0}"/>
              </a:ext>
            </a:extLst>
          </p:cNvPr>
          <p:cNvSpPr/>
          <p:nvPr/>
        </p:nvSpPr>
        <p:spPr>
          <a:xfrm>
            <a:off x="4790590" y="174190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8C3C-CB8B-CCA9-4E4D-AE5CC5B07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4" t="1" b="83618"/>
          <a:stretch/>
        </p:blipFill>
        <p:spPr>
          <a:xfrm>
            <a:off x="2954866" y="4296897"/>
            <a:ext cx="6194029" cy="3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</a:t>
            </a:r>
            <a:r>
              <a:rPr lang="zh-CN" altLang="en-US"/>
              <a:t> </a:t>
            </a:r>
            <a:r>
              <a:rPr lang="en-US" altLang="zh-CN"/>
              <a:t>cumulative</a:t>
            </a:r>
            <a:r>
              <a:rPr lang="zh-CN" altLang="en-US"/>
              <a:t> </a:t>
            </a:r>
            <a:r>
              <a:rPr lang="en-US" altLang="zh-CN"/>
              <a:t>reward</a:t>
            </a:r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9D2CEA-4B8F-5C3D-450D-0028FB2B4BDB}"/>
              </a:ext>
            </a:extLst>
          </p:cNvPr>
          <p:cNvSpPr/>
          <p:nvPr/>
        </p:nvSpPr>
        <p:spPr>
          <a:xfrm>
            <a:off x="4790590" y="174190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3B4105-742F-9D3D-DA3B-4AF8B1CFC51F}"/>
              </a:ext>
            </a:extLst>
          </p:cNvPr>
          <p:cNvSpPr/>
          <p:nvPr/>
        </p:nvSpPr>
        <p:spPr>
          <a:xfrm>
            <a:off x="4851390" y="332670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EB0582-C592-C151-3DD9-B31B7919DF0E}"/>
              </a:ext>
            </a:extLst>
          </p:cNvPr>
          <p:cNvCxnSpPr/>
          <p:nvPr/>
        </p:nvCxnSpPr>
        <p:spPr>
          <a:xfrm flipH="1">
            <a:off x="5177521" y="250908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B005E8D-57AE-EE40-83A2-6257A8E5D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4" t="1" b="62902"/>
          <a:stretch/>
        </p:blipFill>
        <p:spPr>
          <a:xfrm>
            <a:off x="2954866" y="4296897"/>
            <a:ext cx="6194029" cy="8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5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3178-C3CB-EB9D-FD7A-4BB5D74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AAA2-D9BB-9CDC-45BA-E1F23BB2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85" y="1814061"/>
            <a:ext cx="470972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/>
              <a:t>Morning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Programming</a:t>
            </a:r>
            <a:r>
              <a:rPr lang="zh-CN" altLang="en-US" sz="2400"/>
              <a:t> </a:t>
            </a:r>
            <a:r>
              <a:rPr lang="en-US" altLang="zh-CN" sz="2400"/>
              <a:t>task:</a:t>
            </a:r>
            <a:r>
              <a:rPr lang="zh-CN" altLang="en-US" sz="2400"/>
              <a:t> </a:t>
            </a:r>
            <a:r>
              <a:rPr lang="en-US" altLang="zh-CN" sz="2400"/>
              <a:t>Frozen</a:t>
            </a:r>
            <a:r>
              <a:rPr lang="zh-CN" altLang="en-US" sz="2400"/>
              <a:t> </a:t>
            </a:r>
            <a:r>
              <a:rPr lang="en-US" altLang="zh-CN" sz="2400"/>
              <a:t>lake</a:t>
            </a:r>
            <a:r>
              <a:rPr lang="zh-CN" altLang="en-US" sz="2400"/>
              <a:t> 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Markov</a:t>
            </a:r>
            <a:r>
              <a:rPr lang="zh-CN" altLang="en-US" sz="2400"/>
              <a:t> </a:t>
            </a:r>
            <a:r>
              <a:rPr lang="en-US" altLang="zh-CN" sz="2400"/>
              <a:t>Decision</a:t>
            </a:r>
            <a:r>
              <a:rPr lang="zh-CN" altLang="en-US" sz="2400"/>
              <a:t> </a:t>
            </a:r>
            <a:r>
              <a:rPr lang="en-US" altLang="zh-CN" sz="2400"/>
              <a:t>Process</a:t>
            </a:r>
            <a:r>
              <a:rPr lang="zh-CN" altLang="en-US" sz="2400"/>
              <a:t> </a:t>
            </a:r>
            <a:r>
              <a:rPr lang="en-US" altLang="zh-CN" sz="2400"/>
              <a:t>(MDP)</a:t>
            </a:r>
          </a:p>
          <a:p>
            <a:pPr lvl="1"/>
            <a:r>
              <a:rPr lang="en-US" altLang="zh-CN"/>
              <a:t>state,</a:t>
            </a:r>
            <a:r>
              <a:rPr lang="zh-CN" altLang="en-US"/>
              <a:t> </a:t>
            </a:r>
            <a:r>
              <a:rPr lang="en-US" altLang="zh-CN"/>
              <a:t>action,</a:t>
            </a:r>
            <a:r>
              <a:rPr lang="zh-CN" altLang="en-US"/>
              <a:t> </a:t>
            </a:r>
            <a:r>
              <a:rPr lang="en-US" altLang="zh-CN"/>
              <a:t>reward,</a:t>
            </a:r>
            <a:r>
              <a:rPr lang="zh-CN" altLang="en-US"/>
              <a:t> </a:t>
            </a:r>
            <a:r>
              <a:rPr lang="en-US" altLang="zh-CN"/>
              <a:t>goal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function,</a:t>
            </a:r>
            <a:r>
              <a:rPr lang="zh-CN" altLang="en-US"/>
              <a:t> </a:t>
            </a:r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function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evaluation</a:t>
            </a:r>
            <a:r>
              <a:rPr lang="zh-CN" altLang="en-US" sz="2400"/>
              <a:t> </a:t>
            </a:r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040FB3-1522-22E3-4870-F7611FA1D804}"/>
              </a:ext>
            </a:extLst>
          </p:cNvPr>
          <p:cNvSpPr txBox="1">
            <a:spLocks/>
          </p:cNvSpPr>
          <p:nvPr/>
        </p:nvSpPr>
        <p:spPr>
          <a:xfrm>
            <a:off x="6644080" y="1814061"/>
            <a:ext cx="470972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/>
              <a:t>Afternoon</a:t>
            </a:r>
            <a:br>
              <a:rPr lang="en-US" altLang="zh-CN" sz="2400" b="1"/>
            </a:br>
            <a:endParaRPr lang="en-US" altLang="zh-CN" sz="2400" b="1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improvement</a:t>
            </a:r>
          </a:p>
          <a:p>
            <a:pPr lvl="1"/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iteration</a:t>
            </a:r>
          </a:p>
          <a:p>
            <a:pPr lvl="1"/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iteration</a:t>
            </a:r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 sz="2400"/>
              <a:t>Temporal</a:t>
            </a:r>
            <a:r>
              <a:rPr lang="zh-CN" altLang="en-US" sz="2400"/>
              <a:t> </a:t>
            </a:r>
            <a:r>
              <a:rPr lang="en-US" altLang="zh-CN" sz="2400"/>
              <a:t>Difference</a:t>
            </a:r>
            <a:r>
              <a:rPr lang="zh-CN" altLang="en-US" sz="2400"/>
              <a:t> </a:t>
            </a:r>
            <a:r>
              <a:rPr lang="en-US" altLang="zh-CN" sz="2400"/>
              <a:t>learning</a:t>
            </a:r>
            <a:r>
              <a:rPr lang="zh-CN" altLang="en-US" sz="2400"/>
              <a:t> </a:t>
            </a:r>
            <a:r>
              <a:rPr lang="en-US" altLang="zh-CN" sz="2400"/>
              <a:t>(TD)</a:t>
            </a:r>
            <a:r>
              <a:rPr lang="zh-CN" altLang="en-US" sz="2400"/>
              <a:t> 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129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</a:t>
            </a:r>
            <a:r>
              <a:rPr lang="zh-CN" altLang="en-US"/>
              <a:t> </a:t>
            </a:r>
            <a:r>
              <a:rPr lang="en-US" altLang="zh-CN"/>
              <a:t>cumulative</a:t>
            </a:r>
            <a:r>
              <a:rPr lang="zh-CN" altLang="en-US"/>
              <a:t> </a:t>
            </a:r>
            <a:r>
              <a:rPr lang="en-US" altLang="zh-CN"/>
              <a:t>reward</a:t>
            </a:r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633066-F093-0BD4-CFBB-3172FA1D95C7}"/>
              </a:ext>
            </a:extLst>
          </p:cNvPr>
          <p:cNvSpPr/>
          <p:nvPr/>
        </p:nvSpPr>
        <p:spPr>
          <a:xfrm>
            <a:off x="4790590" y="174190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661CAD-1B4F-F477-AC18-5D357C26098F}"/>
              </a:ext>
            </a:extLst>
          </p:cNvPr>
          <p:cNvSpPr/>
          <p:nvPr/>
        </p:nvSpPr>
        <p:spPr>
          <a:xfrm>
            <a:off x="4851390" y="332670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56EE5-2996-F02E-1031-0052A8BA38FE}"/>
              </a:ext>
            </a:extLst>
          </p:cNvPr>
          <p:cNvCxnSpPr/>
          <p:nvPr/>
        </p:nvCxnSpPr>
        <p:spPr>
          <a:xfrm flipH="1">
            <a:off x="5177521" y="250908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C1E59BB-B167-2CAA-B2A7-4C0CE0EB89DE}"/>
              </a:ext>
            </a:extLst>
          </p:cNvPr>
          <p:cNvSpPr/>
          <p:nvPr/>
        </p:nvSpPr>
        <p:spPr>
          <a:xfrm>
            <a:off x="7025537" y="174190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89FD22-1864-4AAE-9ABE-F80EF518605F}"/>
              </a:ext>
            </a:extLst>
          </p:cNvPr>
          <p:cNvCxnSpPr>
            <a:endCxn id="23" idx="2"/>
          </p:cNvCxnSpPr>
          <p:nvPr/>
        </p:nvCxnSpPr>
        <p:spPr>
          <a:xfrm>
            <a:off x="5564454" y="2098437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46E973-C2E6-4681-3BCE-A0C6552EC5C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564453" y="209843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78C0626-13D7-2C46-B8B9-41BC1F174763}"/>
              </a:ext>
            </a:extLst>
          </p:cNvPr>
          <p:cNvSpPr/>
          <p:nvPr/>
        </p:nvSpPr>
        <p:spPr>
          <a:xfrm>
            <a:off x="5339185" y="2358811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0B76AB-9638-4A2C-A40C-7390458E6156}"/>
              </a:ext>
            </a:extLst>
          </p:cNvPr>
          <p:cNvCxnSpPr>
            <a:cxnSpLocks/>
          </p:cNvCxnSpPr>
          <p:nvPr/>
        </p:nvCxnSpPr>
        <p:spPr>
          <a:xfrm>
            <a:off x="5460221" y="238526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851507-34D5-2117-4333-A1A6F728417F}"/>
              </a:ext>
            </a:extLst>
          </p:cNvPr>
          <p:cNvCxnSpPr>
            <a:cxnSpLocks/>
          </p:cNvCxnSpPr>
          <p:nvPr/>
        </p:nvCxnSpPr>
        <p:spPr>
          <a:xfrm flipV="1">
            <a:off x="5460220" y="302658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25CE11-026F-2B47-8FCC-C79268AA7402}"/>
              </a:ext>
            </a:extLst>
          </p:cNvPr>
          <p:cNvCxnSpPr>
            <a:cxnSpLocks/>
          </p:cNvCxnSpPr>
          <p:nvPr/>
        </p:nvCxnSpPr>
        <p:spPr>
          <a:xfrm flipH="1">
            <a:off x="6034076" y="2133157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59A11ED-7235-B2F1-A703-406BD756A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4" t="1" b="41030"/>
          <a:stretch/>
        </p:blipFill>
        <p:spPr>
          <a:xfrm>
            <a:off x="2954866" y="4296896"/>
            <a:ext cx="619402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</a:t>
            </a:r>
            <a:r>
              <a:rPr lang="zh-CN" altLang="en-US"/>
              <a:t> </a:t>
            </a:r>
            <a:r>
              <a:rPr lang="en-US" altLang="zh-CN"/>
              <a:t>cumulative</a:t>
            </a:r>
            <a:r>
              <a:rPr lang="zh-CN" altLang="en-US"/>
              <a:t> </a:t>
            </a:r>
            <a:r>
              <a:rPr lang="en-US" altLang="zh-CN"/>
              <a:t>reward</a:t>
            </a:r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A4AAA3-FE8E-9F8B-69CF-EFF1E8AFC645}"/>
              </a:ext>
            </a:extLst>
          </p:cNvPr>
          <p:cNvSpPr/>
          <p:nvPr/>
        </p:nvSpPr>
        <p:spPr>
          <a:xfrm>
            <a:off x="4790590" y="174190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9A9694-8AE0-AF95-DE83-FF57B1F75970}"/>
              </a:ext>
            </a:extLst>
          </p:cNvPr>
          <p:cNvSpPr/>
          <p:nvPr/>
        </p:nvSpPr>
        <p:spPr>
          <a:xfrm>
            <a:off x="4851390" y="332670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D9F1BB-F0F1-7679-91D3-5EA1827BB647}"/>
              </a:ext>
            </a:extLst>
          </p:cNvPr>
          <p:cNvCxnSpPr/>
          <p:nvPr/>
        </p:nvCxnSpPr>
        <p:spPr>
          <a:xfrm flipH="1">
            <a:off x="5177521" y="250908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9F38345-7B5C-BD18-1C93-D55AB716A12E}"/>
              </a:ext>
            </a:extLst>
          </p:cNvPr>
          <p:cNvSpPr/>
          <p:nvPr/>
        </p:nvSpPr>
        <p:spPr>
          <a:xfrm>
            <a:off x="7025537" y="174190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84BF07-226D-C121-7183-88A181C01050}"/>
              </a:ext>
            </a:extLst>
          </p:cNvPr>
          <p:cNvCxnSpPr>
            <a:endCxn id="3" idx="2"/>
          </p:cNvCxnSpPr>
          <p:nvPr/>
        </p:nvCxnSpPr>
        <p:spPr>
          <a:xfrm>
            <a:off x="5564454" y="2098437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A308C4-294A-1BE3-7902-A717219D8CD0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564453" y="209843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FCCB1714-0BE8-02DB-E065-5201F2681626}"/>
              </a:ext>
            </a:extLst>
          </p:cNvPr>
          <p:cNvSpPr/>
          <p:nvPr/>
        </p:nvSpPr>
        <p:spPr>
          <a:xfrm>
            <a:off x="5339185" y="2358811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14FEEC-FFDC-B966-A6D8-441270BFBF4E}"/>
              </a:ext>
            </a:extLst>
          </p:cNvPr>
          <p:cNvCxnSpPr>
            <a:cxnSpLocks/>
          </p:cNvCxnSpPr>
          <p:nvPr/>
        </p:nvCxnSpPr>
        <p:spPr>
          <a:xfrm>
            <a:off x="5460221" y="238526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BBA6A-F049-AA91-122E-4796D208C023}"/>
              </a:ext>
            </a:extLst>
          </p:cNvPr>
          <p:cNvCxnSpPr>
            <a:cxnSpLocks/>
          </p:cNvCxnSpPr>
          <p:nvPr/>
        </p:nvCxnSpPr>
        <p:spPr>
          <a:xfrm flipV="1">
            <a:off x="5460220" y="302658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825F6D-72FE-5A27-57D0-1C0FE7AB25AA}"/>
              </a:ext>
            </a:extLst>
          </p:cNvPr>
          <p:cNvCxnSpPr>
            <a:cxnSpLocks/>
          </p:cNvCxnSpPr>
          <p:nvPr/>
        </p:nvCxnSpPr>
        <p:spPr>
          <a:xfrm flipH="1">
            <a:off x="6034076" y="2133157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82F21E-C77F-9BF6-949B-75599D2F4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r="75" b="24119"/>
          <a:stretch/>
        </p:blipFill>
        <p:spPr>
          <a:xfrm>
            <a:off x="2429934" y="4296896"/>
            <a:ext cx="6718962" cy="17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Bellman</a:t>
            </a:r>
            <a:r>
              <a:rPr lang="zh-CN" altLang="en-US"/>
              <a:t> </a:t>
            </a:r>
            <a:r>
              <a:rPr lang="en-US" altLang="zh-CN"/>
              <a:t>equation</a:t>
            </a:r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A4AAA3-FE8E-9F8B-69CF-EFF1E8AFC645}"/>
              </a:ext>
            </a:extLst>
          </p:cNvPr>
          <p:cNvSpPr/>
          <p:nvPr/>
        </p:nvSpPr>
        <p:spPr>
          <a:xfrm>
            <a:off x="4790590" y="174190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9A9694-8AE0-AF95-DE83-FF57B1F75970}"/>
              </a:ext>
            </a:extLst>
          </p:cNvPr>
          <p:cNvSpPr/>
          <p:nvPr/>
        </p:nvSpPr>
        <p:spPr>
          <a:xfrm>
            <a:off x="4851390" y="332670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D9F1BB-F0F1-7679-91D3-5EA1827BB647}"/>
              </a:ext>
            </a:extLst>
          </p:cNvPr>
          <p:cNvCxnSpPr/>
          <p:nvPr/>
        </p:nvCxnSpPr>
        <p:spPr>
          <a:xfrm flipH="1">
            <a:off x="5177521" y="250908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9F38345-7B5C-BD18-1C93-D55AB716A12E}"/>
              </a:ext>
            </a:extLst>
          </p:cNvPr>
          <p:cNvSpPr/>
          <p:nvPr/>
        </p:nvSpPr>
        <p:spPr>
          <a:xfrm>
            <a:off x="7025537" y="174190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84BF07-226D-C121-7183-88A181C01050}"/>
              </a:ext>
            </a:extLst>
          </p:cNvPr>
          <p:cNvCxnSpPr>
            <a:endCxn id="3" idx="2"/>
          </p:cNvCxnSpPr>
          <p:nvPr/>
        </p:nvCxnSpPr>
        <p:spPr>
          <a:xfrm>
            <a:off x="5564454" y="2098437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A308C4-294A-1BE3-7902-A717219D8CD0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564453" y="209843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FCCB1714-0BE8-02DB-E065-5201F2681626}"/>
              </a:ext>
            </a:extLst>
          </p:cNvPr>
          <p:cNvSpPr/>
          <p:nvPr/>
        </p:nvSpPr>
        <p:spPr>
          <a:xfrm>
            <a:off x="5339185" y="2358811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14FEEC-FFDC-B966-A6D8-441270BFBF4E}"/>
              </a:ext>
            </a:extLst>
          </p:cNvPr>
          <p:cNvCxnSpPr>
            <a:cxnSpLocks/>
          </p:cNvCxnSpPr>
          <p:nvPr/>
        </p:nvCxnSpPr>
        <p:spPr>
          <a:xfrm>
            <a:off x="5460221" y="238526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BBA6A-F049-AA91-122E-4796D208C023}"/>
              </a:ext>
            </a:extLst>
          </p:cNvPr>
          <p:cNvCxnSpPr>
            <a:cxnSpLocks/>
          </p:cNvCxnSpPr>
          <p:nvPr/>
        </p:nvCxnSpPr>
        <p:spPr>
          <a:xfrm flipV="1">
            <a:off x="5460220" y="302658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825F6D-72FE-5A27-57D0-1C0FE7AB25AA}"/>
              </a:ext>
            </a:extLst>
          </p:cNvPr>
          <p:cNvCxnSpPr>
            <a:cxnSpLocks/>
          </p:cNvCxnSpPr>
          <p:nvPr/>
        </p:nvCxnSpPr>
        <p:spPr>
          <a:xfrm flipH="1">
            <a:off x="6034076" y="2133157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2599E0C-88EA-9186-91E6-48DEC76EA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r="75"/>
          <a:stretch/>
        </p:blipFill>
        <p:spPr>
          <a:xfrm>
            <a:off x="2429934" y="4296896"/>
            <a:ext cx="6718962" cy="22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1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function:</a:t>
            </a:r>
            <a:r>
              <a:rPr lang="zh-CN" altLang="en-US"/>
              <a:t> </a:t>
            </a:r>
            <a:r>
              <a:rPr lang="en-US" altLang="zh-CN"/>
              <a:t>state-action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endParaRPr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513FAA-0FAE-A7D8-8E61-06EC31357845}"/>
              </a:ext>
            </a:extLst>
          </p:cNvPr>
          <p:cNvSpPr/>
          <p:nvPr/>
        </p:nvSpPr>
        <p:spPr>
          <a:xfrm>
            <a:off x="1918678" y="182299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BD3C2A-E2BA-1851-7521-10037A43CE9D}"/>
              </a:ext>
            </a:extLst>
          </p:cNvPr>
          <p:cNvSpPr/>
          <p:nvPr/>
        </p:nvSpPr>
        <p:spPr>
          <a:xfrm>
            <a:off x="1979478" y="340779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136148-3001-B7C3-7836-42B0938C839B}"/>
              </a:ext>
            </a:extLst>
          </p:cNvPr>
          <p:cNvCxnSpPr/>
          <p:nvPr/>
        </p:nvCxnSpPr>
        <p:spPr>
          <a:xfrm flipH="1">
            <a:off x="2305609" y="259017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D666849-DEE0-C44B-8831-2D056F575B77}"/>
              </a:ext>
            </a:extLst>
          </p:cNvPr>
          <p:cNvSpPr/>
          <p:nvPr/>
        </p:nvSpPr>
        <p:spPr>
          <a:xfrm>
            <a:off x="4153625" y="182299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B14468-1707-9C27-22A1-370BD522CE4F}"/>
              </a:ext>
            </a:extLst>
          </p:cNvPr>
          <p:cNvCxnSpPr>
            <a:endCxn id="30" idx="2"/>
          </p:cNvCxnSpPr>
          <p:nvPr/>
        </p:nvCxnSpPr>
        <p:spPr>
          <a:xfrm>
            <a:off x="2692542" y="2179527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3A7F25-3683-FBF9-B514-299034A03B1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692541" y="217952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0C11C10-3528-A764-25EF-9B350FBC7C83}"/>
              </a:ext>
            </a:extLst>
          </p:cNvPr>
          <p:cNvSpPr/>
          <p:nvPr/>
        </p:nvSpPr>
        <p:spPr>
          <a:xfrm>
            <a:off x="2467273" y="2439901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B30E0-7C51-6785-83B9-F43139F21134}"/>
              </a:ext>
            </a:extLst>
          </p:cNvPr>
          <p:cNvCxnSpPr>
            <a:cxnSpLocks/>
          </p:cNvCxnSpPr>
          <p:nvPr/>
        </p:nvCxnSpPr>
        <p:spPr>
          <a:xfrm>
            <a:off x="2588309" y="246635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A0DE11-D8F5-4EB8-76A9-EBC85B1C72B7}"/>
              </a:ext>
            </a:extLst>
          </p:cNvPr>
          <p:cNvCxnSpPr>
            <a:cxnSpLocks/>
          </p:cNvCxnSpPr>
          <p:nvPr/>
        </p:nvCxnSpPr>
        <p:spPr>
          <a:xfrm flipV="1">
            <a:off x="2588308" y="310767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EC9891-CC12-08A3-6EE7-81FCBAB60BB2}"/>
              </a:ext>
            </a:extLst>
          </p:cNvPr>
          <p:cNvCxnSpPr>
            <a:cxnSpLocks/>
          </p:cNvCxnSpPr>
          <p:nvPr/>
        </p:nvCxnSpPr>
        <p:spPr>
          <a:xfrm flipH="1">
            <a:off x="3162164" y="2214247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C8E9BC2-A301-E2E3-3E48-7D8F80626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r="75"/>
          <a:stretch/>
        </p:blipFill>
        <p:spPr>
          <a:xfrm>
            <a:off x="272888" y="4377987"/>
            <a:ext cx="5778551" cy="19623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B4F2B7-8850-8C7C-43BA-53377A67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13" y="1603655"/>
            <a:ext cx="3905250" cy="23185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621F5B-1FE7-433E-12C9-9A5A024CF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591"/>
          <a:stretch/>
        </p:blipFill>
        <p:spPr>
          <a:xfrm>
            <a:off x="6299199" y="4288989"/>
            <a:ext cx="5323417" cy="3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1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function:</a:t>
            </a:r>
            <a:r>
              <a:rPr lang="zh-CN" altLang="en-US"/>
              <a:t> </a:t>
            </a:r>
            <a:r>
              <a:rPr lang="en-US" altLang="zh-CN"/>
              <a:t>state-action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endParaRPr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513FAA-0FAE-A7D8-8E61-06EC31357845}"/>
              </a:ext>
            </a:extLst>
          </p:cNvPr>
          <p:cNvSpPr/>
          <p:nvPr/>
        </p:nvSpPr>
        <p:spPr>
          <a:xfrm>
            <a:off x="1918678" y="182299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BD3C2A-E2BA-1851-7521-10037A43CE9D}"/>
              </a:ext>
            </a:extLst>
          </p:cNvPr>
          <p:cNvSpPr/>
          <p:nvPr/>
        </p:nvSpPr>
        <p:spPr>
          <a:xfrm>
            <a:off x="1979478" y="340779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136148-3001-B7C3-7836-42B0938C839B}"/>
              </a:ext>
            </a:extLst>
          </p:cNvPr>
          <p:cNvCxnSpPr/>
          <p:nvPr/>
        </p:nvCxnSpPr>
        <p:spPr>
          <a:xfrm flipH="1">
            <a:off x="2305609" y="259017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D666849-DEE0-C44B-8831-2D056F575B77}"/>
              </a:ext>
            </a:extLst>
          </p:cNvPr>
          <p:cNvSpPr/>
          <p:nvPr/>
        </p:nvSpPr>
        <p:spPr>
          <a:xfrm>
            <a:off x="4153625" y="182299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B14468-1707-9C27-22A1-370BD522CE4F}"/>
              </a:ext>
            </a:extLst>
          </p:cNvPr>
          <p:cNvCxnSpPr>
            <a:endCxn id="30" idx="2"/>
          </p:cNvCxnSpPr>
          <p:nvPr/>
        </p:nvCxnSpPr>
        <p:spPr>
          <a:xfrm>
            <a:off x="2692542" y="2179527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3A7F25-3683-FBF9-B514-299034A03B1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692541" y="217952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0C11C10-3528-A764-25EF-9B350FBC7C83}"/>
              </a:ext>
            </a:extLst>
          </p:cNvPr>
          <p:cNvSpPr/>
          <p:nvPr/>
        </p:nvSpPr>
        <p:spPr>
          <a:xfrm>
            <a:off x="2467273" y="2439901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B30E0-7C51-6785-83B9-F43139F21134}"/>
              </a:ext>
            </a:extLst>
          </p:cNvPr>
          <p:cNvCxnSpPr>
            <a:cxnSpLocks/>
          </p:cNvCxnSpPr>
          <p:nvPr/>
        </p:nvCxnSpPr>
        <p:spPr>
          <a:xfrm>
            <a:off x="2588309" y="246635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A0DE11-D8F5-4EB8-76A9-EBC85B1C72B7}"/>
              </a:ext>
            </a:extLst>
          </p:cNvPr>
          <p:cNvCxnSpPr>
            <a:cxnSpLocks/>
          </p:cNvCxnSpPr>
          <p:nvPr/>
        </p:nvCxnSpPr>
        <p:spPr>
          <a:xfrm flipV="1">
            <a:off x="2588308" y="310767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EC9891-CC12-08A3-6EE7-81FCBAB60BB2}"/>
              </a:ext>
            </a:extLst>
          </p:cNvPr>
          <p:cNvCxnSpPr>
            <a:cxnSpLocks/>
          </p:cNvCxnSpPr>
          <p:nvPr/>
        </p:nvCxnSpPr>
        <p:spPr>
          <a:xfrm flipH="1">
            <a:off x="3162164" y="2214247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C8E9BC2-A301-E2E3-3E48-7D8F80626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r="75"/>
          <a:stretch/>
        </p:blipFill>
        <p:spPr>
          <a:xfrm>
            <a:off x="272888" y="4377987"/>
            <a:ext cx="5778551" cy="19623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B4F2B7-8850-8C7C-43BA-53377A67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13" y="1603655"/>
            <a:ext cx="3905250" cy="23185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621F5B-1FE7-433E-12C9-9A5A024CF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420"/>
          <a:stretch/>
        </p:blipFill>
        <p:spPr>
          <a:xfrm>
            <a:off x="6299199" y="4361020"/>
            <a:ext cx="5323417" cy="15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34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function:</a:t>
            </a:r>
            <a:r>
              <a:rPr lang="zh-CN" altLang="en-US"/>
              <a:t> </a:t>
            </a:r>
            <a:r>
              <a:rPr lang="en-US" altLang="zh-CN"/>
              <a:t>state-action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endParaRPr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513FAA-0FAE-A7D8-8E61-06EC31357845}"/>
              </a:ext>
            </a:extLst>
          </p:cNvPr>
          <p:cNvSpPr/>
          <p:nvPr/>
        </p:nvSpPr>
        <p:spPr>
          <a:xfrm>
            <a:off x="1918678" y="1822995"/>
            <a:ext cx="773864" cy="773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r>
              <a:rPr lang="en-US" altLang="zh-CN">
                <a:solidFill>
                  <a:sysClr val="windowText" lastClr="000000"/>
                </a:solidFill>
              </a:rPr>
              <a:t>=s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BD3C2A-E2BA-1851-7521-10037A43CE9D}"/>
              </a:ext>
            </a:extLst>
          </p:cNvPr>
          <p:cNvSpPr/>
          <p:nvPr/>
        </p:nvSpPr>
        <p:spPr>
          <a:xfrm>
            <a:off x="1979478" y="340779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136148-3001-B7C3-7836-42B0938C839B}"/>
              </a:ext>
            </a:extLst>
          </p:cNvPr>
          <p:cNvCxnSpPr/>
          <p:nvPr/>
        </p:nvCxnSpPr>
        <p:spPr>
          <a:xfrm flipH="1">
            <a:off x="2305609" y="2590175"/>
            <a:ext cx="1" cy="81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D666849-DEE0-C44B-8831-2D056F575B77}"/>
              </a:ext>
            </a:extLst>
          </p:cNvPr>
          <p:cNvSpPr/>
          <p:nvPr/>
        </p:nvSpPr>
        <p:spPr>
          <a:xfrm>
            <a:off x="4153625" y="1822995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B14468-1707-9C27-22A1-370BD522CE4F}"/>
              </a:ext>
            </a:extLst>
          </p:cNvPr>
          <p:cNvCxnSpPr>
            <a:endCxn id="30" idx="2"/>
          </p:cNvCxnSpPr>
          <p:nvPr/>
        </p:nvCxnSpPr>
        <p:spPr>
          <a:xfrm>
            <a:off x="2692542" y="2179527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3A7F25-3683-FBF9-B514-299034A03B1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692541" y="217952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0C11C10-3528-A764-25EF-9B350FBC7C83}"/>
              </a:ext>
            </a:extLst>
          </p:cNvPr>
          <p:cNvSpPr/>
          <p:nvPr/>
        </p:nvSpPr>
        <p:spPr>
          <a:xfrm>
            <a:off x="2467273" y="2439901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B30E0-7C51-6785-83B9-F43139F21134}"/>
              </a:ext>
            </a:extLst>
          </p:cNvPr>
          <p:cNvCxnSpPr>
            <a:cxnSpLocks/>
          </p:cNvCxnSpPr>
          <p:nvPr/>
        </p:nvCxnSpPr>
        <p:spPr>
          <a:xfrm>
            <a:off x="2588309" y="2466353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A0DE11-D8F5-4EB8-76A9-EBC85B1C72B7}"/>
              </a:ext>
            </a:extLst>
          </p:cNvPr>
          <p:cNvCxnSpPr>
            <a:cxnSpLocks/>
          </p:cNvCxnSpPr>
          <p:nvPr/>
        </p:nvCxnSpPr>
        <p:spPr>
          <a:xfrm flipV="1">
            <a:off x="2588308" y="3107676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EC9891-CC12-08A3-6EE7-81FCBAB60BB2}"/>
              </a:ext>
            </a:extLst>
          </p:cNvPr>
          <p:cNvCxnSpPr>
            <a:cxnSpLocks/>
          </p:cNvCxnSpPr>
          <p:nvPr/>
        </p:nvCxnSpPr>
        <p:spPr>
          <a:xfrm flipH="1">
            <a:off x="3162164" y="2214247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C8E9BC2-A301-E2E3-3E48-7D8F80626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r="75"/>
          <a:stretch/>
        </p:blipFill>
        <p:spPr>
          <a:xfrm>
            <a:off x="272888" y="4377987"/>
            <a:ext cx="5778551" cy="19623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B4F2B7-8850-8C7C-43BA-53377A67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13" y="1603655"/>
            <a:ext cx="3905250" cy="23185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621F5B-1FE7-433E-12C9-9A5A024C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99199" y="4361020"/>
            <a:ext cx="5323417" cy="19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2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programming: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evaluation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D6F28-31CD-0A19-FC55-BE6D7837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088147"/>
            <a:ext cx="7772400" cy="3240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3E084-56D0-CFFE-A067-C23EF5D6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67" y="5408084"/>
            <a:ext cx="4699000" cy="4953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C3CBB7-66D1-0E2D-D2FA-26B0A6675564}"/>
              </a:ext>
            </a:extLst>
          </p:cNvPr>
          <p:cNvCxnSpPr/>
          <p:nvPr/>
        </p:nvCxnSpPr>
        <p:spPr>
          <a:xfrm>
            <a:off x="2472267" y="4478867"/>
            <a:ext cx="4817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DCB61-E25F-1387-C09C-C73E4E730A03}"/>
              </a:ext>
            </a:extLst>
          </p:cNvPr>
          <p:cNvCxnSpPr/>
          <p:nvPr/>
        </p:nvCxnSpPr>
        <p:spPr>
          <a:xfrm>
            <a:off x="2472266" y="4546600"/>
            <a:ext cx="4817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Reward</a:t>
            </a:r>
            <a:r>
              <a:rPr lang="zh-CN" altLang="en-US"/>
              <a:t> </a:t>
            </a:r>
            <a:r>
              <a:rPr lang="en-US" altLang="zh-CN"/>
              <a:t>hypothesis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A738-71DD-CDA3-6AA5-4F3CA54A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1" y="1637956"/>
            <a:ext cx="6045199" cy="3582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30601-CD87-F524-889F-D6319364E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535084"/>
            <a:ext cx="2408158" cy="9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improvement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7B563-ED97-2FEB-4523-8DB2222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6" y="1909233"/>
            <a:ext cx="809169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improvement</a:t>
            </a: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83C890-026B-4000-F8D7-48DA6B0C4F45}"/>
              </a:ext>
            </a:extLst>
          </p:cNvPr>
          <p:cNvGrpSpPr/>
          <p:nvPr/>
        </p:nvGrpSpPr>
        <p:grpSpPr>
          <a:xfrm>
            <a:off x="0" y="1579082"/>
            <a:ext cx="5910146" cy="3985378"/>
            <a:chOff x="0" y="1579081"/>
            <a:chExt cx="7772400" cy="52789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84066E-E383-07F3-6F29-F5CD64A0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B376C9-D7F4-EEE4-333A-CAC509044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0A4D88-B411-2722-1B37-59797FF9A832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3B949A-C8A3-CAE7-49C6-1466E812EE69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A84D5E-BB99-C268-2E39-A8C76FADCD02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63150D-A74D-42BA-A4AC-F4B7BFF3D36C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0893C7-23A3-C091-13C4-C4CE2D2D4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D1F91E-6D6A-7682-06B9-F06480B78A87}"/>
              </a:ext>
            </a:extLst>
          </p:cNvPr>
          <p:cNvGrpSpPr/>
          <p:nvPr/>
        </p:nvGrpSpPr>
        <p:grpSpPr>
          <a:xfrm>
            <a:off x="6281856" y="1595561"/>
            <a:ext cx="5599604" cy="2564567"/>
            <a:chOff x="2209800" y="1810842"/>
            <a:chExt cx="7772400" cy="35749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D51F1E0-B96D-C465-EDC6-2D51B6E3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1810842"/>
              <a:ext cx="7772400" cy="3574984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2AA9F-32FA-582A-3C74-E93E4A4F31EF}"/>
                </a:ext>
              </a:extLst>
            </p:cNvPr>
            <p:cNvCxnSpPr/>
            <p:nvPr/>
          </p:nvCxnSpPr>
          <p:spPr>
            <a:xfrm>
              <a:off x="2954867" y="395420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3D09-2BEA-6149-C903-1C5AAC19B247}"/>
                </a:ext>
              </a:extLst>
            </p:cNvPr>
            <p:cNvCxnSpPr/>
            <p:nvPr/>
          </p:nvCxnSpPr>
          <p:spPr>
            <a:xfrm>
              <a:off x="2954866" y="402193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423CB8-21EA-EE39-5701-F051A8EC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283717"/>
              <a:ext cx="34036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8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小倉鼠走迷宮 - YouTube">
            <a:extLst>
              <a:ext uri="{FF2B5EF4-FFF2-40B4-BE49-F238E27FC236}">
                <a16:creationId xmlns:a16="http://schemas.microsoft.com/office/drawing/2014/main" id="{4871BDDA-D637-9EC9-D22D-84EC2016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97" y="1398823"/>
            <a:ext cx="7218405" cy="40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64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6952A1-B214-DDAA-0C50-0DCB194BBA83}"/>
              </a:ext>
            </a:extLst>
          </p:cNvPr>
          <p:cNvGrpSpPr/>
          <p:nvPr/>
        </p:nvGrpSpPr>
        <p:grpSpPr>
          <a:xfrm>
            <a:off x="2209800" y="1810842"/>
            <a:ext cx="7772400" cy="3574984"/>
            <a:chOff x="2209800" y="1810842"/>
            <a:chExt cx="7772400" cy="35749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269C5A-ECED-6F88-B012-8019C3C84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810842"/>
              <a:ext cx="7772400" cy="357498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D6EB01-9CE1-1684-9A13-2806FF906D13}"/>
                </a:ext>
              </a:extLst>
            </p:cNvPr>
            <p:cNvCxnSpPr/>
            <p:nvPr/>
          </p:nvCxnSpPr>
          <p:spPr>
            <a:xfrm>
              <a:off x="2954867" y="395420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6345CB-6585-8C15-BBE4-716E1DB6193F}"/>
                </a:ext>
              </a:extLst>
            </p:cNvPr>
            <p:cNvCxnSpPr/>
            <p:nvPr/>
          </p:nvCxnSpPr>
          <p:spPr>
            <a:xfrm>
              <a:off x="2954866" y="402193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9F820B-A5BA-1D25-887B-FBF0C2F5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283717"/>
              <a:ext cx="34036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744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69C5A-ECED-6F88-B012-8019C3C8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10842"/>
            <a:ext cx="7772400" cy="3574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EA17D-AF7A-C32F-3A6C-2A625675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12" y="3789828"/>
            <a:ext cx="17907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C541B-1A64-76C7-1074-D0A039D7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712" y="4823677"/>
            <a:ext cx="1892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2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67E22-335F-8C8B-2660-BCE8DDEB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35" y="1539063"/>
            <a:ext cx="5756509" cy="44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66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Another</a:t>
            </a:r>
            <a:r>
              <a:rPr lang="zh-CN" altLang="en-US"/>
              <a:t> </a:t>
            </a:r>
            <a:r>
              <a:rPr lang="en-US" altLang="zh-CN"/>
              <a:t>persepctive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67E22-335F-8C8B-2660-BCE8DDEB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0565" y="1690688"/>
            <a:ext cx="6852750" cy="41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5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estimation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accurate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B84F5A-A5C5-DA36-30B7-46CA5F9E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92" y="1860549"/>
            <a:ext cx="7233722" cy="40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2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90A1D5-61D6-39B4-0E3F-6584D205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080" y="2190853"/>
            <a:ext cx="4709721" cy="34939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zh-CN" sz="2400"/>
          </a:p>
          <a:p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state</a:t>
            </a: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 </a:t>
            </a:r>
            <a:r>
              <a:rPr lang="en-US" altLang="zh-CN" sz="2400"/>
              <a:t>action</a:t>
            </a:r>
            <a:r>
              <a:rPr lang="zh-CN" altLang="en-US" sz="2400"/>
              <a:t> </a:t>
            </a:r>
            <a:r>
              <a:rPr lang="en-US" altLang="zh-CN" sz="2400"/>
              <a:t>space</a:t>
            </a:r>
            <a:r>
              <a:rPr lang="zh-CN" altLang="en-US" sz="2400"/>
              <a:t> </a:t>
            </a:r>
            <a:r>
              <a:rPr lang="en-US" altLang="zh-CN" sz="2400"/>
              <a:t>can</a:t>
            </a:r>
            <a:r>
              <a:rPr lang="zh-CN" altLang="en-US" sz="2400"/>
              <a:t> </a:t>
            </a:r>
            <a:r>
              <a:rPr lang="en-US" altLang="zh-CN" sz="2400"/>
              <a:t>be</a:t>
            </a:r>
            <a:r>
              <a:rPr lang="zh-CN" altLang="en-US" sz="2400"/>
              <a:t> </a:t>
            </a:r>
            <a:r>
              <a:rPr lang="en-US" altLang="zh-CN" sz="2400"/>
              <a:t>huge</a:t>
            </a:r>
            <a:r>
              <a:rPr lang="zh-CN" altLang="en-US" sz="2400"/>
              <a:t> 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We</a:t>
            </a:r>
            <a:r>
              <a:rPr lang="zh-CN" altLang="en-US" sz="2400"/>
              <a:t> </a:t>
            </a:r>
            <a:r>
              <a:rPr lang="en-US" altLang="zh-CN" sz="2400"/>
              <a:t>do</a:t>
            </a:r>
            <a:r>
              <a:rPr lang="zh-CN" altLang="en-US" sz="2400"/>
              <a:t> </a:t>
            </a:r>
            <a:r>
              <a:rPr lang="en-US" altLang="zh-CN" sz="2400"/>
              <a:t>not</a:t>
            </a:r>
            <a:r>
              <a:rPr lang="zh-CN" altLang="en-US" sz="2400"/>
              <a:t> </a:t>
            </a:r>
            <a:r>
              <a:rPr lang="en-US" altLang="zh-CN" sz="2400"/>
              <a:t>always</a:t>
            </a:r>
            <a:r>
              <a:rPr lang="zh-CN" altLang="en-US" sz="2400"/>
              <a:t> </a:t>
            </a:r>
            <a:r>
              <a:rPr lang="en-US" altLang="zh-CN" sz="2400"/>
              <a:t>know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transition</a:t>
            </a:r>
            <a:r>
              <a:rPr lang="zh-CN" altLang="en-US" sz="2400"/>
              <a:t> </a:t>
            </a:r>
            <a:r>
              <a:rPr lang="en-US" altLang="zh-CN" sz="2400"/>
              <a:t>function</a:t>
            </a: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 </a:t>
            </a:r>
            <a:r>
              <a:rPr lang="en-US" altLang="zh-CN" sz="2400"/>
              <a:t>reward</a:t>
            </a:r>
            <a:r>
              <a:rPr lang="zh-CN" altLang="en-US" sz="2400"/>
              <a:t> </a:t>
            </a:r>
            <a:r>
              <a:rPr lang="en-US" altLang="zh-CN" sz="2400"/>
              <a:t>fucntion</a:t>
            </a:r>
            <a:r>
              <a:rPr lang="zh-CN" altLang="en-US" sz="2400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FEEB-33FC-D297-CCAD-8A1B62D2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What’s</a:t>
            </a:r>
            <a:r>
              <a:rPr lang="zh-CN" altLang="en-US"/>
              <a:t> </a:t>
            </a:r>
            <a:r>
              <a:rPr lang="en-US" altLang="zh-CN"/>
              <a:t>wrong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programming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643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Sampling</a:t>
            </a:r>
            <a:r>
              <a:rPr lang="zh-CN" altLang="en-US"/>
              <a:t> </a:t>
            </a:r>
            <a:r>
              <a:rPr lang="en-US" altLang="zh-CN"/>
              <a:t>as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solution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36BC7-1F9F-288A-B281-846E5E39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42" y="1778338"/>
            <a:ext cx="3287904" cy="1650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9277C-D349-CFD9-4B8D-52A20767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4" y="3516650"/>
            <a:ext cx="2403570" cy="2585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FC2EE-F9D9-E8B7-D170-0DF33419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32" y="2235353"/>
            <a:ext cx="4316579" cy="3652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EA39A7-2282-9C1E-61DE-38B6195545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47917" y="1157119"/>
            <a:ext cx="3394807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07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Get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sample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36BC7-1F9F-288A-B281-846E5E39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42" y="1778338"/>
            <a:ext cx="3287904" cy="1650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9277C-D349-CFD9-4B8D-52A20767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4" y="3516650"/>
            <a:ext cx="2403570" cy="2585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5B9D98-0D94-A1B1-5955-E8780007E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239" y="3293166"/>
            <a:ext cx="2767476" cy="896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30AC3-9011-32EF-25F6-37654E1D3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826" y="2291293"/>
            <a:ext cx="4602332" cy="6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4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6ACDA-4D0A-0796-E538-6B55A5D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TD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r>
              <a:rPr lang="zh-CN" altLang="en-US"/>
              <a:t> </a:t>
            </a:r>
            <a:r>
              <a:rPr lang="en-US" altLang="zh-CN"/>
              <a:t>(Q</a:t>
            </a:r>
            <a:r>
              <a:rPr lang="zh-CN" altLang="en-US"/>
              <a:t> </a:t>
            </a:r>
            <a:r>
              <a:rPr lang="en-US" altLang="zh-CN"/>
              <a:t>learning)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57709-068F-19C9-364F-CC5AD475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75" y="1771649"/>
            <a:ext cx="7434627" cy="39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Frozen</a:t>
            </a:r>
            <a:r>
              <a:rPr lang="zh-CN" altLang="en-US"/>
              <a:t> </a:t>
            </a:r>
            <a:r>
              <a:rPr lang="en-US" altLang="zh-CN"/>
              <a:t>Lake</a:t>
            </a:r>
            <a:r>
              <a:rPr lang="zh-CN" alt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32CFD-F73E-E0E5-60AA-A50EC239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71" y="1964608"/>
            <a:ext cx="3700071" cy="3979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64C24-EC2E-0480-9C00-94A815DC0B21}"/>
              </a:ext>
            </a:extLst>
          </p:cNvPr>
          <p:cNvSpPr txBox="1"/>
          <p:nvPr/>
        </p:nvSpPr>
        <p:spPr>
          <a:xfrm>
            <a:off x="6864990" y="1964608"/>
            <a:ext cx="3554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Reference:</a:t>
            </a:r>
            <a:endParaRPr lang="en-US"/>
          </a:p>
          <a:p>
            <a:endParaRPr lang="en-US"/>
          </a:p>
          <a:p>
            <a:r>
              <a:rPr lang="en-US"/>
              <a:t>https://github.com/udacity/deep-reinforcement-learning/blob/master/dynamic-programming/frozenlake.py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307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Frozen</a:t>
            </a:r>
            <a:r>
              <a:rPr lang="zh-CN" altLang="en-US"/>
              <a:t> </a:t>
            </a:r>
            <a:r>
              <a:rPr lang="en-US" altLang="zh-CN"/>
              <a:t>Lake</a:t>
            </a:r>
            <a:r>
              <a:rPr lang="zh-CN" alt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32CFD-F73E-E0E5-60AA-A50EC239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5107" y="1990588"/>
            <a:ext cx="3612598" cy="392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64C24-EC2E-0480-9C00-94A815DC0B21}"/>
              </a:ext>
            </a:extLst>
          </p:cNvPr>
          <p:cNvSpPr txBox="1"/>
          <p:nvPr/>
        </p:nvSpPr>
        <p:spPr>
          <a:xfrm>
            <a:off x="6864990" y="1964608"/>
            <a:ext cx="3554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Reference:</a:t>
            </a:r>
            <a:endParaRPr lang="en-US"/>
          </a:p>
          <a:p>
            <a:endParaRPr lang="en-US"/>
          </a:p>
          <a:p>
            <a:r>
              <a:rPr lang="en-US"/>
              <a:t>https://github.com/udacity/deep-reinforcement-learning/blob/master/dynamic-programming/frozenlake.py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3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Frozen</a:t>
            </a:r>
            <a:r>
              <a:rPr lang="zh-CN" altLang="en-US"/>
              <a:t> </a:t>
            </a:r>
            <a:r>
              <a:rPr lang="en-US" altLang="zh-CN"/>
              <a:t>Lake</a:t>
            </a:r>
            <a:r>
              <a:rPr lang="zh-CN" alt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32CFD-F73E-E0E5-60AA-A50EC239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5107" y="1964608"/>
            <a:ext cx="3612598" cy="3979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64C24-EC2E-0480-9C00-94A815DC0B21}"/>
              </a:ext>
            </a:extLst>
          </p:cNvPr>
          <p:cNvSpPr txBox="1"/>
          <p:nvPr/>
        </p:nvSpPr>
        <p:spPr>
          <a:xfrm>
            <a:off x="6864990" y="1964608"/>
            <a:ext cx="3554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Reference:</a:t>
            </a:r>
            <a:endParaRPr lang="en-US"/>
          </a:p>
          <a:p>
            <a:endParaRPr lang="en-US"/>
          </a:p>
          <a:p>
            <a:r>
              <a:rPr lang="en-US"/>
              <a:t>https://github.com/udacity/deep-reinforcement-learning/blob/master/dynamic-programming/frozenlake.py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496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Markov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(MDP)</a:t>
            </a: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B3EBF8-0A71-DB9F-D4BA-97720C569C1F}"/>
              </a:ext>
            </a:extLst>
          </p:cNvPr>
          <p:cNvSpPr/>
          <p:nvPr/>
        </p:nvSpPr>
        <p:spPr>
          <a:xfrm>
            <a:off x="3523376" y="218113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t-1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A98D73-C6F0-389B-7C0A-301773E92E72}"/>
              </a:ext>
            </a:extLst>
          </p:cNvPr>
          <p:cNvSpPr/>
          <p:nvPr/>
        </p:nvSpPr>
        <p:spPr>
          <a:xfrm>
            <a:off x="3523375" y="3711821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t-1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45C47-7085-7FBF-94C4-6E489E30AEA9}"/>
              </a:ext>
            </a:extLst>
          </p:cNvPr>
          <p:cNvSpPr/>
          <p:nvPr/>
        </p:nvSpPr>
        <p:spPr>
          <a:xfrm>
            <a:off x="5697523" y="218113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BCB4F-6EB7-4C39-84B4-4622C02236FC}"/>
              </a:ext>
            </a:extLst>
          </p:cNvPr>
          <p:cNvSpPr/>
          <p:nvPr/>
        </p:nvSpPr>
        <p:spPr>
          <a:xfrm>
            <a:off x="5697522" y="3711821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DE159D-F90F-38E4-C3F0-A81BB1E1D4EE}"/>
              </a:ext>
            </a:extLst>
          </p:cNvPr>
          <p:cNvSpPr/>
          <p:nvPr/>
        </p:nvSpPr>
        <p:spPr>
          <a:xfrm>
            <a:off x="7871670" y="2181136"/>
            <a:ext cx="713064" cy="7130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EB5F18-651F-9024-AAC7-F0E83B046C2F}"/>
              </a:ext>
            </a:extLst>
          </p:cNvPr>
          <p:cNvSpPr/>
          <p:nvPr/>
        </p:nvSpPr>
        <p:spPr>
          <a:xfrm>
            <a:off x="7871668" y="3711820"/>
            <a:ext cx="777381" cy="7773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r>
              <a:rPr lang="en-US" altLang="zh-CN" baseline="-25000">
                <a:solidFill>
                  <a:sysClr val="windowText" lastClr="000000"/>
                </a:solidFill>
              </a:rPr>
              <a:t>t+1</a:t>
            </a:r>
            <a:endParaRPr baseline="-2500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4C902-881A-4672-8C06-8BF787B15F5F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236440" y="2537668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E8AE3-E3D1-535D-0274-11F6763161B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236439" y="2537668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14740B-27BB-66C8-D948-34C7BAFD0BA0}"/>
              </a:ext>
            </a:extLst>
          </p:cNvPr>
          <p:cNvCxnSpPr/>
          <p:nvPr/>
        </p:nvCxnSpPr>
        <p:spPr>
          <a:xfrm>
            <a:off x="6410586" y="2537668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91AAFD-5838-41E7-28FE-51CCE8ABAE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410586" y="2537668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A9FF03-3EE9-ADBC-66FE-CC4F03BC72C0}"/>
              </a:ext>
            </a:extLst>
          </p:cNvPr>
          <p:cNvCxnSpPr/>
          <p:nvPr/>
        </p:nvCxnSpPr>
        <p:spPr>
          <a:xfrm>
            <a:off x="2062292" y="2537668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E362A1-EECC-273D-BEA6-47DA2C10CC4F}"/>
              </a:ext>
            </a:extLst>
          </p:cNvPr>
          <p:cNvCxnSpPr/>
          <p:nvPr/>
        </p:nvCxnSpPr>
        <p:spPr>
          <a:xfrm>
            <a:off x="8584733" y="2537668"/>
            <a:ext cx="14610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18157E-0629-D23A-C06B-51492EF9B703}"/>
              </a:ext>
            </a:extLst>
          </p:cNvPr>
          <p:cNvCxnSpPr>
            <a:cxnSpLocks/>
          </p:cNvCxnSpPr>
          <p:nvPr/>
        </p:nvCxnSpPr>
        <p:spPr>
          <a:xfrm flipV="1">
            <a:off x="2080465" y="2537667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F0795-4121-95D0-7B6E-9D02AE6E5F56}"/>
              </a:ext>
            </a:extLst>
          </p:cNvPr>
          <p:cNvCxnSpPr>
            <a:cxnSpLocks/>
          </p:cNvCxnSpPr>
          <p:nvPr/>
        </p:nvCxnSpPr>
        <p:spPr>
          <a:xfrm flipV="1">
            <a:off x="8649048" y="2528971"/>
            <a:ext cx="1461084" cy="15306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3E16D5CA-7C0F-FD76-9B7F-E40ED8AA762B}"/>
              </a:ext>
            </a:extLst>
          </p:cNvPr>
          <p:cNvSpPr/>
          <p:nvPr/>
        </p:nvSpPr>
        <p:spPr>
          <a:xfrm>
            <a:off x="4010978" y="2763322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t-1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DDF6D5-E749-D084-BE2F-8F2E7B9560C8}"/>
              </a:ext>
            </a:extLst>
          </p:cNvPr>
          <p:cNvSpPr/>
          <p:nvPr/>
        </p:nvSpPr>
        <p:spPr>
          <a:xfrm>
            <a:off x="6222528" y="2763322"/>
            <a:ext cx="901122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CABD5D18-3E9A-1585-5CF6-80AD5A5BB0DB}"/>
              </a:ext>
            </a:extLst>
          </p:cNvPr>
          <p:cNvSpPr/>
          <p:nvPr/>
        </p:nvSpPr>
        <p:spPr>
          <a:xfrm>
            <a:off x="8431631" y="2763322"/>
            <a:ext cx="989206" cy="870021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</a:t>
            </a:r>
            <a:r>
              <a:rPr lang="en-US" altLang="zh-CN" sz="1600" baseline="-25000">
                <a:solidFill>
                  <a:sysClr val="windowText" lastClr="000000"/>
                </a:solidFill>
              </a:rPr>
              <a:t>t+1</a:t>
            </a:r>
            <a:endParaRPr sz="1600" baseline="-2500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00879-D513-397E-C37E-6D77A0C9219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132014" y="2789774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5AF2ED-AAB3-ECF0-D5A6-CF49AA40897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132013" y="3431097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D16881-3756-8311-1B05-DEA9EFB0B80C}"/>
              </a:ext>
            </a:extLst>
          </p:cNvPr>
          <p:cNvCxnSpPr>
            <a:cxnSpLocks/>
          </p:cNvCxnSpPr>
          <p:nvPr/>
        </p:nvCxnSpPr>
        <p:spPr>
          <a:xfrm>
            <a:off x="6297075" y="2792491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E51B36-9104-FCAC-5F1D-37B2B1ECC08F}"/>
              </a:ext>
            </a:extLst>
          </p:cNvPr>
          <p:cNvCxnSpPr>
            <a:cxnSpLocks/>
          </p:cNvCxnSpPr>
          <p:nvPr/>
        </p:nvCxnSpPr>
        <p:spPr>
          <a:xfrm flipV="1">
            <a:off x="6297074" y="3433814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8930D9-9B47-1470-F33E-ECBA4DD78F33}"/>
              </a:ext>
            </a:extLst>
          </p:cNvPr>
          <p:cNvCxnSpPr>
            <a:cxnSpLocks/>
          </p:cNvCxnSpPr>
          <p:nvPr/>
        </p:nvCxnSpPr>
        <p:spPr>
          <a:xfrm>
            <a:off x="8503380" y="2785426"/>
            <a:ext cx="104424" cy="1799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78D5A4-B8F6-0337-9BDB-5BE815A58C3C}"/>
              </a:ext>
            </a:extLst>
          </p:cNvPr>
          <p:cNvCxnSpPr>
            <a:cxnSpLocks/>
          </p:cNvCxnSpPr>
          <p:nvPr/>
        </p:nvCxnSpPr>
        <p:spPr>
          <a:xfrm flipV="1">
            <a:off x="8503379" y="3426749"/>
            <a:ext cx="122599" cy="38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A25A89F-91E7-9B1F-3523-AD723DDE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13" y="5121855"/>
            <a:ext cx="3390504" cy="47718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395960-49E2-4D00-EEDF-BF66D832330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705869" y="2537668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F03AB9-8CB9-58FE-4D52-784DDC0373D5}"/>
              </a:ext>
            </a:extLst>
          </p:cNvPr>
          <p:cNvCxnSpPr>
            <a:cxnSpLocks/>
          </p:cNvCxnSpPr>
          <p:nvPr/>
        </p:nvCxnSpPr>
        <p:spPr>
          <a:xfrm flipH="1">
            <a:off x="6880016" y="2528971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77199A-3465-186F-CBF5-B7F41B25A591}"/>
              </a:ext>
            </a:extLst>
          </p:cNvPr>
          <p:cNvCxnSpPr>
            <a:cxnSpLocks/>
          </p:cNvCxnSpPr>
          <p:nvPr/>
        </p:nvCxnSpPr>
        <p:spPr>
          <a:xfrm flipH="1">
            <a:off x="9163655" y="2499294"/>
            <a:ext cx="991654" cy="473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E92351-B9D5-BC8A-5A43-772D8CD38F6C}"/>
              </a:ext>
            </a:extLst>
          </p:cNvPr>
          <p:cNvSpPr txBox="1"/>
          <p:nvPr/>
        </p:nvSpPr>
        <p:spPr>
          <a:xfrm>
            <a:off x="2952568" y="2847629"/>
            <a:ext cx="668901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5400"/>
              <a:t>Why</a:t>
            </a:r>
            <a:r>
              <a:rPr lang="zh-CN" altLang="en-US" sz="5400"/>
              <a:t> </a:t>
            </a:r>
            <a:r>
              <a:rPr lang="en-US" altLang="zh-CN" sz="5400"/>
              <a:t>Markov</a:t>
            </a:r>
            <a:r>
              <a:rPr lang="zh-CN" altLang="en-US" sz="5400"/>
              <a:t> </a:t>
            </a:r>
            <a:r>
              <a:rPr lang="en-US" altLang="zh-CN" sz="5400"/>
              <a:t>property?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32666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Markov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(MDP)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DC266-4928-1EED-9204-D12EFA98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4" y="1964608"/>
            <a:ext cx="3700071" cy="3979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CBA7C-D87C-4D9B-92E9-2A9146B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28" y="2456728"/>
            <a:ext cx="3776571" cy="32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A19-CC19-AAD9-1767-2604AE5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Markov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(MDP)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DC266-4928-1EED-9204-D12EFA98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4" y="1964608"/>
            <a:ext cx="3700071" cy="3979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CBA7C-D87C-4D9B-92E9-2A9146B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4882" y="1901523"/>
            <a:ext cx="5775185" cy="1723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D4212-1FC8-050A-6D66-B9586CE68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82" y="3954359"/>
            <a:ext cx="3234032" cy="23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371</Words>
  <Application>Microsoft Macintosh PowerPoint</Application>
  <PresentationFormat>Widescreen</PresentationFormat>
  <Paragraphs>119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Dynamic Programming</vt:lpstr>
      <vt:lpstr>Overview</vt:lpstr>
      <vt:lpstr>PowerPoint Presentation</vt:lpstr>
      <vt:lpstr>Frozen Lake </vt:lpstr>
      <vt:lpstr>Frozen Lake </vt:lpstr>
      <vt:lpstr>Frozen Lake </vt:lpstr>
      <vt:lpstr>Markov decision process (MDP)</vt:lpstr>
      <vt:lpstr>Markov decision process (MDP)</vt:lpstr>
      <vt:lpstr>Markov decision process (MDP)</vt:lpstr>
      <vt:lpstr>Markov decision process (MDP)</vt:lpstr>
      <vt:lpstr>Markov decision process (MDP)</vt:lpstr>
      <vt:lpstr>Markov decision process (MDP)</vt:lpstr>
      <vt:lpstr>Reward hypothesis</vt:lpstr>
      <vt:lpstr>PowerPoint Presentation</vt:lpstr>
      <vt:lpstr>Reward hypothesis</vt:lpstr>
      <vt:lpstr>Policy</vt:lpstr>
      <vt:lpstr>Expected cumulative reward</vt:lpstr>
      <vt:lpstr>Expected cumulative reward</vt:lpstr>
      <vt:lpstr>Expected cumulative reward</vt:lpstr>
      <vt:lpstr>Expected cumulative reward</vt:lpstr>
      <vt:lpstr>Expected cumulative reward</vt:lpstr>
      <vt:lpstr>Value function &amp; Bellman equation</vt:lpstr>
      <vt:lpstr>Q function: state-action value function</vt:lpstr>
      <vt:lpstr>Q function: state-action value function</vt:lpstr>
      <vt:lpstr>Q function: state-action value function</vt:lpstr>
      <vt:lpstr>Dynamic programming: policy evaluation</vt:lpstr>
      <vt:lpstr>Reward hypothesis</vt:lpstr>
      <vt:lpstr>Policy improvement</vt:lpstr>
      <vt:lpstr>Policy improvement</vt:lpstr>
      <vt:lpstr>Value iteration</vt:lpstr>
      <vt:lpstr>From value to Q function</vt:lpstr>
      <vt:lpstr>Q function Iteration</vt:lpstr>
      <vt:lpstr>Another persepctive</vt:lpstr>
      <vt:lpstr>When estimation is not accurate</vt:lpstr>
      <vt:lpstr>What’s wrong with dynamic programming</vt:lpstr>
      <vt:lpstr>Sampling as a solution</vt:lpstr>
      <vt:lpstr>Get one sample</vt:lpstr>
      <vt:lpstr>TD learning (Q learning)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Roushi</dc:creator>
  <cp:lastModifiedBy>Roushi</cp:lastModifiedBy>
  <cp:revision>169</cp:revision>
  <dcterms:created xsi:type="dcterms:W3CDTF">2023-05-03T03:32:06Z</dcterms:created>
  <dcterms:modified xsi:type="dcterms:W3CDTF">2023-05-05T01:11:07Z</dcterms:modified>
</cp:coreProperties>
</file>