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64" r:id="rId6"/>
    <p:sldId id="262" r:id="rId7"/>
    <p:sldId id="266" r:id="rId8"/>
    <p:sldId id="267" r:id="rId9"/>
    <p:sldId id="269" r:id="rId10"/>
    <p:sldId id="270" r:id="rId11"/>
    <p:sldId id="271" r:id="rId12"/>
    <p:sldId id="273" r:id="rId13"/>
    <p:sldId id="258" r:id="rId14"/>
    <p:sldId id="257" r:id="rId15"/>
    <p:sldId id="272" r:id="rId16"/>
    <p:sldId id="275" r:id="rId17"/>
    <p:sldId id="277" r:id="rId18"/>
    <p:sldId id="278" r:id="rId19"/>
    <p:sldId id="280" r:id="rId20"/>
    <p:sldId id="281" r:id="rId21"/>
    <p:sldId id="288" r:id="rId22"/>
    <p:sldId id="289" r:id="rId23"/>
    <p:sldId id="285" r:id="rId24"/>
    <p:sldId id="290" r:id="rId25"/>
    <p:sldId id="291" r:id="rId26"/>
    <p:sldId id="294" r:id="rId27"/>
    <p:sldId id="292" r:id="rId28"/>
    <p:sldId id="2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773"/>
    <p:restoredTop sz="96203"/>
  </p:normalViewPr>
  <p:slideViewPr>
    <p:cSldViewPr snapToGrid="0">
      <p:cViewPr>
        <p:scale>
          <a:sx n="80" d="100"/>
          <a:sy n="80" d="100"/>
        </p:scale>
        <p:origin x="93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3DB9-6609-AFAD-4157-E93F59407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2660B-7396-A9D2-0B9D-64C244DC8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F72D6-B29E-24C7-F44A-A2A579F9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9565-31AA-4B46-A69D-7D40BF8B6C24}" type="datetimeFigureOut">
              <a:rPr lang="en-US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25468-F5E7-607B-6C2E-E0735801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8B63B-F73E-34F1-0C66-7C4D7FC0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3FD4-22AF-BE47-BDD3-7901DA641F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4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C823-58D0-33FF-4827-B18426E9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11D12-EAEF-63E9-68F6-29BDE86BC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6A374-9A7C-5590-7B79-4CA11EDE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9565-31AA-4B46-A69D-7D40BF8B6C24}" type="datetimeFigureOut">
              <a:rPr lang="en-US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DC91F-80DB-2E2E-7F61-3E108376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01D0-B318-CCF3-9A4B-1B50054A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3FD4-22AF-BE47-BDD3-7901DA641F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784E9-B997-50F2-7575-8B6669708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93C18-4B06-92A1-D920-D4FA3A746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4928D-04DA-BD9A-4221-8BB0AF6C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9565-31AA-4B46-A69D-7D40BF8B6C24}" type="datetimeFigureOut">
              <a:rPr lang="en-US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63071-6C8D-3F01-9E4B-126EB387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8915B-7616-3216-8B16-A625681D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3FD4-22AF-BE47-BDD3-7901DA641F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9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F349-062E-1E1F-0A10-EAA37E20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10B45-4D2B-EA74-5718-2AB915C73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45B31-171C-8ED2-B905-EF1BA679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9565-31AA-4B46-A69D-7D40BF8B6C24}" type="datetimeFigureOut">
              <a:rPr lang="en-US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BEB1-A311-1896-D33A-3EAE49C9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D48E-4D78-F1DC-5633-A69D97FF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3FD4-22AF-BE47-BDD3-7901DA641F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4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CD9F-B8C0-4C7B-5F7B-48BA0840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34634-3D9A-70EB-DD5E-D12CA2CEA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C6E8B-3B9E-2A9A-91A9-F82F45B8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9565-31AA-4B46-A69D-7D40BF8B6C24}" type="datetimeFigureOut">
              <a:rPr lang="en-US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69D78-1C1C-6D44-B8AD-F71574CF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2E13A-D232-A5F4-4168-F4BA4CD8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3FD4-22AF-BE47-BDD3-7901DA641F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3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4B4A-9A8F-7C02-6E45-CE381FA2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00D8-0DCE-F549-0AB4-5F3F0D10B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C7C6F-37EA-6A2F-5348-0F520FB34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CB806-7C00-43CA-EC26-F511D7F2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9565-31AA-4B46-A69D-7D40BF8B6C24}" type="datetimeFigureOut">
              <a:rPr lang="en-US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51177-C851-FEDD-A3DA-A8767AFF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4D47C-2F6F-9D07-2E8B-96A354B7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3FD4-22AF-BE47-BDD3-7901DA641F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8651-2B54-A371-D08E-CAA6325A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E6387-A6E6-5A14-BF8C-E751C6C7C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5093D-8E17-1616-7C4F-44119D1BF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53F4C-61C3-FBDA-C637-091A897F3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487C7-9B80-61A5-EF5F-A72FA1E8C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528F0-F6BC-F616-4D2C-ADFFB7AA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9565-31AA-4B46-A69D-7D40BF8B6C24}" type="datetimeFigureOut">
              <a:rPr lang="en-US"/>
              <a:t>6/12/23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5E2AB-DE0E-54D0-960D-52E2191E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FBB66-0CB7-4BAA-A990-B5FCD0A1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3FD4-22AF-BE47-BDD3-7901DA641F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C4E8-97E8-A5F4-0FC9-66C131A1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DED27-E7AC-DA5A-B2D2-081037DD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9565-31AA-4B46-A69D-7D40BF8B6C24}" type="datetimeFigureOut">
              <a:rPr lang="en-US"/>
              <a:t>6/12/23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E68E9-DDA8-0944-80B3-FDEF8F43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5B373-8C36-5799-C5E9-AC81208A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3FD4-22AF-BE47-BDD3-7901DA641F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6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225E8-41A8-4911-F281-0F9788E1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9565-31AA-4B46-A69D-7D40BF8B6C24}" type="datetimeFigureOut">
              <a:rPr lang="en-US"/>
              <a:t>6/12/23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5C4E1-BAEC-CCE6-C0FA-26974630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D57F1-987F-7DB3-2D3D-FE4BC7D0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3FD4-22AF-BE47-BDD3-7901DA641F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7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104E-A4FB-FBA4-526B-3BAE4A18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77955-BF0A-FC76-9417-8EE598F05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3445B-6635-DDD6-8437-DBDDC1221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BBB43-1C91-C5FD-F4BC-9C34BDBB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9565-31AA-4B46-A69D-7D40BF8B6C24}" type="datetimeFigureOut">
              <a:rPr lang="en-US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BFF08-1F04-65B9-78D9-89A89982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F4964-ACC2-D13B-4E10-AEC7D11D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3FD4-22AF-BE47-BDD3-7901DA641F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1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2274-A746-65E5-7827-DA091E165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EC57D-CF93-97C5-37D3-C498DD8C2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601C1-C4B2-4641-1E28-99385781C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D512A-AEE7-6582-675E-DFC6CEE9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9565-31AA-4B46-A69D-7D40BF8B6C24}" type="datetimeFigureOut">
              <a:rPr lang="en-US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91C5B-2BA8-69F0-A78A-BDEABD46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4ED3C-2D22-869C-F184-2892C0DC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3FD4-22AF-BE47-BDD3-7901DA641FA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0BEC8-E68F-CF21-27FA-ABDF3426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0E0F0-C19F-291F-0473-F9F731DD4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921D3-99AC-8026-67E3-B1306B57F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D9565-31AA-4B46-A69D-7D40BF8B6C24}" type="datetimeFigureOut">
              <a:t>6/12/23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81B8F-117A-B140-13DD-DD8F2B38D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E3AA4-3DCC-F6FF-753C-B65E1138A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3FD4-22AF-BE47-BDD3-7901DA641FAA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458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EB49-1CE8-733A-D926-2253C33A3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8618"/>
            <a:ext cx="9144000" cy="2387600"/>
          </a:xfrm>
        </p:spPr>
        <p:txBody>
          <a:bodyPr/>
          <a:lstStyle/>
          <a:p>
            <a:r>
              <a:rPr lang="en-US" altLang="zh-CN">
                <a:latin typeface="+mn-lt"/>
                <a:cs typeface="Arial" panose="020B0604020202020204" pitchFamily="34" charset="0"/>
              </a:rPr>
              <a:t>Model-based</a:t>
            </a:r>
            <a:r>
              <a:rPr lang="zh-CN" altLang="en-US">
                <a:latin typeface="+mn-lt"/>
                <a:cs typeface="Arial" panose="020B0604020202020204" pitchFamily="34" charset="0"/>
              </a:rPr>
              <a:t> </a:t>
            </a:r>
            <a:r>
              <a:rPr lang="en-US" altLang="zh-CN">
                <a:latin typeface="+mn-lt"/>
                <a:cs typeface="Arial" panose="020B0604020202020204" pitchFamily="34" charset="0"/>
              </a:rPr>
              <a:t>RL,</a:t>
            </a:r>
            <a:r>
              <a:rPr lang="zh-CN" altLang="en-US">
                <a:latin typeface="+mn-lt"/>
                <a:cs typeface="Arial" panose="020B0604020202020204" pitchFamily="34" charset="0"/>
              </a:rPr>
              <a:t> </a:t>
            </a:r>
            <a:r>
              <a:rPr lang="en-US" altLang="zh-CN">
                <a:latin typeface="+mn-lt"/>
                <a:cs typeface="Arial" panose="020B0604020202020204" pitchFamily="34" charset="0"/>
              </a:rPr>
              <a:t>planning,</a:t>
            </a:r>
            <a:r>
              <a:rPr lang="zh-CN" altLang="en-US">
                <a:latin typeface="+mn-lt"/>
                <a:cs typeface="Arial" panose="020B0604020202020204" pitchFamily="34" charset="0"/>
              </a:rPr>
              <a:t> </a:t>
            </a:r>
            <a:r>
              <a:rPr lang="en-US" altLang="zh-CN">
                <a:latin typeface="+mn-lt"/>
                <a:cs typeface="Arial" panose="020B0604020202020204" pitchFamily="34" charset="0"/>
              </a:rPr>
              <a:t>and</a:t>
            </a:r>
            <a:r>
              <a:rPr lang="zh-CN" altLang="en-US">
                <a:latin typeface="+mn-lt"/>
                <a:cs typeface="Arial" panose="020B0604020202020204" pitchFamily="34" charset="0"/>
              </a:rPr>
              <a:t> </a:t>
            </a:r>
            <a:r>
              <a:rPr lang="en-US" altLang="zh-CN">
                <a:latin typeface="+mn-lt"/>
                <a:cs typeface="Arial" panose="020B0604020202020204" pitchFamily="34" charset="0"/>
              </a:rPr>
              <a:t>searching</a:t>
            </a:r>
            <a:endParaRPr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37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CC876E-BC10-5F27-C056-6882D597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semantic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planning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11A9F4-1A86-06B3-BD52-ECFEC349D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81678" b="5909"/>
          <a:stretch/>
        </p:blipFill>
        <p:spPr>
          <a:xfrm>
            <a:off x="3777096" y="2982783"/>
            <a:ext cx="675410" cy="33097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268067-2CA6-784A-253C-7542985760A5}"/>
              </a:ext>
            </a:extLst>
          </p:cNvPr>
          <p:cNvCxnSpPr>
            <a:cxnSpLocks/>
          </p:cNvCxnSpPr>
          <p:nvPr/>
        </p:nvCxnSpPr>
        <p:spPr>
          <a:xfrm>
            <a:off x="2502477" y="3553910"/>
            <a:ext cx="659101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D0AA21B-C981-C8B7-8AF5-76900A05A2B1}"/>
              </a:ext>
            </a:extLst>
          </p:cNvPr>
          <p:cNvSpPr txBox="1"/>
          <p:nvPr/>
        </p:nvSpPr>
        <p:spPr>
          <a:xfrm>
            <a:off x="5717308" y="3609393"/>
            <a:ext cx="95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Reality</a:t>
            </a:r>
            <a:endParaRPr b="1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FE6B7F0-1223-7C15-D2B7-7C7B9DD510FC}"/>
              </a:ext>
            </a:extLst>
          </p:cNvPr>
          <p:cNvCxnSpPr>
            <a:cxnSpLocks/>
          </p:cNvCxnSpPr>
          <p:nvPr/>
        </p:nvCxnSpPr>
        <p:spPr>
          <a:xfrm>
            <a:off x="4313382" y="3313762"/>
            <a:ext cx="4780107" cy="1775474"/>
          </a:xfrm>
          <a:prstGeom prst="bentConnector3">
            <a:avLst>
              <a:gd name="adj1" fmla="val 341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82470CA-3CA6-4EBE-DEFC-D5E1C1DE6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2" r="1707" b="-4982"/>
          <a:stretch/>
        </p:blipFill>
        <p:spPr>
          <a:xfrm>
            <a:off x="4880336" y="4710787"/>
            <a:ext cx="2854035" cy="3692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DA2A06-4E51-ED0C-FB21-0465A866C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506" y="5640998"/>
            <a:ext cx="1498600" cy="431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5366EB-30A8-D786-72EC-C5C7D5F78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504" y="5653698"/>
            <a:ext cx="1384300" cy="4191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A06568-4966-BD37-3B5D-2B36BF3B7045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5201806" y="5006109"/>
            <a:ext cx="2666998" cy="6348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B1B9AA-887B-386E-557F-8C6040C3C49F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5201806" y="5006109"/>
            <a:ext cx="626339" cy="6348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20F105-8801-38C2-71F7-2ACF02748A09}"/>
              </a:ext>
            </a:extLst>
          </p:cNvPr>
          <p:cNvSpPr txBox="1"/>
          <p:nvPr/>
        </p:nvSpPr>
        <p:spPr>
          <a:xfrm>
            <a:off x="7668923" y="5080080"/>
            <a:ext cx="142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Imagination</a:t>
            </a:r>
            <a:endParaRPr b="1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8B452B-89A4-1FF5-A822-DDDFB8C67C00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019637" y="5006109"/>
            <a:ext cx="157017" cy="6475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70602A-7578-9C1C-3BA1-D5769991558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5438054" y="5006109"/>
            <a:ext cx="1738600" cy="6475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52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F48C-F1A2-692C-9692-54DD52FA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planning?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3903A-A119-A9F6-64A9-92EB0DBBB6DB}"/>
              </a:ext>
            </a:extLst>
          </p:cNvPr>
          <p:cNvSpPr txBox="1"/>
          <p:nvPr/>
        </p:nvSpPr>
        <p:spPr>
          <a:xfrm>
            <a:off x="2179782" y="1570182"/>
            <a:ext cx="75645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>
                <a:effectLst/>
                <a:latin typeface="Söhne"/>
              </a:rPr>
              <a:t>Learning refers to the computational process that </a:t>
            </a:r>
            <a:r>
              <a:rPr lang="en-US" altLang="zh-CN" sz="2800" b="0" i="0" u="none" strike="noStrike">
                <a:effectLst/>
                <a:latin typeface="Söhne"/>
              </a:rPr>
              <a:t>produces</a:t>
            </a:r>
            <a:r>
              <a:rPr lang="en-US" sz="2800" b="0" i="0" u="none" strike="noStrike">
                <a:effectLst/>
                <a:latin typeface="Söhne"/>
              </a:rPr>
              <a:t> or </a:t>
            </a:r>
            <a:r>
              <a:rPr lang="en-US" altLang="zh-CN" sz="2800" b="0" i="0" u="none" strike="noStrike">
                <a:effectLst/>
                <a:latin typeface="Söhne"/>
              </a:rPr>
              <a:t>improve</a:t>
            </a:r>
            <a:r>
              <a:rPr lang="en-US" sz="2800" b="0" i="0" u="none" strike="noStrike">
                <a:effectLst/>
                <a:latin typeface="Söhne"/>
              </a:rPr>
              <a:t>s a policy by gaining </a:t>
            </a:r>
            <a:r>
              <a:rPr lang="en-US" sz="2800" b="0" i="0" u="none" strike="noStrike">
                <a:solidFill>
                  <a:srgbClr val="FF0000"/>
                </a:solidFill>
                <a:effectLst/>
                <a:latin typeface="Söhne"/>
              </a:rPr>
              <a:t>real-world</a:t>
            </a:r>
            <a:r>
              <a:rPr lang="en-US" sz="2800" b="0" i="0" u="none" strike="noStrike">
                <a:effectLst/>
                <a:latin typeface="Söhne"/>
              </a:rPr>
              <a:t> experience through interaction with the </a:t>
            </a:r>
            <a:r>
              <a:rPr lang="en-US" sz="2800" b="0" i="0" u="none" strike="noStrike">
                <a:solidFill>
                  <a:srgbClr val="FF0000"/>
                </a:solidFill>
                <a:effectLst/>
                <a:latin typeface="Söhne"/>
              </a:rPr>
              <a:t>environment</a:t>
            </a:r>
            <a:r>
              <a:rPr lang="en-US" sz="2800" b="0" i="0" u="none" strike="noStrike">
                <a:effectLst/>
                <a:latin typeface="Söhne"/>
              </a:rPr>
              <a:t>.</a:t>
            </a:r>
          </a:p>
          <a:p>
            <a:endParaRPr lang="en-US" sz="2800" b="0" i="0" u="none" strike="noStrike">
              <a:effectLst/>
              <a:latin typeface="Söhne"/>
            </a:endParaRPr>
          </a:p>
          <a:p>
            <a:endParaRPr lang="en-US" sz="2800"/>
          </a:p>
          <a:p>
            <a:r>
              <a:rPr lang="en-US" sz="2800" b="0" i="0" u="none" strike="noStrike">
                <a:effectLst/>
                <a:latin typeface="Söhne"/>
              </a:rPr>
              <a:t>Planning entails </a:t>
            </a:r>
            <a:r>
              <a:rPr lang="en-US" altLang="zh-CN" sz="2800" b="0" i="0" u="none" strike="noStrike">
                <a:effectLst/>
                <a:latin typeface="Söhne"/>
              </a:rPr>
              <a:t>producin</a:t>
            </a:r>
            <a:r>
              <a:rPr lang="en-US" sz="2800" b="0" i="0" u="none" strike="noStrike">
                <a:effectLst/>
                <a:latin typeface="Söhne"/>
              </a:rPr>
              <a:t>g or </a:t>
            </a:r>
            <a:r>
              <a:rPr lang="en-US" altLang="zh-CN" sz="2800" b="0" i="0" u="none" strike="noStrike">
                <a:effectLst/>
                <a:latin typeface="Söhne"/>
              </a:rPr>
              <a:t>improvin</a:t>
            </a:r>
            <a:r>
              <a:rPr lang="en-US" sz="2800" b="0" i="0" u="none" strike="noStrike">
                <a:effectLst/>
                <a:latin typeface="Söhne"/>
              </a:rPr>
              <a:t>g a policy by utilizing </a:t>
            </a:r>
            <a:r>
              <a:rPr lang="en-US" sz="2800" b="0" i="0" u="none" strike="noStrike">
                <a:solidFill>
                  <a:srgbClr val="FF0000"/>
                </a:solidFill>
                <a:effectLst/>
                <a:latin typeface="Söhne"/>
              </a:rPr>
              <a:t>simulated experiences</a:t>
            </a:r>
            <a:r>
              <a:rPr lang="en-US" sz="2800" b="0" i="0" u="none" strike="noStrike">
                <a:effectLst/>
                <a:latin typeface="Söhne"/>
              </a:rPr>
              <a:t> derived from interactions with a </a:t>
            </a:r>
            <a:r>
              <a:rPr lang="en-US" sz="2800" b="0" i="0" u="none" strike="noStrike">
                <a:solidFill>
                  <a:srgbClr val="FF0000"/>
                </a:solidFill>
                <a:effectLst/>
                <a:latin typeface="Söhne"/>
              </a:rPr>
              <a:t>modeled environment</a:t>
            </a:r>
            <a:r>
              <a:rPr lang="en-US" sz="2800" b="0" i="0" u="none" strike="noStrike">
                <a:effectLst/>
                <a:latin typeface="Söhne"/>
              </a:rPr>
              <a:t>.</a:t>
            </a:r>
            <a:endParaRPr sz="280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E55A6C-6138-D1B7-C883-0335655FA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178" y="5540500"/>
            <a:ext cx="3713790" cy="54443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8A59622-238C-1A3E-62F8-709A8583C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54" y="2929342"/>
            <a:ext cx="4017518" cy="5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1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15094C-1082-9565-9F2A-8F8FDCEC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98" y="590559"/>
            <a:ext cx="8218055" cy="567688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DD88823-2295-CABA-AB89-A104C09E3D80}"/>
              </a:ext>
            </a:extLst>
          </p:cNvPr>
          <p:cNvSpPr/>
          <p:nvPr/>
        </p:nvSpPr>
        <p:spPr>
          <a:xfrm>
            <a:off x="4683989" y="3916218"/>
            <a:ext cx="1228437" cy="3786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93C24-DBA7-E482-ECEB-4B8E73E4B19F}"/>
              </a:ext>
            </a:extLst>
          </p:cNvPr>
          <p:cNvSpPr txBox="1"/>
          <p:nvPr/>
        </p:nvSpPr>
        <p:spPr>
          <a:xfrm>
            <a:off x="5912425" y="3925577"/>
            <a:ext cx="167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Heuristic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search</a:t>
            </a: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6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E60B4F-A4CB-1976-8F60-3D360ADE6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13" y="763167"/>
            <a:ext cx="8232373" cy="5331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59362B-3247-D660-890A-5857BB44E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155" y="6177236"/>
            <a:ext cx="2565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90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9F9D24-E16E-86AF-6586-899576EA1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026" y="756842"/>
            <a:ext cx="8057947" cy="53443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E203A5-A371-DC68-DF44-63D1A84FF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707" y="6164755"/>
            <a:ext cx="2108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4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5C08-5EC5-4013-2EF6-124DF006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Heursitc</a:t>
            </a:r>
            <a:r>
              <a:rPr lang="zh-CN" altLang="en-US"/>
              <a:t> </a:t>
            </a:r>
            <a:r>
              <a:rPr lang="en-US" altLang="zh-CN"/>
              <a:t>search</a:t>
            </a:r>
            <a:r>
              <a:rPr lang="zh-CN" altLang="en-US"/>
              <a:t> 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76F13-8CF0-73BD-521C-A07BD6033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What’s</a:t>
            </a:r>
            <a:r>
              <a:rPr lang="zh-CN" altLang="en-US"/>
              <a:t> </a:t>
            </a:r>
            <a:r>
              <a:rPr lang="en-US" altLang="zh-CN"/>
              <a:t>wrong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dynamic</a:t>
            </a:r>
            <a:r>
              <a:rPr lang="zh-CN" altLang="en-US"/>
              <a:t> </a:t>
            </a:r>
            <a:r>
              <a:rPr lang="en-US" altLang="zh-CN"/>
              <a:t>programming?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6F8C0-D91D-EE12-B3D1-F7D1B156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672" y="2601979"/>
            <a:ext cx="7772400" cy="3574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61A2C7-DBD3-4010-456C-87C4676BC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584" y="4580965"/>
            <a:ext cx="1790700" cy="38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AE2040-B447-C1AA-03B2-084F7FB51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584" y="5614814"/>
            <a:ext cx="18923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9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5A27BDF-FF2D-2210-17B4-F64B0AF42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Heursitc</a:t>
            </a:r>
            <a:r>
              <a:rPr lang="zh-CN" altLang="en-US"/>
              <a:t> </a:t>
            </a:r>
            <a:r>
              <a:rPr lang="en-US" altLang="zh-CN"/>
              <a:t>search</a:t>
            </a:r>
            <a:r>
              <a:rPr lang="zh-CN" altLang="en-US"/>
              <a:t> </a:t>
            </a:r>
            <a:r>
              <a:rPr lang="en-US" altLang="zh-CN"/>
              <a:t>(Decision</a:t>
            </a:r>
            <a:r>
              <a:rPr lang="zh-CN" altLang="en-US"/>
              <a:t> </a:t>
            </a:r>
            <a:r>
              <a:rPr lang="en-US" altLang="zh-CN"/>
              <a:t>time</a:t>
            </a:r>
            <a:r>
              <a:rPr lang="zh-CN" altLang="en-US"/>
              <a:t> </a:t>
            </a:r>
            <a:r>
              <a:rPr lang="en-US" altLang="zh-CN"/>
              <a:t>forward</a:t>
            </a:r>
            <a:r>
              <a:rPr lang="zh-CN" altLang="en-US"/>
              <a:t> </a:t>
            </a:r>
            <a:r>
              <a:rPr lang="en-US" altLang="zh-CN"/>
              <a:t>search)</a:t>
            </a:r>
            <a:r>
              <a:rPr lang="zh-CN" altLang="en-US"/>
              <a:t> 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D51CA-02F8-B6AA-92DA-1CB82E56EBE2}"/>
              </a:ext>
            </a:extLst>
          </p:cNvPr>
          <p:cNvSpPr txBox="1"/>
          <p:nvPr/>
        </p:nvSpPr>
        <p:spPr>
          <a:xfrm>
            <a:off x="910244" y="1603235"/>
            <a:ext cx="42584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/>
              <a:t>For</a:t>
            </a:r>
            <a:r>
              <a:rPr lang="zh-CN" altLang="en-US" sz="2200"/>
              <a:t> </a:t>
            </a:r>
            <a:r>
              <a:rPr lang="en-US" altLang="zh-CN" sz="2200"/>
              <a:t>each</a:t>
            </a:r>
            <a:r>
              <a:rPr lang="zh-CN" altLang="en-US" sz="2200"/>
              <a:t> </a:t>
            </a:r>
            <a:r>
              <a:rPr lang="en-US" altLang="zh-CN" sz="2200"/>
              <a:t>state</a:t>
            </a:r>
            <a:r>
              <a:rPr lang="zh-CN" altLang="en-US" sz="2200"/>
              <a:t> </a:t>
            </a:r>
            <a:r>
              <a:rPr lang="en-US" altLang="zh-CN" sz="2200"/>
              <a:t>enounctered,</a:t>
            </a:r>
            <a:r>
              <a:rPr lang="zh-CN" altLang="en-US" sz="2200"/>
              <a:t> </a:t>
            </a:r>
            <a:r>
              <a:rPr lang="en-US" altLang="zh-CN" sz="2200"/>
              <a:t>a</a:t>
            </a:r>
            <a:r>
              <a:rPr lang="zh-CN" altLang="en-US" sz="2200"/>
              <a:t> </a:t>
            </a:r>
            <a:r>
              <a:rPr lang="en-US" altLang="zh-CN" sz="2200"/>
              <a:t>large</a:t>
            </a:r>
            <a:r>
              <a:rPr lang="zh-CN" altLang="en-US" sz="2200"/>
              <a:t> </a:t>
            </a:r>
            <a:r>
              <a:rPr lang="en-US" altLang="zh-CN" sz="2200"/>
              <a:t>tree</a:t>
            </a:r>
            <a:r>
              <a:rPr lang="zh-CN" altLang="en-US" sz="2200"/>
              <a:t> </a:t>
            </a:r>
            <a:r>
              <a:rPr lang="en-US" altLang="zh-CN" sz="2200"/>
              <a:t>of</a:t>
            </a:r>
            <a:r>
              <a:rPr lang="zh-CN" altLang="en-US" sz="2200"/>
              <a:t> </a:t>
            </a:r>
            <a:r>
              <a:rPr lang="en-US" altLang="zh-CN" sz="2200"/>
              <a:t>possible</a:t>
            </a:r>
            <a:r>
              <a:rPr lang="zh-CN" altLang="en-US" sz="2200"/>
              <a:t> </a:t>
            </a:r>
            <a:r>
              <a:rPr lang="en-US" altLang="zh-CN" sz="2200"/>
              <a:t>continuations</a:t>
            </a:r>
            <a:r>
              <a:rPr lang="zh-CN" altLang="en-US" sz="2200"/>
              <a:t> </a:t>
            </a:r>
            <a:r>
              <a:rPr lang="en-US" altLang="zh-CN" sz="2200"/>
              <a:t>is</a:t>
            </a:r>
            <a:r>
              <a:rPr lang="zh-CN" altLang="en-US" sz="2200"/>
              <a:t> </a:t>
            </a:r>
            <a:r>
              <a:rPr lang="en-US" altLang="zh-CN" sz="2200"/>
              <a:t>considered.</a:t>
            </a:r>
            <a:r>
              <a:rPr lang="zh-CN" altLang="en-US" sz="2200"/>
              <a:t> </a:t>
            </a:r>
            <a:br>
              <a:rPr lang="en-US" altLang="zh-CN" sz="2200"/>
            </a:br>
            <a:endParaRPr lang="en-US" altLang="zh-CN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/>
              <a:t>The</a:t>
            </a:r>
            <a:r>
              <a:rPr lang="zh-CN" altLang="en-US" sz="2200"/>
              <a:t> </a:t>
            </a:r>
            <a:r>
              <a:rPr lang="en-US" altLang="zh-CN" sz="2200"/>
              <a:t>apprxomiate</a:t>
            </a:r>
            <a:r>
              <a:rPr lang="zh-CN" altLang="en-US" sz="2200"/>
              <a:t> </a:t>
            </a:r>
            <a:r>
              <a:rPr lang="en-US" altLang="zh-CN" sz="2200"/>
              <a:t>value</a:t>
            </a:r>
            <a:r>
              <a:rPr lang="zh-CN" altLang="en-US" sz="2200"/>
              <a:t> </a:t>
            </a:r>
            <a:r>
              <a:rPr lang="en-US" altLang="zh-CN" sz="2200"/>
              <a:t>function</a:t>
            </a:r>
            <a:r>
              <a:rPr lang="zh-CN" altLang="en-US" sz="2200"/>
              <a:t> </a:t>
            </a:r>
            <a:r>
              <a:rPr lang="en-US" altLang="zh-CN" sz="2200"/>
              <a:t>is</a:t>
            </a:r>
            <a:r>
              <a:rPr lang="zh-CN" altLang="en-US" sz="2200"/>
              <a:t> </a:t>
            </a:r>
            <a:r>
              <a:rPr lang="en-US" altLang="zh-CN" sz="2200"/>
              <a:t>applied</a:t>
            </a:r>
            <a:r>
              <a:rPr lang="zh-CN" altLang="en-US" sz="2200"/>
              <a:t> </a:t>
            </a:r>
            <a:r>
              <a:rPr lang="en-US" altLang="zh-CN" sz="2200"/>
              <a:t>to</a:t>
            </a:r>
            <a:r>
              <a:rPr lang="zh-CN" altLang="en-US" sz="2200"/>
              <a:t> </a:t>
            </a:r>
            <a:r>
              <a:rPr lang="en-US" altLang="zh-CN" sz="2200"/>
              <a:t>the</a:t>
            </a:r>
            <a:r>
              <a:rPr lang="zh-CN" altLang="en-US" sz="2200"/>
              <a:t> </a:t>
            </a:r>
            <a:r>
              <a:rPr lang="en-US" altLang="zh-CN" sz="2200"/>
              <a:t>leaf</a:t>
            </a:r>
            <a:r>
              <a:rPr lang="zh-CN" altLang="en-US" sz="2200"/>
              <a:t> </a:t>
            </a:r>
            <a:r>
              <a:rPr lang="en-US" altLang="zh-CN" sz="2200"/>
              <a:t>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/>
              <a:t>The</a:t>
            </a:r>
            <a:r>
              <a:rPr lang="zh-CN" altLang="en-US" sz="2200"/>
              <a:t> </a:t>
            </a:r>
            <a:r>
              <a:rPr lang="en-US" altLang="zh-CN" sz="2200"/>
              <a:t>value</a:t>
            </a:r>
            <a:r>
              <a:rPr lang="zh-CN" altLang="en-US" sz="2200"/>
              <a:t> </a:t>
            </a:r>
            <a:r>
              <a:rPr lang="en-US" altLang="zh-CN" sz="2200"/>
              <a:t>is</a:t>
            </a:r>
            <a:r>
              <a:rPr lang="zh-CN" altLang="en-US" sz="2200"/>
              <a:t> </a:t>
            </a:r>
            <a:r>
              <a:rPr lang="en-US" altLang="zh-CN" sz="2200"/>
              <a:t>backed</a:t>
            </a:r>
            <a:r>
              <a:rPr lang="zh-CN" altLang="en-US" sz="2200"/>
              <a:t> </a:t>
            </a:r>
            <a:r>
              <a:rPr lang="en-US" altLang="zh-CN" sz="2200"/>
              <a:t>up</a:t>
            </a:r>
            <a:r>
              <a:rPr lang="zh-CN" altLang="en-US" sz="2200"/>
              <a:t> </a:t>
            </a:r>
            <a:r>
              <a:rPr lang="en-US" altLang="zh-CN" sz="2200"/>
              <a:t>towards</a:t>
            </a:r>
            <a:r>
              <a:rPr lang="zh-CN" altLang="en-US" sz="2200"/>
              <a:t> </a:t>
            </a:r>
            <a:r>
              <a:rPr lang="en-US" altLang="zh-CN" sz="2200"/>
              <a:t>the</a:t>
            </a:r>
            <a:r>
              <a:rPr lang="zh-CN" altLang="en-US" sz="2200"/>
              <a:t> </a:t>
            </a:r>
            <a:r>
              <a:rPr lang="en-US" altLang="zh-CN" sz="2200"/>
              <a:t>root</a:t>
            </a:r>
            <a:r>
              <a:rPr lang="zh-CN" altLang="en-US" sz="2200"/>
              <a:t> </a:t>
            </a:r>
            <a:r>
              <a:rPr lang="en-US" altLang="zh-CN" sz="2200"/>
              <a:t>from</a:t>
            </a:r>
            <a:r>
              <a:rPr lang="zh-CN" altLang="en-US" sz="2200"/>
              <a:t> </a:t>
            </a:r>
            <a:r>
              <a:rPr lang="en-US" altLang="zh-CN" sz="2200"/>
              <a:t>leaves.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/>
              <a:t>The</a:t>
            </a:r>
            <a:r>
              <a:rPr lang="zh-CN" altLang="en-US" sz="2200"/>
              <a:t> </a:t>
            </a:r>
            <a:r>
              <a:rPr lang="en-US" altLang="zh-CN" sz="2200"/>
              <a:t>backup</a:t>
            </a:r>
            <a:r>
              <a:rPr lang="zh-CN" altLang="en-US" sz="2200"/>
              <a:t> </a:t>
            </a:r>
            <a:r>
              <a:rPr lang="en-US" altLang="zh-CN" sz="2200"/>
              <a:t>stops</a:t>
            </a:r>
            <a:r>
              <a:rPr lang="zh-CN" altLang="en-US" sz="2200"/>
              <a:t> </a:t>
            </a:r>
            <a:r>
              <a:rPr lang="en-US" altLang="zh-CN" sz="2200"/>
              <a:t>at</a:t>
            </a:r>
            <a:r>
              <a:rPr lang="zh-CN" altLang="en-US" sz="2200"/>
              <a:t> </a:t>
            </a:r>
            <a:r>
              <a:rPr lang="en-US" altLang="zh-CN" sz="2200"/>
              <a:t>the</a:t>
            </a:r>
            <a:r>
              <a:rPr lang="zh-CN" altLang="en-US" sz="2200"/>
              <a:t> </a:t>
            </a:r>
            <a:r>
              <a:rPr lang="en-US" altLang="zh-CN" sz="2200"/>
              <a:t>state-action</a:t>
            </a:r>
            <a:r>
              <a:rPr lang="zh-CN" altLang="en-US" sz="2200"/>
              <a:t> </a:t>
            </a:r>
            <a:r>
              <a:rPr lang="en-US" altLang="zh-CN" sz="2200"/>
              <a:t>nodes</a:t>
            </a:r>
            <a:r>
              <a:rPr lang="zh-CN" altLang="en-US" sz="2200"/>
              <a:t> </a:t>
            </a:r>
            <a:r>
              <a:rPr lang="en-US" altLang="zh-CN" sz="2200"/>
              <a:t>for</a:t>
            </a:r>
            <a:r>
              <a:rPr lang="zh-CN" altLang="en-US" sz="2200"/>
              <a:t> </a:t>
            </a:r>
            <a:r>
              <a:rPr lang="en-US" altLang="zh-CN" sz="2200"/>
              <a:t>the</a:t>
            </a:r>
            <a:r>
              <a:rPr lang="zh-CN" altLang="en-US" sz="2200"/>
              <a:t> </a:t>
            </a:r>
            <a:r>
              <a:rPr lang="en-US" altLang="zh-CN" sz="2200"/>
              <a:t>current</a:t>
            </a:r>
            <a:r>
              <a:rPr lang="zh-CN" altLang="en-US" sz="2200"/>
              <a:t> </a:t>
            </a:r>
            <a:r>
              <a:rPr lang="en-US" altLang="zh-CN" sz="2200"/>
              <a:t>state.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03F5F4-B646-86CC-50DB-495FAF0BD02C}"/>
              </a:ext>
            </a:extLst>
          </p:cNvPr>
          <p:cNvGrpSpPr/>
          <p:nvPr/>
        </p:nvGrpSpPr>
        <p:grpSpPr>
          <a:xfrm>
            <a:off x="5433465" y="1426115"/>
            <a:ext cx="6758535" cy="4005769"/>
            <a:chOff x="5433465" y="1690688"/>
            <a:chExt cx="6758535" cy="400576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FD6AD47-3217-4567-58ED-D8571AD528E5}"/>
                </a:ext>
              </a:extLst>
            </p:cNvPr>
            <p:cNvGrpSpPr/>
            <p:nvPr/>
          </p:nvGrpSpPr>
          <p:grpSpPr>
            <a:xfrm>
              <a:off x="5433465" y="1690688"/>
              <a:ext cx="6758535" cy="4005769"/>
              <a:chOff x="5093837" y="1925403"/>
              <a:chExt cx="6758535" cy="400576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08E3E26-E6F5-3CE9-169A-1B5705F983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37272" y="2464072"/>
                <a:ext cx="6515100" cy="34671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EEB922-8246-23DE-D362-BA0B2DE34B49}"/>
                  </a:ext>
                </a:extLst>
              </p:cNvPr>
              <p:cNvSpPr txBox="1"/>
              <p:nvPr/>
            </p:nvSpPr>
            <p:spPr>
              <a:xfrm>
                <a:off x="7840711" y="1925403"/>
                <a:ext cx="698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Root</a:t>
                </a:r>
                <a:endParaRPr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4B8C12-595E-015E-B147-491C8C25ACDE}"/>
                  </a:ext>
                </a:extLst>
              </p:cNvPr>
              <p:cNvSpPr txBox="1"/>
              <p:nvPr/>
            </p:nvSpPr>
            <p:spPr>
              <a:xfrm>
                <a:off x="5093837" y="5051655"/>
                <a:ext cx="778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Leave</a:t>
                </a:r>
                <a:endParaRPr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46D8A2-5F86-B562-A58D-F18A65CAF8D2}"/>
                  </a:ext>
                </a:extLst>
              </p:cNvPr>
              <p:cNvSpPr txBox="1"/>
              <p:nvPr/>
            </p:nvSpPr>
            <p:spPr>
              <a:xfrm>
                <a:off x="5995099" y="2586557"/>
                <a:ext cx="778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Node</a:t>
                </a:r>
                <a:endParaRPr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E12A60-6414-A05F-E894-AF06B944039F}"/>
                </a:ext>
              </a:extLst>
            </p:cNvPr>
            <p:cNvSpPr txBox="1"/>
            <p:nvPr/>
          </p:nvSpPr>
          <p:spPr>
            <a:xfrm>
              <a:off x="10428890" y="2351842"/>
              <a:ext cx="924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Parent</a:t>
              </a:r>
              <a:endParaRPr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1EE75F-3130-C52F-A9D6-6B6A51E859BB}"/>
                </a:ext>
              </a:extLst>
            </p:cNvPr>
            <p:cNvSpPr txBox="1"/>
            <p:nvPr/>
          </p:nvSpPr>
          <p:spPr>
            <a:xfrm>
              <a:off x="11014841" y="2884482"/>
              <a:ext cx="677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Child</a:t>
              </a: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452C8A3-7436-4493-C63C-D5D8A6438680}"/>
              </a:ext>
            </a:extLst>
          </p:cNvPr>
          <p:cNvSpPr txBox="1"/>
          <p:nvPr/>
        </p:nvSpPr>
        <p:spPr>
          <a:xfrm>
            <a:off x="5302086" y="5584333"/>
            <a:ext cx="6635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How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rgbClr val="FF0000"/>
                </a:solidFill>
              </a:rPr>
              <a:t>to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rgbClr val="FF0000"/>
                </a:solidFill>
              </a:rPr>
              <a:t>approximate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rgbClr val="FF0000"/>
                </a:solidFill>
              </a:rPr>
              <a:t>value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rgbClr val="FF0000"/>
                </a:solidFill>
              </a:rPr>
              <a:t>without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rgbClr val="FF0000"/>
                </a:solidFill>
              </a:rPr>
              <a:t>full</a:t>
            </a:r>
            <a:r>
              <a:rPr lang="zh-CN" altLang="en-US" sz="2800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rgbClr val="FF0000"/>
                </a:solidFill>
              </a:rPr>
              <a:t>tree?</a:t>
            </a:r>
            <a:endParaRPr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9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532F11-F709-E964-EA59-AE12D9DA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Monte</a:t>
            </a:r>
            <a:r>
              <a:rPr lang="zh-CN" altLang="en-US"/>
              <a:t> </a:t>
            </a:r>
            <a:r>
              <a:rPr lang="en-US" altLang="zh-CN"/>
              <a:t>Carlo</a:t>
            </a:r>
            <a:r>
              <a:rPr lang="zh-CN" altLang="en-US"/>
              <a:t> </a:t>
            </a:r>
            <a:r>
              <a:rPr lang="en-US" altLang="zh-CN"/>
              <a:t>Tree</a:t>
            </a:r>
            <a:r>
              <a:rPr lang="zh-CN" altLang="en-US"/>
              <a:t> </a:t>
            </a:r>
            <a:r>
              <a:rPr lang="en-US" altLang="zh-CN"/>
              <a:t>Search</a:t>
            </a:r>
            <a:r>
              <a:rPr lang="zh-CN" altLang="en-US"/>
              <a:t> </a:t>
            </a:r>
            <a:r>
              <a:rPr lang="en-US" altLang="zh-CN"/>
              <a:t>(MCTS)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9142E-A5F7-93F0-35AB-AA4040911823}"/>
              </a:ext>
            </a:extLst>
          </p:cNvPr>
          <p:cNvSpPr txBox="1"/>
          <p:nvPr/>
        </p:nvSpPr>
        <p:spPr>
          <a:xfrm>
            <a:off x="4234989" y="161693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</a:t>
            </a:r>
            <a:endParaRPr baseline="-250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4EAF70-FB5B-9468-38EE-7E3F54D33582}"/>
              </a:ext>
            </a:extLst>
          </p:cNvPr>
          <p:cNvCxnSpPr>
            <a:cxnSpLocks/>
          </p:cNvCxnSpPr>
          <p:nvPr/>
        </p:nvCxnSpPr>
        <p:spPr>
          <a:xfrm flipH="1">
            <a:off x="2280064" y="1986271"/>
            <a:ext cx="1734207" cy="6790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2B6EEC-FE68-8405-13F3-8676D10B86EA}"/>
              </a:ext>
            </a:extLst>
          </p:cNvPr>
          <p:cNvCxnSpPr>
            <a:cxnSpLocks/>
          </p:cNvCxnSpPr>
          <p:nvPr/>
        </p:nvCxnSpPr>
        <p:spPr>
          <a:xfrm>
            <a:off x="4405869" y="1986271"/>
            <a:ext cx="0" cy="6790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F0D347-96A5-7636-E842-9E2D9909228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747629" y="1986271"/>
            <a:ext cx="1895223" cy="7117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35B7890-1A43-32F2-3AC2-B99C0E73804B}"/>
              </a:ext>
            </a:extLst>
          </p:cNvPr>
          <p:cNvSpPr txBox="1"/>
          <p:nvPr/>
        </p:nvSpPr>
        <p:spPr>
          <a:xfrm>
            <a:off x="2109184" y="269803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72A208-B965-07AA-A224-51FDC6DD0F69}"/>
              </a:ext>
            </a:extLst>
          </p:cNvPr>
          <p:cNvSpPr txBox="1"/>
          <p:nvPr/>
        </p:nvSpPr>
        <p:spPr>
          <a:xfrm>
            <a:off x="4157243" y="269803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8B9C41-6171-9DF4-280B-CCE874398112}"/>
              </a:ext>
            </a:extLst>
          </p:cNvPr>
          <p:cNvSpPr txBox="1"/>
          <p:nvPr/>
        </p:nvSpPr>
        <p:spPr>
          <a:xfrm>
            <a:off x="6394226" y="269803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4963A2-1EBD-1B5E-C200-8CF1864F5305}"/>
              </a:ext>
            </a:extLst>
          </p:cNvPr>
          <p:cNvSpPr txBox="1"/>
          <p:nvPr/>
        </p:nvSpPr>
        <p:spPr>
          <a:xfrm>
            <a:off x="2807563" y="212769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a=0</a:t>
            </a:r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850468-E722-99CF-76BC-4191B6839082}"/>
              </a:ext>
            </a:extLst>
          </p:cNvPr>
          <p:cNvSpPr txBox="1"/>
          <p:nvPr/>
        </p:nvSpPr>
        <p:spPr>
          <a:xfrm>
            <a:off x="4094173" y="212769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a=1</a:t>
            </a:r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51DA66-1029-FEF1-EE9C-4417EA00EAAC}"/>
              </a:ext>
            </a:extLst>
          </p:cNvPr>
          <p:cNvSpPr txBox="1"/>
          <p:nvPr/>
        </p:nvSpPr>
        <p:spPr>
          <a:xfrm>
            <a:off x="5364843" y="212769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a=1</a:t>
            </a:r>
            <a:endParaRPr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A464049-F3AD-F584-0F63-6F80F47C9398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855181" y="3067367"/>
            <a:ext cx="502629" cy="8205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DF2D6D-D8D6-0611-DDB5-5B5E43584AE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357810" y="3067367"/>
            <a:ext cx="410710" cy="796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7FD07D-D5CD-48E0-A53D-F9D195979789}"/>
              </a:ext>
            </a:extLst>
          </p:cNvPr>
          <p:cNvCxnSpPr>
            <a:cxnSpLocks/>
          </p:cNvCxnSpPr>
          <p:nvPr/>
        </p:nvCxnSpPr>
        <p:spPr>
          <a:xfrm flipH="1">
            <a:off x="4014271" y="3061963"/>
            <a:ext cx="402256" cy="796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BB65D4-2AEE-4B17-9190-AE3C4A7643E7}"/>
              </a:ext>
            </a:extLst>
          </p:cNvPr>
          <p:cNvCxnSpPr>
            <a:cxnSpLocks/>
          </p:cNvCxnSpPr>
          <p:nvPr/>
        </p:nvCxnSpPr>
        <p:spPr>
          <a:xfrm>
            <a:off x="4416527" y="3061963"/>
            <a:ext cx="410710" cy="796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205324-74E3-0D39-265A-C951C4FFD4C7}"/>
              </a:ext>
            </a:extLst>
          </p:cNvPr>
          <p:cNvCxnSpPr>
            <a:cxnSpLocks/>
          </p:cNvCxnSpPr>
          <p:nvPr/>
        </p:nvCxnSpPr>
        <p:spPr>
          <a:xfrm flipH="1">
            <a:off x="6205302" y="3061963"/>
            <a:ext cx="437550" cy="796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0DE4E-DF9A-E12F-4534-A91CE2D14D70}"/>
              </a:ext>
            </a:extLst>
          </p:cNvPr>
          <p:cNvCxnSpPr>
            <a:cxnSpLocks/>
          </p:cNvCxnSpPr>
          <p:nvPr/>
        </p:nvCxnSpPr>
        <p:spPr>
          <a:xfrm>
            <a:off x="6642852" y="3061963"/>
            <a:ext cx="410710" cy="796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A70EBA6-5BF0-CE65-D97B-815CF7E67E12}"/>
              </a:ext>
            </a:extLst>
          </p:cNvPr>
          <p:cNvSpPr txBox="1"/>
          <p:nvPr/>
        </p:nvSpPr>
        <p:spPr>
          <a:xfrm>
            <a:off x="1606555" y="388788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t+2</a:t>
            </a:r>
            <a:endParaRPr baseline="-250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E47AC7-460B-8012-EE81-234692F79D63}"/>
              </a:ext>
            </a:extLst>
          </p:cNvPr>
          <p:cNvSpPr txBox="1"/>
          <p:nvPr/>
        </p:nvSpPr>
        <p:spPr>
          <a:xfrm>
            <a:off x="2550516" y="386600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t+2</a:t>
            </a:r>
            <a:endParaRPr baseline="-25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FAE2A4-96F1-7B58-0ED0-75CBC3070450}"/>
              </a:ext>
            </a:extLst>
          </p:cNvPr>
          <p:cNvSpPr txBox="1"/>
          <p:nvPr/>
        </p:nvSpPr>
        <p:spPr>
          <a:xfrm>
            <a:off x="3717970" y="388540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t+2</a:t>
            </a:r>
            <a:endParaRPr baseline="-25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50F216-97F1-E1B3-9327-4DED4A7C6E48}"/>
              </a:ext>
            </a:extLst>
          </p:cNvPr>
          <p:cNvSpPr txBox="1"/>
          <p:nvPr/>
        </p:nvSpPr>
        <p:spPr>
          <a:xfrm>
            <a:off x="4569642" y="388278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t+2</a:t>
            </a:r>
            <a:endParaRPr baseline="-25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808969-B6D7-3B4D-F3CA-6E3AFD303300}"/>
              </a:ext>
            </a:extLst>
          </p:cNvPr>
          <p:cNvSpPr txBox="1"/>
          <p:nvPr/>
        </p:nvSpPr>
        <p:spPr>
          <a:xfrm>
            <a:off x="5918566" y="387752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t+2</a:t>
            </a:r>
            <a:endParaRPr baseline="-250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A03BE9-B836-5D81-11AA-23080BE91C3E}"/>
              </a:ext>
            </a:extLst>
          </p:cNvPr>
          <p:cNvSpPr txBox="1"/>
          <p:nvPr/>
        </p:nvSpPr>
        <p:spPr>
          <a:xfrm>
            <a:off x="6797401" y="388278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t+2</a:t>
            </a:r>
            <a:endParaRPr baseline="-2500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F6A9A92-C98D-B4AB-C046-9A133AB3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07" y="4298665"/>
            <a:ext cx="457200" cy="162226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5409367-AB0F-FD4A-3AB0-F469165DA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16" y="4265547"/>
            <a:ext cx="457200" cy="1714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1501417-24F4-C49A-A412-705915E01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485" y="4244665"/>
            <a:ext cx="457200" cy="17145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5E4BE0E-420D-39FC-1A6F-8A4D2FE50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356" y="4235337"/>
            <a:ext cx="457200" cy="17145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4360E6C-37E4-9D08-657F-B7A6DE41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28" y="4222050"/>
            <a:ext cx="457200" cy="17145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4A6D340-E209-EBBB-BCD8-43FB1E39F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478" y="4206426"/>
            <a:ext cx="457200" cy="17145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5092FD5-83C8-BA5E-6093-BDBB5A892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105" y="4737935"/>
            <a:ext cx="1057118" cy="60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5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5" grpId="0"/>
      <p:bldP spid="26" grpId="0"/>
      <p:bldP spid="2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532F11-F709-E964-EA59-AE12D9DA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Monte</a:t>
            </a:r>
            <a:r>
              <a:rPr lang="zh-CN" altLang="en-US"/>
              <a:t> </a:t>
            </a:r>
            <a:r>
              <a:rPr lang="en-US" altLang="zh-CN"/>
              <a:t>Carlo</a:t>
            </a:r>
            <a:r>
              <a:rPr lang="zh-CN" altLang="en-US"/>
              <a:t> </a:t>
            </a:r>
            <a:r>
              <a:rPr lang="en-US" altLang="zh-CN"/>
              <a:t>Tree</a:t>
            </a:r>
            <a:r>
              <a:rPr lang="zh-CN" altLang="en-US"/>
              <a:t> </a:t>
            </a:r>
            <a:r>
              <a:rPr lang="en-US" altLang="zh-CN"/>
              <a:t>Search</a:t>
            </a:r>
            <a:r>
              <a:rPr lang="zh-CN" altLang="en-US"/>
              <a:t> </a:t>
            </a:r>
            <a:r>
              <a:rPr lang="en-US" altLang="zh-CN"/>
              <a:t>(MCTS)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9142E-A5F7-93F0-35AB-AA4040911823}"/>
              </a:ext>
            </a:extLst>
          </p:cNvPr>
          <p:cNvSpPr txBox="1"/>
          <p:nvPr/>
        </p:nvSpPr>
        <p:spPr>
          <a:xfrm>
            <a:off x="3924897" y="159120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</a:t>
            </a:r>
            <a:endParaRPr baseline="-250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4EAF70-FB5B-9468-38EE-7E3F54D33582}"/>
              </a:ext>
            </a:extLst>
          </p:cNvPr>
          <p:cNvCxnSpPr>
            <a:cxnSpLocks/>
          </p:cNvCxnSpPr>
          <p:nvPr/>
        </p:nvCxnSpPr>
        <p:spPr>
          <a:xfrm flipH="1">
            <a:off x="1969972" y="1960534"/>
            <a:ext cx="1734207" cy="6790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2B6EEC-FE68-8405-13F3-8676D10B86EA}"/>
              </a:ext>
            </a:extLst>
          </p:cNvPr>
          <p:cNvCxnSpPr>
            <a:cxnSpLocks/>
          </p:cNvCxnSpPr>
          <p:nvPr/>
        </p:nvCxnSpPr>
        <p:spPr>
          <a:xfrm>
            <a:off x="4095777" y="1960534"/>
            <a:ext cx="0" cy="6790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F0D347-96A5-7636-E842-9E2D9909228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437537" y="1960534"/>
            <a:ext cx="1895223" cy="71176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35B7890-1A43-32F2-3AC2-B99C0E73804B}"/>
              </a:ext>
            </a:extLst>
          </p:cNvPr>
          <p:cNvSpPr txBox="1"/>
          <p:nvPr/>
        </p:nvSpPr>
        <p:spPr>
          <a:xfrm>
            <a:off x="1799092" y="267229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72A208-B965-07AA-A224-51FDC6DD0F69}"/>
              </a:ext>
            </a:extLst>
          </p:cNvPr>
          <p:cNvSpPr txBox="1"/>
          <p:nvPr/>
        </p:nvSpPr>
        <p:spPr>
          <a:xfrm>
            <a:off x="3847151" y="267229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8B9C41-6171-9DF4-280B-CCE874398112}"/>
              </a:ext>
            </a:extLst>
          </p:cNvPr>
          <p:cNvSpPr txBox="1"/>
          <p:nvPr/>
        </p:nvSpPr>
        <p:spPr>
          <a:xfrm>
            <a:off x="6084134" y="267229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4963A2-1EBD-1B5E-C200-8CF1864F5305}"/>
              </a:ext>
            </a:extLst>
          </p:cNvPr>
          <p:cNvSpPr txBox="1"/>
          <p:nvPr/>
        </p:nvSpPr>
        <p:spPr>
          <a:xfrm>
            <a:off x="2497471" y="210195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a=1</a:t>
            </a:r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850468-E722-99CF-76BC-4191B6839082}"/>
              </a:ext>
            </a:extLst>
          </p:cNvPr>
          <p:cNvSpPr txBox="1"/>
          <p:nvPr/>
        </p:nvSpPr>
        <p:spPr>
          <a:xfrm>
            <a:off x="3784081" y="210195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a=0</a:t>
            </a:r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51DA66-1029-FEF1-EE9C-4417EA00EAAC}"/>
              </a:ext>
            </a:extLst>
          </p:cNvPr>
          <p:cNvSpPr txBox="1"/>
          <p:nvPr/>
        </p:nvSpPr>
        <p:spPr>
          <a:xfrm>
            <a:off x="5054751" y="210195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a=1</a:t>
            </a:r>
            <a:endParaRPr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205324-74E3-0D39-265A-C951C4FFD4C7}"/>
              </a:ext>
            </a:extLst>
          </p:cNvPr>
          <p:cNvCxnSpPr>
            <a:cxnSpLocks/>
          </p:cNvCxnSpPr>
          <p:nvPr/>
        </p:nvCxnSpPr>
        <p:spPr>
          <a:xfrm flipH="1">
            <a:off x="5895210" y="3036226"/>
            <a:ext cx="437550" cy="796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0DE4E-DF9A-E12F-4534-A91CE2D14D70}"/>
              </a:ext>
            </a:extLst>
          </p:cNvPr>
          <p:cNvCxnSpPr>
            <a:cxnSpLocks/>
          </p:cNvCxnSpPr>
          <p:nvPr/>
        </p:nvCxnSpPr>
        <p:spPr>
          <a:xfrm>
            <a:off x="6332760" y="3036226"/>
            <a:ext cx="410710" cy="796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F808969-B6D7-3B4D-F3CA-6E3AFD303300}"/>
              </a:ext>
            </a:extLst>
          </p:cNvPr>
          <p:cNvSpPr txBox="1"/>
          <p:nvPr/>
        </p:nvSpPr>
        <p:spPr>
          <a:xfrm>
            <a:off x="5608474" y="385178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t+2</a:t>
            </a:r>
            <a:endParaRPr baseline="-250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A03BE9-B836-5D81-11AA-23080BE91C3E}"/>
              </a:ext>
            </a:extLst>
          </p:cNvPr>
          <p:cNvSpPr txBox="1"/>
          <p:nvPr/>
        </p:nvSpPr>
        <p:spPr>
          <a:xfrm>
            <a:off x="6487309" y="385704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t+2</a:t>
            </a:r>
            <a:endParaRPr baseline="-2500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F6A9A92-C98D-B4AB-C046-9A133AB3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15" y="4272928"/>
            <a:ext cx="457200" cy="162226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5409367-AB0F-FD4A-3AB0-F469165DA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024" y="4239810"/>
            <a:ext cx="457200" cy="17145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1501417-24F4-C49A-A412-705915E01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393" y="4218928"/>
            <a:ext cx="457200" cy="17145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5E4BE0E-420D-39FC-1A6F-8A4D2FE50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64" y="4209600"/>
            <a:ext cx="457200" cy="17145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4360E6C-37E4-9D08-657F-B7A6DE41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836" y="4196313"/>
            <a:ext cx="457200" cy="17145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4A6D340-E209-EBBB-BCD8-43FB1E39F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386" y="4180689"/>
            <a:ext cx="457200" cy="17145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5092FD5-83C8-BA5E-6093-BDBB5A892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013" y="4712198"/>
            <a:ext cx="1057118" cy="6098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CBBF69-72BC-1BF0-B1A3-F11A7206176A}"/>
              </a:ext>
            </a:extLst>
          </p:cNvPr>
          <p:cNvSpPr txBox="1"/>
          <p:nvPr/>
        </p:nvSpPr>
        <p:spPr>
          <a:xfrm>
            <a:off x="1523006" y="2245904"/>
            <a:ext cx="1165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Q=10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AE7EF1-2985-00B1-70DD-25B6CF9004FD}"/>
              </a:ext>
            </a:extLst>
          </p:cNvPr>
          <p:cNvSpPr txBox="1"/>
          <p:nvPr/>
        </p:nvSpPr>
        <p:spPr>
          <a:xfrm>
            <a:off x="3613242" y="2245904"/>
            <a:ext cx="98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Q=5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41F85-33ED-4617-A202-26E9AFDB0589}"/>
              </a:ext>
            </a:extLst>
          </p:cNvPr>
          <p:cNvSpPr txBox="1"/>
          <p:nvPr/>
        </p:nvSpPr>
        <p:spPr>
          <a:xfrm>
            <a:off x="5632797" y="2245904"/>
            <a:ext cx="986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Q=1</a:t>
            </a:r>
            <a:endParaRPr sz="320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9203EA-43C1-E37F-F077-23D1C0540CD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545089" y="3041630"/>
            <a:ext cx="502629" cy="8205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13517E-7AB8-EE08-CDE6-78C1EDF341FB}"/>
              </a:ext>
            </a:extLst>
          </p:cNvPr>
          <p:cNvCxnSpPr>
            <a:cxnSpLocks/>
          </p:cNvCxnSpPr>
          <p:nvPr/>
        </p:nvCxnSpPr>
        <p:spPr>
          <a:xfrm>
            <a:off x="2047718" y="3041630"/>
            <a:ext cx="410710" cy="796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F1CE33-091E-7539-6117-D07ED57F2A11}"/>
              </a:ext>
            </a:extLst>
          </p:cNvPr>
          <p:cNvCxnSpPr>
            <a:cxnSpLocks/>
          </p:cNvCxnSpPr>
          <p:nvPr/>
        </p:nvCxnSpPr>
        <p:spPr>
          <a:xfrm flipH="1">
            <a:off x="3704179" y="3036226"/>
            <a:ext cx="402256" cy="796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5E06EE-D5A0-D3C3-D24E-EBE39E20ABA3}"/>
              </a:ext>
            </a:extLst>
          </p:cNvPr>
          <p:cNvCxnSpPr>
            <a:cxnSpLocks/>
          </p:cNvCxnSpPr>
          <p:nvPr/>
        </p:nvCxnSpPr>
        <p:spPr>
          <a:xfrm>
            <a:off x="4106435" y="3036226"/>
            <a:ext cx="410710" cy="7961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0909DF-9345-0781-CB09-78191762499A}"/>
              </a:ext>
            </a:extLst>
          </p:cNvPr>
          <p:cNvSpPr txBox="1"/>
          <p:nvPr/>
        </p:nvSpPr>
        <p:spPr>
          <a:xfrm>
            <a:off x="1296463" y="386214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t+2</a:t>
            </a:r>
            <a:endParaRPr baseline="-25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58AB64-F058-637C-006B-6917D0FDEBB2}"/>
              </a:ext>
            </a:extLst>
          </p:cNvPr>
          <p:cNvSpPr txBox="1"/>
          <p:nvPr/>
        </p:nvSpPr>
        <p:spPr>
          <a:xfrm>
            <a:off x="2240424" y="38402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t+2</a:t>
            </a:r>
            <a:endParaRPr baseline="-25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CB44F-2D72-A3D8-1203-771E57389E66}"/>
              </a:ext>
            </a:extLst>
          </p:cNvPr>
          <p:cNvSpPr txBox="1"/>
          <p:nvPr/>
        </p:nvSpPr>
        <p:spPr>
          <a:xfrm>
            <a:off x="3407878" y="385967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t+2</a:t>
            </a:r>
            <a:endParaRPr baseline="-25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448A0F-3495-A64E-3AD4-4740A1DEE150}"/>
              </a:ext>
            </a:extLst>
          </p:cNvPr>
          <p:cNvSpPr txBox="1"/>
          <p:nvPr/>
        </p:nvSpPr>
        <p:spPr>
          <a:xfrm>
            <a:off x="4259550" y="385704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t+2</a:t>
            </a:r>
            <a:endParaRPr baseline="-25000"/>
          </a:p>
        </p:txBody>
      </p:sp>
    </p:spTree>
    <p:extLst>
      <p:ext uri="{BB962C8B-B14F-4D97-AF65-F5344CB8AC3E}">
        <p14:creationId xmlns:p14="http://schemas.microsoft.com/office/powerpoint/2010/main" val="370341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532F11-F709-E964-EA59-AE12D9DA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Monte</a:t>
            </a:r>
            <a:r>
              <a:rPr lang="zh-CN" altLang="en-US"/>
              <a:t> </a:t>
            </a:r>
            <a:r>
              <a:rPr lang="en-US" altLang="zh-CN"/>
              <a:t>Carlo</a:t>
            </a:r>
            <a:r>
              <a:rPr lang="zh-CN" altLang="en-US"/>
              <a:t> </a:t>
            </a:r>
            <a:r>
              <a:rPr lang="en-US" altLang="zh-CN"/>
              <a:t>Tree</a:t>
            </a:r>
            <a:r>
              <a:rPr lang="zh-CN" altLang="en-US"/>
              <a:t> </a:t>
            </a:r>
            <a:r>
              <a:rPr lang="en-US" altLang="zh-CN"/>
              <a:t>Search</a:t>
            </a:r>
            <a:r>
              <a:rPr lang="zh-CN" altLang="en-US"/>
              <a:t> </a:t>
            </a:r>
            <a:r>
              <a:rPr lang="en-US" altLang="zh-CN"/>
              <a:t>(MCTS)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9142E-A5F7-93F0-35AB-AA4040911823}"/>
              </a:ext>
            </a:extLst>
          </p:cNvPr>
          <p:cNvSpPr txBox="1"/>
          <p:nvPr/>
        </p:nvSpPr>
        <p:spPr>
          <a:xfrm>
            <a:off x="3924897" y="159120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</a:t>
            </a:r>
            <a:endParaRPr baseline="-25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8AAE7-9D08-A38C-C5AC-4BEADBDB73A1}"/>
              </a:ext>
            </a:extLst>
          </p:cNvPr>
          <p:cNvSpPr txBox="1"/>
          <p:nvPr/>
        </p:nvSpPr>
        <p:spPr>
          <a:xfrm>
            <a:off x="7304926" y="2289307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Select</a:t>
            </a:r>
            <a:r>
              <a:rPr lang="zh-CN" altLang="en-US" sz="4000"/>
              <a:t> </a:t>
            </a:r>
            <a:r>
              <a:rPr lang="en-US" altLang="zh-CN" sz="4000"/>
              <a:t>&amp;</a:t>
            </a:r>
            <a:r>
              <a:rPr lang="zh-CN" altLang="en-US" sz="4000"/>
              <a:t> </a:t>
            </a:r>
            <a:r>
              <a:rPr lang="en-US" altLang="zh-CN" sz="4000"/>
              <a:t>expand</a:t>
            </a:r>
            <a:endParaRPr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4BA8F-46BA-9077-5C95-DA07D75FC890}"/>
              </a:ext>
            </a:extLst>
          </p:cNvPr>
          <p:cNvSpPr txBox="1"/>
          <p:nvPr/>
        </p:nvSpPr>
        <p:spPr>
          <a:xfrm>
            <a:off x="7304926" y="3241869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Rollout</a:t>
            </a:r>
            <a:endParaRPr sz="4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50F88-FCA4-DB19-3073-D7FF000C617C}"/>
              </a:ext>
            </a:extLst>
          </p:cNvPr>
          <p:cNvSpPr txBox="1"/>
          <p:nvPr/>
        </p:nvSpPr>
        <p:spPr>
          <a:xfrm>
            <a:off x="7304926" y="4194431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Backpropagate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216692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983AEE-286A-0456-85A3-4BAE9C77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/>
              <a:t>Overview</a:t>
            </a:r>
            <a:endParaRPr b="1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650D08-1AAE-AEDF-9625-D61799D79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139" y="1821943"/>
            <a:ext cx="4709721" cy="369598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zh-CN" sz="2400"/>
              <a:t>Recap</a:t>
            </a:r>
          </a:p>
          <a:p>
            <a:endParaRPr lang="en-US" altLang="zh-CN" sz="2400"/>
          </a:p>
          <a:p>
            <a:r>
              <a:rPr lang="en-US" altLang="zh-CN" sz="2400"/>
              <a:t>Model-based</a:t>
            </a:r>
            <a:r>
              <a:rPr lang="zh-CN" altLang="en-US" sz="2400"/>
              <a:t> </a:t>
            </a:r>
            <a:r>
              <a:rPr lang="en-US" altLang="zh-CN" sz="2400"/>
              <a:t>RL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 sz="2400"/>
              <a:t>Monte</a:t>
            </a:r>
            <a:r>
              <a:rPr lang="zh-CN" altLang="en-US" sz="2400"/>
              <a:t> </a:t>
            </a:r>
            <a:r>
              <a:rPr lang="en-US" altLang="zh-CN" sz="2400"/>
              <a:t>Carlo</a:t>
            </a:r>
            <a:r>
              <a:rPr lang="zh-CN" altLang="en-US" sz="2400"/>
              <a:t> </a:t>
            </a:r>
            <a:r>
              <a:rPr lang="en-US" altLang="zh-CN" sz="2400"/>
              <a:t>Tree</a:t>
            </a:r>
            <a:r>
              <a:rPr lang="zh-CN" altLang="en-US" sz="2400"/>
              <a:t> </a:t>
            </a:r>
            <a:r>
              <a:rPr lang="en-US" altLang="zh-CN" sz="2400"/>
              <a:t>Search</a:t>
            </a:r>
            <a:r>
              <a:rPr lang="zh-CN" altLang="en-US" sz="2400"/>
              <a:t> </a:t>
            </a:r>
            <a:r>
              <a:rPr lang="en-US" altLang="zh-CN" sz="2400"/>
              <a:t>(MCTS)</a:t>
            </a:r>
            <a:endParaRPr lang="en-US" altLang="zh-CN" sz="1600"/>
          </a:p>
          <a:p>
            <a:endParaRPr lang="en-US" altLang="zh-CN" sz="2400"/>
          </a:p>
          <a:p>
            <a:r>
              <a:rPr lang="en-US" altLang="zh-CN" sz="2400"/>
              <a:t>Planning</a:t>
            </a:r>
            <a:r>
              <a:rPr lang="zh-CN" altLang="en-US" sz="2400"/>
              <a:t> </a:t>
            </a:r>
            <a:r>
              <a:rPr lang="en-US" altLang="zh-CN" sz="2400"/>
              <a:t>in</a:t>
            </a:r>
            <a:r>
              <a:rPr lang="zh-CN" altLang="en-US" sz="2400"/>
              <a:t> </a:t>
            </a:r>
            <a:r>
              <a:rPr lang="en-US" altLang="zh-CN" sz="2400"/>
              <a:t>psychology</a:t>
            </a:r>
          </a:p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04937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532F11-F709-E964-EA59-AE12D9DA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Monte</a:t>
            </a:r>
            <a:r>
              <a:rPr lang="zh-CN" altLang="en-US"/>
              <a:t> </a:t>
            </a:r>
            <a:r>
              <a:rPr lang="en-US" altLang="zh-CN"/>
              <a:t>Carlo</a:t>
            </a:r>
            <a:r>
              <a:rPr lang="zh-CN" altLang="en-US"/>
              <a:t> </a:t>
            </a:r>
            <a:r>
              <a:rPr lang="en-US" altLang="zh-CN"/>
              <a:t>Tree</a:t>
            </a:r>
            <a:r>
              <a:rPr lang="zh-CN" altLang="en-US"/>
              <a:t> </a:t>
            </a:r>
            <a:r>
              <a:rPr lang="en-US" altLang="zh-CN"/>
              <a:t>Search</a:t>
            </a:r>
            <a:r>
              <a:rPr lang="zh-CN" altLang="en-US"/>
              <a:t> </a:t>
            </a:r>
            <a:r>
              <a:rPr lang="en-US" altLang="zh-CN"/>
              <a:t>(MCTS)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9142E-A5F7-93F0-35AB-AA4040911823}"/>
              </a:ext>
            </a:extLst>
          </p:cNvPr>
          <p:cNvSpPr txBox="1"/>
          <p:nvPr/>
        </p:nvSpPr>
        <p:spPr>
          <a:xfrm>
            <a:off x="3924897" y="159120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</a:t>
            </a:r>
            <a:endParaRPr baseline="-25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8AAE7-9D08-A38C-C5AC-4BEADBDB73A1}"/>
              </a:ext>
            </a:extLst>
          </p:cNvPr>
          <p:cNvSpPr txBox="1"/>
          <p:nvPr/>
        </p:nvSpPr>
        <p:spPr>
          <a:xfrm>
            <a:off x="7304926" y="2289307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Select</a:t>
            </a:r>
            <a:r>
              <a:rPr lang="zh-CN" altLang="en-US" sz="4000"/>
              <a:t> </a:t>
            </a:r>
            <a:r>
              <a:rPr lang="en-US" altLang="zh-CN" sz="4000"/>
              <a:t>&amp;</a:t>
            </a:r>
            <a:r>
              <a:rPr lang="zh-CN" altLang="en-US" sz="4000"/>
              <a:t> </a:t>
            </a:r>
            <a:r>
              <a:rPr lang="en-US" altLang="zh-CN" sz="4000">
                <a:solidFill>
                  <a:srgbClr val="FF0000"/>
                </a:solidFill>
              </a:rPr>
              <a:t>expand</a:t>
            </a:r>
            <a:endParaRPr sz="400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4BA8F-46BA-9077-5C95-DA07D75FC890}"/>
              </a:ext>
            </a:extLst>
          </p:cNvPr>
          <p:cNvSpPr txBox="1"/>
          <p:nvPr/>
        </p:nvSpPr>
        <p:spPr>
          <a:xfrm>
            <a:off x="7304926" y="3241869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Rollout</a:t>
            </a:r>
            <a:endParaRPr sz="4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50F88-FCA4-DB19-3073-D7FF000C617C}"/>
              </a:ext>
            </a:extLst>
          </p:cNvPr>
          <p:cNvSpPr txBox="1"/>
          <p:nvPr/>
        </p:nvSpPr>
        <p:spPr>
          <a:xfrm>
            <a:off x="7304926" y="4194431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Backpropagate</a:t>
            </a:r>
            <a:endParaRPr sz="400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E4000D2-2534-9DFC-AD2E-6C4B3FE2A5DB}"/>
              </a:ext>
            </a:extLst>
          </p:cNvPr>
          <p:cNvCxnSpPr>
            <a:cxnSpLocks/>
          </p:cNvCxnSpPr>
          <p:nvPr/>
        </p:nvCxnSpPr>
        <p:spPr>
          <a:xfrm flipH="1">
            <a:off x="2884868" y="1986271"/>
            <a:ext cx="1129403" cy="4349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0145350-25F9-73D5-1062-FDC1F57444F9}"/>
              </a:ext>
            </a:extLst>
          </p:cNvPr>
          <p:cNvSpPr txBox="1"/>
          <p:nvPr/>
        </p:nvSpPr>
        <p:spPr>
          <a:xfrm>
            <a:off x="2621013" y="241038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a=0</a:t>
            </a:r>
            <a:endParaRPr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47A04C-9899-D89E-827E-5DB32D71DEE4}"/>
              </a:ext>
            </a:extLst>
          </p:cNvPr>
          <p:cNvCxnSpPr>
            <a:cxnSpLocks/>
          </p:cNvCxnSpPr>
          <p:nvPr/>
        </p:nvCxnSpPr>
        <p:spPr>
          <a:xfrm flipH="1">
            <a:off x="2011007" y="2774073"/>
            <a:ext cx="610006" cy="3060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54008-44F7-0EB9-9ACB-589A16455AB7}"/>
              </a:ext>
            </a:extLst>
          </p:cNvPr>
          <p:cNvSpPr txBox="1"/>
          <p:nvPr/>
        </p:nvSpPr>
        <p:spPr>
          <a:xfrm>
            <a:off x="1762381" y="308010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D9F287-61CF-32FD-99F6-FA83B3381625}"/>
              </a:ext>
            </a:extLst>
          </p:cNvPr>
          <p:cNvGrpSpPr/>
          <p:nvPr/>
        </p:nvGrpSpPr>
        <p:grpSpPr>
          <a:xfrm>
            <a:off x="1404759" y="3618963"/>
            <a:ext cx="1057118" cy="2448571"/>
            <a:chOff x="1404759" y="3618963"/>
            <a:chExt cx="1057118" cy="244857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8BEFC37-38DE-96D9-F369-B15A83E34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2487" y="3618963"/>
              <a:ext cx="457200" cy="195990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AFCA2AC-A5D5-5B28-CDD6-D52EDCD0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4759" y="4058930"/>
              <a:ext cx="1057118" cy="55024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8895BE-911D-B807-2FD6-37E534B57EDE}"/>
                </a:ext>
              </a:extLst>
            </p:cNvPr>
            <p:cNvSpPr txBox="1"/>
            <p:nvPr/>
          </p:nvSpPr>
          <p:spPr>
            <a:xfrm>
              <a:off x="1651380" y="5698202"/>
              <a:ext cx="75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-1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999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532F11-F709-E964-EA59-AE12D9DA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Monte</a:t>
            </a:r>
            <a:r>
              <a:rPr lang="zh-CN" altLang="en-US"/>
              <a:t> </a:t>
            </a:r>
            <a:r>
              <a:rPr lang="en-US" altLang="zh-CN"/>
              <a:t>Carlo</a:t>
            </a:r>
            <a:r>
              <a:rPr lang="zh-CN" altLang="en-US"/>
              <a:t> </a:t>
            </a:r>
            <a:r>
              <a:rPr lang="en-US" altLang="zh-CN"/>
              <a:t>Tree</a:t>
            </a:r>
            <a:r>
              <a:rPr lang="zh-CN" altLang="en-US"/>
              <a:t> </a:t>
            </a:r>
            <a:r>
              <a:rPr lang="en-US" altLang="zh-CN"/>
              <a:t>Search</a:t>
            </a:r>
            <a:r>
              <a:rPr lang="zh-CN" altLang="en-US"/>
              <a:t> </a:t>
            </a:r>
            <a:r>
              <a:rPr lang="en-US" altLang="zh-CN"/>
              <a:t>(MCTS)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9142E-A5F7-93F0-35AB-AA4040911823}"/>
              </a:ext>
            </a:extLst>
          </p:cNvPr>
          <p:cNvSpPr txBox="1"/>
          <p:nvPr/>
        </p:nvSpPr>
        <p:spPr>
          <a:xfrm>
            <a:off x="3924897" y="159120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</a:t>
            </a:r>
            <a:endParaRPr baseline="-25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8AAE7-9D08-A38C-C5AC-4BEADBDB73A1}"/>
              </a:ext>
            </a:extLst>
          </p:cNvPr>
          <p:cNvSpPr txBox="1"/>
          <p:nvPr/>
        </p:nvSpPr>
        <p:spPr>
          <a:xfrm>
            <a:off x="7304926" y="2289307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Select</a:t>
            </a:r>
            <a:r>
              <a:rPr lang="zh-CN" altLang="en-US" sz="4000"/>
              <a:t> </a:t>
            </a:r>
            <a:r>
              <a:rPr lang="en-US" altLang="zh-CN" sz="4000"/>
              <a:t>&amp;</a:t>
            </a:r>
            <a:r>
              <a:rPr lang="zh-CN" altLang="en-US" sz="4000"/>
              <a:t> </a:t>
            </a:r>
            <a:r>
              <a:rPr lang="en-US" altLang="zh-CN" sz="4000"/>
              <a:t>expand</a:t>
            </a:r>
            <a:endParaRPr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4BA8F-46BA-9077-5C95-DA07D75FC890}"/>
              </a:ext>
            </a:extLst>
          </p:cNvPr>
          <p:cNvSpPr txBox="1"/>
          <p:nvPr/>
        </p:nvSpPr>
        <p:spPr>
          <a:xfrm>
            <a:off x="7304926" y="3241869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rgbClr val="FF0000"/>
                </a:solidFill>
              </a:rPr>
              <a:t>Rollout</a:t>
            </a:r>
            <a:endParaRPr sz="400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50F88-FCA4-DB19-3073-D7FF000C617C}"/>
              </a:ext>
            </a:extLst>
          </p:cNvPr>
          <p:cNvSpPr txBox="1"/>
          <p:nvPr/>
        </p:nvSpPr>
        <p:spPr>
          <a:xfrm>
            <a:off x="7304926" y="4194431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Backpropagate</a:t>
            </a:r>
            <a:endParaRPr sz="400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E4000D2-2534-9DFC-AD2E-6C4B3FE2A5DB}"/>
              </a:ext>
            </a:extLst>
          </p:cNvPr>
          <p:cNvCxnSpPr>
            <a:cxnSpLocks/>
          </p:cNvCxnSpPr>
          <p:nvPr/>
        </p:nvCxnSpPr>
        <p:spPr>
          <a:xfrm flipH="1">
            <a:off x="2884868" y="1986271"/>
            <a:ext cx="1129403" cy="4349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0145350-25F9-73D5-1062-FDC1F57444F9}"/>
              </a:ext>
            </a:extLst>
          </p:cNvPr>
          <p:cNvSpPr txBox="1"/>
          <p:nvPr/>
        </p:nvSpPr>
        <p:spPr>
          <a:xfrm>
            <a:off x="2621013" y="241038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a=0</a:t>
            </a:r>
            <a:endParaRPr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47A04C-9899-D89E-827E-5DB32D71DEE4}"/>
              </a:ext>
            </a:extLst>
          </p:cNvPr>
          <p:cNvCxnSpPr>
            <a:cxnSpLocks/>
          </p:cNvCxnSpPr>
          <p:nvPr/>
        </p:nvCxnSpPr>
        <p:spPr>
          <a:xfrm flipH="1">
            <a:off x="2011007" y="2774073"/>
            <a:ext cx="610006" cy="3060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54008-44F7-0EB9-9ACB-589A16455AB7}"/>
              </a:ext>
            </a:extLst>
          </p:cNvPr>
          <p:cNvSpPr txBox="1"/>
          <p:nvPr/>
        </p:nvSpPr>
        <p:spPr>
          <a:xfrm>
            <a:off x="1762381" y="308010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D9F287-61CF-32FD-99F6-FA83B3381625}"/>
              </a:ext>
            </a:extLst>
          </p:cNvPr>
          <p:cNvGrpSpPr/>
          <p:nvPr/>
        </p:nvGrpSpPr>
        <p:grpSpPr>
          <a:xfrm>
            <a:off x="1404759" y="3618963"/>
            <a:ext cx="1057118" cy="2448571"/>
            <a:chOff x="1404759" y="3618963"/>
            <a:chExt cx="1057118" cy="244857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8BEFC37-38DE-96D9-F369-B15A83E34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2487" y="3618963"/>
              <a:ext cx="457200" cy="195990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AFCA2AC-A5D5-5B28-CDD6-D52EDCD0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4759" y="4058930"/>
              <a:ext cx="1057118" cy="55024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8895BE-911D-B807-2FD6-37E534B57EDE}"/>
                </a:ext>
              </a:extLst>
            </p:cNvPr>
            <p:cNvSpPr txBox="1"/>
            <p:nvPr/>
          </p:nvSpPr>
          <p:spPr>
            <a:xfrm>
              <a:off x="1651380" y="5698202"/>
              <a:ext cx="75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-1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601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532F11-F709-E964-EA59-AE12D9DA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Monte</a:t>
            </a:r>
            <a:r>
              <a:rPr lang="zh-CN" altLang="en-US"/>
              <a:t> </a:t>
            </a:r>
            <a:r>
              <a:rPr lang="en-US" altLang="zh-CN"/>
              <a:t>Carlo</a:t>
            </a:r>
            <a:r>
              <a:rPr lang="zh-CN" altLang="en-US"/>
              <a:t> </a:t>
            </a:r>
            <a:r>
              <a:rPr lang="en-US" altLang="zh-CN"/>
              <a:t>Tree</a:t>
            </a:r>
            <a:r>
              <a:rPr lang="zh-CN" altLang="en-US"/>
              <a:t> </a:t>
            </a:r>
            <a:r>
              <a:rPr lang="en-US" altLang="zh-CN"/>
              <a:t>Search</a:t>
            </a:r>
            <a:r>
              <a:rPr lang="zh-CN" altLang="en-US"/>
              <a:t> </a:t>
            </a:r>
            <a:r>
              <a:rPr lang="en-US" altLang="zh-CN"/>
              <a:t>(MCTS)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9142E-A5F7-93F0-35AB-AA4040911823}"/>
              </a:ext>
            </a:extLst>
          </p:cNvPr>
          <p:cNvSpPr txBox="1"/>
          <p:nvPr/>
        </p:nvSpPr>
        <p:spPr>
          <a:xfrm>
            <a:off x="3924897" y="159120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</a:t>
            </a:r>
            <a:endParaRPr baseline="-25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8AAE7-9D08-A38C-C5AC-4BEADBDB73A1}"/>
              </a:ext>
            </a:extLst>
          </p:cNvPr>
          <p:cNvSpPr txBox="1"/>
          <p:nvPr/>
        </p:nvSpPr>
        <p:spPr>
          <a:xfrm>
            <a:off x="7304926" y="2289307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Select</a:t>
            </a:r>
            <a:r>
              <a:rPr lang="zh-CN" altLang="en-US" sz="4000"/>
              <a:t> </a:t>
            </a:r>
            <a:r>
              <a:rPr lang="en-US" altLang="zh-CN" sz="4000"/>
              <a:t>&amp;</a:t>
            </a:r>
            <a:r>
              <a:rPr lang="zh-CN" altLang="en-US" sz="4000"/>
              <a:t> </a:t>
            </a:r>
            <a:r>
              <a:rPr lang="en-US" altLang="zh-CN" sz="4000"/>
              <a:t>expand</a:t>
            </a:r>
            <a:endParaRPr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4BA8F-46BA-9077-5C95-DA07D75FC890}"/>
              </a:ext>
            </a:extLst>
          </p:cNvPr>
          <p:cNvSpPr txBox="1"/>
          <p:nvPr/>
        </p:nvSpPr>
        <p:spPr>
          <a:xfrm>
            <a:off x="7304926" y="3241869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Rollout</a:t>
            </a:r>
            <a:endParaRPr sz="4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50F88-FCA4-DB19-3073-D7FF000C617C}"/>
              </a:ext>
            </a:extLst>
          </p:cNvPr>
          <p:cNvSpPr txBox="1"/>
          <p:nvPr/>
        </p:nvSpPr>
        <p:spPr>
          <a:xfrm>
            <a:off x="7304926" y="4194431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rgbClr val="FF0000"/>
                </a:solidFill>
              </a:rPr>
              <a:t>Backpropagate</a:t>
            </a:r>
            <a:endParaRPr sz="4000">
              <a:solidFill>
                <a:srgbClr val="FF0000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E4000D2-2534-9DFC-AD2E-6C4B3FE2A5DB}"/>
              </a:ext>
            </a:extLst>
          </p:cNvPr>
          <p:cNvCxnSpPr>
            <a:cxnSpLocks/>
          </p:cNvCxnSpPr>
          <p:nvPr/>
        </p:nvCxnSpPr>
        <p:spPr>
          <a:xfrm flipH="1">
            <a:off x="2884868" y="1986271"/>
            <a:ext cx="1129403" cy="4349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0145350-25F9-73D5-1062-FDC1F57444F9}"/>
              </a:ext>
            </a:extLst>
          </p:cNvPr>
          <p:cNvSpPr txBox="1"/>
          <p:nvPr/>
        </p:nvSpPr>
        <p:spPr>
          <a:xfrm>
            <a:off x="2621013" y="241038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a=0</a:t>
            </a:r>
            <a:endParaRPr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47A04C-9899-D89E-827E-5DB32D71DEE4}"/>
              </a:ext>
            </a:extLst>
          </p:cNvPr>
          <p:cNvCxnSpPr>
            <a:cxnSpLocks/>
          </p:cNvCxnSpPr>
          <p:nvPr/>
        </p:nvCxnSpPr>
        <p:spPr>
          <a:xfrm flipH="1">
            <a:off x="2011007" y="2774073"/>
            <a:ext cx="610006" cy="3060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54008-44F7-0EB9-9ACB-589A16455AB7}"/>
              </a:ext>
            </a:extLst>
          </p:cNvPr>
          <p:cNvSpPr txBox="1"/>
          <p:nvPr/>
        </p:nvSpPr>
        <p:spPr>
          <a:xfrm>
            <a:off x="1762381" y="308010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D9F287-61CF-32FD-99F6-FA83B3381625}"/>
              </a:ext>
            </a:extLst>
          </p:cNvPr>
          <p:cNvGrpSpPr/>
          <p:nvPr/>
        </p:nvGrpSpPr>
        <p:grpSpPr>
          <a:xfrm>
            <a:off x="1404759" y="3618963"/>
            <a:ext cx="1057118" cy="2448571"/>
            <a:chOff x="1404759" y="3618963"/>
            <a:chExt cx="1057118" cy="244857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8BEFC37-38DE-96D9-F369-B15A83E34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2487" y="3618963"/>
              <a:ext cx="457200" cy="195990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AFCA2AC-A5D5-5B28-CDD6-D52EDCD0F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4759" y="4058930"/>
              <a:ext cx="1057118" cy="55024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8895BE-911D-B807-2FD6-37E534B57EDE}"/>
                </a:ext>
              </a:extLst>
            </p:cNvPr>
            <p:cNvSpPr txBox="1"/>
            <p:nvPr/>
          </p:nvSpPr>
          <p:spPr>
            <a:xfrm>
              <a:off x="1651380" y="5698202"/>
              <a:ext cx="75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-1</a:t>
              </a:r>
              <a:endParaRPr/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6A49DF-A236-CE81-5F89-2E4561C42EE4}"/>
              </a:ext>
            </a:extLst>
          </p:cNvPr>
          <p:cNvCxnSpPr>
            <a:cxnSpLocks/>
          </p:cNvCxnSpPr>
          <p:nvPr/>
        </p:nvCxnSpPr>
        <p:spPr>
          <a:xfrm flipV="1">
            <a:off x="2461877" y="3429000"/>
            <a:ext cx="0" cy="25816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CF6D31-50C1-3025-70D9-0DD825ECB305}"/>
              </a:ext>
            </a:extLst>
          </p:cNvPr>
          <p:cNvCxnSpPr>
            <a:cxnSpLocks/>
          </p:cNvCxnSpPr>
          <p:nvPr/>
        </p:nvCxnSpPr>
        <p:spPr>
          <a:xfrm flipV="1">
            <a:off x="2461877" y="2799070"/>
            <a:ext cx="686845" cy="629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305455-8DCD-B0D7-5E95-38E85EA5425E}"/>
              </a:ext>
            </a:extLst>
          </p:cNvPr>
          <p:cNvCxnSpPr>
            <a:cxnSpLocks/>
          </p:cNvCxnSpPr>
          <p:nvPr/>
        </p:nvCxnSpPr>
        <p:spPr>
          <a:xfrm flipV="1">
            <a:off x="3148722" y="2027502"/>
            <a:ext cx="891172" cy="7465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4AD0206-F235-6C6C-1DDA-4232648C00D5}"/>
              </a:ext>
            </a:extLst>
          </p:cNvPr>
          <p:cNvSpPr txBox="1"/>
          <p:nvPr/>
        </p:nvSpPr>
        <p:spPr>
          <a:xfrm>
            <a:off x="871209" y="2553769"/>
            <a:ext cx="883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+=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-1</a:t>
            </a:r>
          </a:p>
          <a:p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+=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330E60-4CF2-006B-8DF2-66A9153A7F01}"/>
              </a:ext>
            </a:extLst>
          </p:cNvPr>
          <p:cNvSpPr txBox="1"/>
          <p:nvPr/>
        </p:nvSpPr>
        <p:spPr>
          <a:xfrm>
            <a:off x="1890240" y="1841178"/>
            <a:ext cx="883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+=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-1</a:t>
            </a:r>
          </a:p>
          <a:p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+=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B21DA6-32B1-4BCC-2F0A-DCA2BF3FBAE0}"/>
              </a:ext>
            </a:extLst>
          </p:cNvPr>
          <p:cNvSpPr txBox="1"/>
          <p:nvPr/>
        </p:nvSpPr>
        <p:spPr>
          <a:xfrm>
            <a:off x="3215161" y="1220779"/>
            <a:ext cx="883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+=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-1</a:t>
            </a:r>
          </a:p>
          <a:p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+=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1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532F11-F709-E964-EA59-AE12D9DA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Monte</a:t>
            </a:r>
            <a:r>
              <a:rPr lang="zh-CN" altLang="en-US"/>
              <a:t> </a:t>
            </a:r>
            <a:r>
              <a:rPr lang="en-US" altLang="zh-CN"/>
              <a:t>Carlo</a:t>
            </a:r>
            <a:r>
              <a:rPr lang="zh-CN" altLang="en-US"/>
              <a:t> </a:t>
            </a:r>
            <a:r>
              <a:rPr lang="en-US" altLang="zh-CN"/>
              <a:t>Tree</a:t>
            </a:r>
            <a:r>
              <a:rPr lang="zh-CN" altLang="en-US"/>
              <a:t> </a:t>
            </a:r>
            <a:r>
              <a:rPr lang="en-US" altLang="zh-CN"/>
              <a:t>Search</a:t>
            </a:r>
            <a:r>
              <a:rPr lang="zh-CN" altLang="en-US"/>
              <a:t> </a:t>
            </a:r>
            <a:r>
              <a:rPr lang="en-US" altLang="zh-CN"/>
              <a:t>(MCTS)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8AAE7-9D08-A38C-C5AC-4BEADBDB73A1}"/>
              </a:ext>
            </a:extLst>
          </p:cNvPr>
          <p:cNvSpPr txBox="1"/>
          <p:nvPr/>
        </p:nvSpPr>
        <p:spPr>
          <a:xfrm>
            <a:off x="7304926" y="2289307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Select</a:t>
            </a:r>
            <a:r>
              <a:rPr lang="zh-CN" altLang="en-US" sz="4000"/>
              <a:t> </a:t>
            </a:r>
            <a:r>
              <a:rPr lang="en-US" altLang="zh-CN" sz="4000"/>
              <a:t>&amp;</a:t>
            </a:r>
            <a:r>
              <a:rPr lang="zh-CN" altLang="en-US" sz="4000"/>
              <a:t> </a:t>
            </a:r>
            <a:r>
              <a:rPr lang="en-US" altLang="zh-CN" sz="4000"/>
              <a:t>expand</a:t>
            </a:r>
            <a:endParaRPr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4BA8F-46BA-9077-5C95-DA07D75FC890}"/>
              </a:ext>
            </a:extLst>
          </p:cNvPr>
          <p:cNvSpPr txBox="1"/>
          <p:nvPr/>
        </p:nvSpPr>
        <p:spPr>
          <a:xfrm>
            <a:off x="7304926" y="3241869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Rollout</a:t>
            </a:r>
            <a:endParaRPr sz="4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50F88-FCA4-DB19-3073-D7FF000C617C}"/>
              </a:ext>
            </a:extLst>
          </p:cNvPr>
          <p:cNvSpPr txBox="1"/>
          <p:nvPr/>
        </p:nvSpPr>
        <p:spPr>
          <a:xfrm>
            <a:off x="7304926" y="4194431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Backpropagate</a:t>
            </a:r>
            <a:endParaRPr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8CFECB-ACBF-1001-66B6-50B046FFCDA3}"/>
              </a:ext>
            </a:extLst>
          </p:cNvPr>
          <p:cNvSpPr txBox="1"/>
          <p:nvPr/>
        </p:nvSpPr>
        <p:spPr>
          <a:xfrm>
            <a:off x="3924897" y="159120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</a:t>
            </a:r>
            <a:endParaRPr baseline="-250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ED7A9B-D617-37CC-6B23-A26070BED9CD}"/>
              </a:ext>
            </a:extLst>
          </p:cNvPr>
          <p:cNvCxnSpPr>
            <a:cxnSpLocks/>
          </p:cNvCxnSpPr>
          <p:nvPr/>
        </p:nvCxnSpPr>
        <p:spPr>
          <a:xfrm flipH="1">
            <a:off x="2884868" y="1986271"/>
            <a:ext cx="1129403" cy="4349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A0ED58-0A3B-A739-A50F-95E53F22CD94}"/>
              </a:ext>
            </a:extLst>
          </p:cNvPr>
          <p:cNvSpPr txBox="1"/>
          <p:nvPr/>
        </p:nvSpPr>
        <p:spPr>
          <a:xfrm>
            <a:off x="2621013" y="241038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a=0</a:t>
            </a:r>
            <a:endParaRPr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D0FE3F-7377-CB41-FF53-E6C2E347583E}"/>
              </a:ext>
            </a:extLst>
          </p:cNvPr>
          <p:cNvCxnSpPr>
            <a:cxnSpLocks/>
          </p:cNvCxnSpPr>
          <p:nvPr/>
        </p:nvCxnSpPr>
        <p:spPr>
          <a:xfrm flipH="1">
            <a:off x="2011007" y="2774073"/>
            <a:ext cx="610006" cy="3060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7D581D9-F0CF-8E94-40CB-3CCF465C7AC0}"/>
              </a:ext>
            </a:extLst>
          </p:cNvPr>
          <p:cNvSpPr txBox="1"/>
          <p:nvPr/>
        </p:nvSpPr>
        <p:spPr>
          <a:xfrm>
            <a:off x="1762381" y="308010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AA8C93-489A-75C5-2CEB-B278EF55595D}"/>
              </a:ext>
            </a:extLst>
          </p:cNvPr>
          <p:cNvGrpSpPr/>
          <p:nvPr/>
        </p:nvGrpSpPr>
        <p:grpSpPr>
          <a:xfrm>
            <a:off x="1404759" y="3618963"/>
            <a:ext cx="1057118" cy="2448571"/>
            <a:chOff x="1404759" y="3618963"/>
            <a:chExt cx="1057118" cy="244857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F4A7D6C-233E-98A9-FFF7-2CDE72865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2487" y="3618963"/>
              <a:ext cx="457200" cy="1959904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829AECF-3BF0-6607-FEEB-5296AD82F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4759" y="4058930"/>
              <a:ext cx="1057118" cy="5502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8DAED8-EDC8-E341-3324-4149D5DF4472}"/>
                </a:ext>
              </a:extLst>
            </p:cNvPr>
            <p:cNvSpPr txBox="1"/>
            <p:nvPr/>
          </p:nvSpPr>
          <p:spPr>
            <a:xfrm>
              <a:off x="1651380" y="5698202"/>
              <a:ext cx="75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-1</a:t>
              </a:r>
              <a:endParaRPr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ED8109-3E11-4DEC-8C22-6DFA92C03010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3758728" y="1960534"/>
            <a:ext cx="337049" cy="4606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7EB290-0E16-76C8-6B4F-DC270E744B18}"/>
              </a:ext>
            </a:extLst>
          </p:cNvPr>
          <p:cNvSpPr txBox="1"/>
          <p:nvPr/>
        </p:nvSpPr>
        <p:spPr>
          <a:xfrm>
            <a:off x="3427172" y="239349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a=1</a:t>
            </a:r>
            <a:endParaRPr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046E2A-EB6D-FB62-1BF9-F9ADFF153CDE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 flipH="1">
            <a:off x="3140410" y="2762829"/>
            <a:ext cx="550617" cy="4028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476A6-8C21-4E3C-7464-8DC05609237A}"/>
              </a:ext>
            </a:extLst>
          </p:cNvPr>
          <p:cNvSpPr txBox="1"/>
          <p:nvPr/>
        </p:nvSpPr>
        <p:spPr>
          <a:xfrm>
            <a:off x="2891784" y="316566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033E20-8769-2314-56A9-F4A110C4B085}"/>
              </a:ext>
            </a:extLst>
          </p:cNvPr>
          <p:cNvGrpSpPr/>
          <p:nvPr/>
        </p:nvGrpSpPr>
        <p:grpSpPr>
          <a:xfrm>
            <a:off x="2534162" y="3704520"/>
            <a:ext cx="1057118" cy="2448571"/>
            <a:chOff x="1404759" y="3618963"/>
            <a:chExt cx="1057118" cy="244857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19EE36A-B010-37BA-ACBE-58007D47D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2487" y="3618963"/>
              <a:ext cx="457200" cy="195990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A3C6BA2-C843-C607-8913-A2215F7D3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4759" y="4058930"/>
              <a:ext cx="1057118" cy="550246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DDE3AD-7DD2-3E8B-9745-343F9DDE60D8}"/>
                </a:ext>
              </a:extLst>
            </p:cNvPr>
            <p:cNvSpPr txBox="1"/>
            <p:nvPr/>
          </p:nvSpPr>
          <p:spPr>
            <a:xfrm>
              <a:off x="1651380" y="5698202"/>
              <a:ext cx="75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1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4180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532F11-F709-E964-EA59-AE12D9DA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Monte</a:t>
            </a:r>
            <a:r>
              <a:rPr lang="zh-CN" altLang="en-US"/>
              <a:t> </a:t>
            </a:r>
            <a:r>
              <a:rPr lang="en-US" altLang="zh-CN"/>
              <a:t>Carlo</a:t>
            </a:r>
            <a:r>
              <a:rPr lang="zh-CN" altLang="en-US"/>
              <a:t> </a:t>
            </a:r>
            <a:r>
              <a:rPr lang="en-US" altLang="zh-CN"/>
              <a:t>Tree</a:t>
            </a:r>
            <a:r>
              <a:rPr lang="zh-CN" altLang="en-US"/>
              <a:t> </a:t>
            </a:r>
            <a:r>
              <a:rPr lang="en-US" altLang="zh-CN"/>
              <a:t>Search</a:t>
            </a:r>
            <a:r>
              <a:rPr lang="zh-CN" altLang="en-US"/>
              <a:t> </a:t>
            </a:r>
            <a:r>
              <a:rPr lang="en-US" altLang="zh-CN"/>
              <a:t>(MCTS)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8AAE7-9D08-A38C-C5AC-4BEADBDB73A1}"/>
              </a:ext>
            </a:extLst>
          </p:cNvPr>
          <p:cNvSpPr txBox="1"/>
          <p:nvPr/>
        </p:nvSpPr>
        <p:spPr>
          <a:xfrm>
            <a:off x="7304926" y="2289307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Select</a:t>
            </a:r>
            <a:r>
              <a:rPr lang="zh-CN" altLang="en-US" sz="4000"/>
              <a:t> </a:t>
            </a:r>
            <a:r>
              <a:rPr lang="en-US" altLang="zh-CN" sz="4000"/>
              <a:t>&amp;</a:t>
            </a:r>
            <a:r>
              <a:rPr lang="zh-CN" altLang="en-US" sz="4000"/>
              <a:t> </a:t>
            </a:r>
            <a:r>
              <a:rPr lang="en-US" altLang="zh-CN" sz="4000"/>
              <a:t>expand</a:t>
            </a:r>
            <a:endParaRPr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4BA8F-46BA-9077-5C95-DA07D75FC890}"/>
              </a:ext>
            </a:extLst>
          </p:cNvPr>
          <p:cNvSpPr txBox="1"/>
          <p:nvPr/>
        </p:nvSpPr>
        <p:spPr>
          <a:xfrm>
            <a:off x="7304926" y="3241869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Rollout</a:t>
            </a:r>
            <a:endParaRPr sz="4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50F88-FCA4-DB19-3073-D7FF000C617C}"/>
              </a:ext>
            </a:extLst>
          </p:cNvPr>
          <p:cNvSpPr txBox="1"/>
          <p:nvPr/>
        </p:nvSpPr>
        <p:spPr>
          <a:xfrm>
            <a:off x="7304926" y="4194431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Backpropagate</a:t>
            </a:r>
            <a:endParaRPr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8CFECB-ACBF-1001-66B6-50B046FFCDA3}"/>
              </a:ext>
            </a:extLst>
          </p:cNvPr>
          <p:cNvSpPr txBox="1"/>
          <p:nvPr/>
        </p:nvSpPr>
        <p:spPr>
          <a:xfrm>
            <a:off x="3924897" y="159120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</a:t>
            </a:r>
            <a:endParaRPr baseline="-250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ED7A9B-D617-37CC-6B23-A26070BED9CD}"/>
              </a:ext>
            </a:extLst>
          </p:cNvPr>
          <p:cNvCxnSpPr>
            <a:cxnSpLocks/>
          </p:cNvCxnSpPr>
          <p:nvPr/>
        </p:nvCxnSpPr>
        <p:spPr>
          <a:xfrm flipH="1">
            <a:off x="2884868" y="1986271"/>
            <a:ext cx="1129403" cy="4349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A0ED58-0A3B-A739-A50F-95E53F22CD94}"/>
              </a:ext>
            </a:extLst>
          </p:cNvPr>
          <p:cNvSpPr txBox="1"/>
          <p:nvPr/>
        </p:nvSpPr>
        <p:spPr>
          <a:xfrm>
            <a:off x="2621013" y="241038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a=0</a:t>
            </a:r>
            <a:endParaRPr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D0FE3F-7377-CB41-FF53-E6C2E347583E}"/>
              </a:ext>
            </a:extLst>
          </p:cNvPr>
          <p:cNvCxnSpPr>
            <a:cxnSpLocks/>
          </p:cNvCxnSpPr>
          <p:nvPr/>
        </p:nvCxnSpPr>
        <p:spPr>
          <a:xfrm flipH="1">
            <a:off x="2011007" y="2774073"/>
            <a:ext cx="610006" cy="3060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7D581D9-F0CF-8E94-40CB-3CCF465C7AC0}"/>
              </a:ext>
            </a:extLst>
          </p:cNvPr>
          <p:cNvSpPr txBox="1"/>
          <p:nvPr/>
        </p:nvSpPr>
        <p:spPr>
          <a:xfrm>
            <a:off x="1762381" y="308010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AA8C93-489A-75C5-2CEB-B278EF55595D}"/>
              </a:ext>
            </a:extLst>
          </p:cNvPr>
          <p:cNvGrpSpPr/>
          <p:nvPr/>
        </p:nvGrpSpPr>
        <p:grpSpPr>
          <a:xfrm>
            <a:off x="1404759" y="3618963"/>
            <a:ext cx="1057118" cy="2448571"/>
            <a:chOff x="1404759" y="3618963"/>
            <a:chExt cx="1057118" cy="244857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F4A7D6C-233E-98A9-FFF7-2CDE72865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2487" y="3618963"/>
              <a:ext cx="457200" cy="1959904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829AECF-3BF0-6607-FEEB-5296AD82F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4759" y="4058930"/>
              <a:ext cx="1057118" cy="5502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8DAED8-EDC8-E341-3324-4149D5DF4472}"/>
                </a:ext>
              </a:extLst>
            </p:cNvPr>
            <p:cNvSpPr txBox="1"/>
            <p:nvPr/>
          </p:nvSpPr>
          <p:spPr>
            <a:xfrm>
              <a:off x="1651380" y="5698202"/>
              <a:ext cx="75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-1</a:t>
              </a:r>
              <a:endParaRPr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ED8109-3E11-4DEC-8C22-6DFA92C03010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3758728" y="1960534"/>
            <a:ext cx="337049" cy="4606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7EB290-0E16-76C8-6B4F-DC270E744B18}"/>
              </a:ext>
            </a:extLst>
          </p:cNvPr>
          <p:cNvSpPr txBox="1"/>
          <p:nvPr/>
        </p:nvSpPr>
        <p:spPr>
          <a:xfrm>
            <a:off x="3427172" y="239349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a=1</a:t>
            </a:r>
            <a:endParaRPr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046E2A-EB6D-FB62-1BF9-F9ADFF153CDE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 flipH="1">
            <a:off x="3140410" y="2762829"/>
            <a:ext cx="550617" cy="4028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476A6-8C21-4E3C-7464-8DC05609237A}"/>
              </a:ext>
            </a:extLst>
          </p:cNvPr>
          <p:cNvSpPr txBox="1"/>
          <p:nvPr/>
        </p:nvSpPr>
        <p:spPr>
          <a:xfrm>
            <a:off x="2891784" y="316566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033E20-8769-2314-56A9-F4A110C4B085}"/>
              </a:ext>
            </a:extLst>
          </p:cNvPr>
          <p:cNvGrpSpPr/>
          <p:nvPr/>
        </p:nvGrpSpPr>
        <p:grpSpPr>
          <a:xfrm>
            <a:off x="2534162" y="3704520"/>
            <a:ext cx="1057118" cy="2448571"/>
            <a:chOff x="1404759" y="3618963"/>
            <a:chExt cx="1057118" cy="244857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19EE36A-B010-37BA-ACBE-58007D47D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2487" y="3618963"/>
              <a:ext cx="457200" cy="195990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A3C6BA2-C843-C607-8913-A2215F7D3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4759" y="4058930"/>
              <a:ext cx="1057118" cy="550246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DDE3AD-7DD2-3E8B-9745-343F9DDE60D8}"/>
                </a:ext>
              </a:extLst>
            </p:cNvPr>
            <p:cNvSpPr txBox="1"/>
            <p:nvPr/>
          </p:nvSpPr>
          <p:spPr>
            <a:xfrm>
              <a:off x="1651380" y="5698202"/>
              <a:ext cx="75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1</a:t>
              </a:r>
              <a:endParaRPr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19489CE-763E-CBCA-C726-5FF4D6F2642D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095777" y="1960534"/>
            <a:ext cx="170880" cy="5637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C4C7DA-8C7C-A1B4-6FCD-22EE4BAE3495}"/>
              </a:ext>
            </a:extLst>
          </p:cNvPr>
          <p:cNvSpPr txBox="1"/>
          <p:nvPr/>
        </p:nvSpPr>
        <p:spPr>
          <a:xfrm>
            <a:off x="4029499" y="243410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a=1</a:t>
            </a:r>
            <a:endParaRPr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D51DA7-EBF4-AB48-0035-75A96C63C85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134060" y="2803439"/>
            <a:ext cx="159294" cy="3954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F4C598-2B5D-00A8-B11C-110D126B2992}"/>
              </a:ext>
            </a:extLst>
          </p:cNvPr>
          <p:cNvSpPr txBox="1"/>
          <p:nvPr/>
        </p:nvSpPr>
        <p:spPr>
          <a:xfrm>
            <a:off x="3885434" y="319892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77FF38-31D6-A2C5-A400-7C6A03926E65}"/>
              </a:ext>
            </a:extLst>
          </p:cNvPr>
          <p:cNvGrpSpPr/>
          <p:nvPr/>
        </p:nvGrpSpPr>
        <p:grpSpPr>
          <a:xfrm>
            <a:off x="3567218" y="3678031"/>
            <a:ext cx="1057118" cy="2448571"/>
            <a:chOff x="1404759" y="3618963"/>
            <a:chExt cx="1057118" cy="244857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F5325F9-FFE3-00D0-E705-F3C92B20F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2487" y="3618963"/>
              <a:ext cx="457200" cy="19599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F0CB34-DD47-68C3-04B4-F3966BA68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4759" y="4058930"/>
              <a:ext cx="1057118" cy="55024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966292-3643-27B0-2520-D8D1F3D92CDB}"/>
                </a:ext>
              </a:extLst>
            </p:cNvPr>
            <p:cNvSpPr txBox="1"/>
            <p:nvPr/>
          </p:nvSpPr>
          <p:spPr>
            <a:xfrm>
              <a:off x="1651380" y="5698202"/>
              <a:ext cx="75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1</a:t>
              </a:r>
              <a:endParaRPr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F831D4-36C4-80BE-F929-41F84E3E1B47}"/>
              </a:ext>
            </a:extLst>
          </p:cNvPr>
          <p:cNvCxnSpPr>
            <a:cxnSpLocks/>
          </p:cNvCxnSpPr>
          <p:nvPr/>
        </p:nvCxnSpPr>
        <p:spPr>
          <a:xfrm>
            <a:off x="4278126" y="1932261"/>
            <a:ext cx="691511" cy="5086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EDA252-4505-D5B2-BC48-499B67EFD3E8}"/>
              </a:ext>
            </a:extLst>
          </p:cNvPr>
          <p:cNvSpPr txBox="1"/>
          <p:nvPr/>
        </p:nvSpPr>
        <p:spPr>
          <a:xfrm>
            <a:off x="4698104" y="241934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a=2</a:t>
            </a:r>
            <a:endParaRPr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0B94B0-F02F-2235-FD59-2DDAEFACAE19}"/>
              </a:ext>
            </a:extLst>
          </p:cNvPr>
          <p:cNvCxnSpPr>
            <a:cxnSpLocks/>
            <a:stCxn id="18" idx="2"/>
            <a:endCxn id="43" idx="0"/>
          </p:cNvCxnSpPr>
          <p:nvPr/>
        </p:nvCxnSpPr>
        <p:spPr>
          <a:xfrm>
            <a:off x="4961959" y="2788679"/>
            <a:ext cx="76488" cy="4102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DB5DBF1-E9EB-5154-2215-432BD48C4508}"/>
              </a:ext>
            </a:extLst>
          </p:cNvPr>
          <p:cNvSpPr txBox="1"/>
          <p:nvPr/>
        </p:nvSpPr>
        <p:spPr>
          <a:xfrm>
            <a:off x="4789821" y="319892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C599D3-C331-7D52-773F-C3EBAE782FD1}"/>
              </a:ext>
            </a:extLst>
          </p:cNvPr>
          <p:cNvGrpSpPr/>
          <p:nvPr/>
        </p:nvGrpSpPr>
        <p:grpSpPr>
          <a:xfrm>
            <a:off x="4552015" y="3618963"/>
            <a:ext cx="1057118" cy="2448571"/>
            <a:chOff x="1404759" y="3618963"/>
            <a:chExt cx="1057118" cy="244857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2AD690B-AC9B-E209-61C5-30347FEBC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2487" y="3618963"/>
              <a:ext cx="457200" cy="1959904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3DDB0CC-2BD3-117C-89EF-B12993DF6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4759" y="4058930"/>
              <a:ext cx="1057118" cy="550246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02708C-21B2-55E5-519D-4E74D91F3342}"/>
                </a:ext>
              </a:extLst>
            </p:cNvPr>
            <p:cNvSpPr txBox="1"/>
            <p:nvPr/>
          </p:nvSpPr>
          <p:spPr>
            <a:xfrm>
              <a:off x="1651380" y="5698202"/>
              <a:ext cx="75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1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257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532F11-F709-E964-EA59-AE12D9DA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Monte</a:t>
            </a:r>
            <a:r>
              <a:rPr lang="zh-CN" altLang="en-US"/>
              <a:t> </a:t>
            </a:r>
            <a:r>
              <a:rPr lang="en-US" altLang="zh-CN"/>
              <a:t>Carlo</a:t>
            </a:r>
            <a:r>
              <a:rPr lang="zh-CN" altLang="en-US"/>
              <a:t> </a:t>
            </a:r>
            <a:r>
              <a:rPr lang="en-US" altLang="zh-CN"/>
              <a:t>Tree</a:t>
            </a:r>
            <a:r>
              <a:rPr lang="zh-CN" altLang="en-US"/>
              <a:t> </a:t>
            </a:r>
            <a:r>
              <a:rPr lang="en-US" altLang="zh-CN"/>
              <a:t>Search</a:t>
            </a:r>
            <a:r>
              <a:rPr lang="zh-CN" altLang="en-US"/>
              <a:t> </a:t>
            </a:r>
            <a:r>
              <a:rPr lang="en-US" altLang="zh-CN"/>
              <a:t>(MCTS)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8AAE7-9D08-A38C-C5AC-4BEADBDB73A1}"/>
              </a:ext>
            </a:extLst>
          </p:cNvPr>
          <p:cNvSpPr txBox="1"/>
          <p:nvPr/>
        </p:nvSpPr>
        <p:spPr>
          <a:xfrm>
            <a:off x="7304926" y="2289307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rgbClr val="FF0000"/>
                </a:solidFill>
              </a:rPr>
              <a:t>Select</a:t>
            </a:r>
            <a:r>
              <a:rPr lang="zh-CN" altLang="en-US" sz="4000"/>
              <a:t> </a:t>
            </a:r>
            <a:r>
              <a:rPr lang="en-US" altLang="zh-CN" sz="4000"/>
              <a:t>&amp;</a:t>
            </a:r>
            <a:r>
              <a:rPr lang="zh-CN" altLang="en-US" sz="4000"/>
              <a:t> </a:t>
            </a:r>
            <a:r>
              <a:rPr lang="en-US" altLang="zh-CN" sz="4000"/>
              <a:t>expand</a:t>
            </a:r>
            <a:endParaRPr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4BA8F-46BA-9077-5C95-DA07D75FC890}"/>
              </a:ext>
            </a:extLst>
          </p:cNvPr>
          <p:cNvSpPr txBox="1"/>
          <p:nvPr/>
        </p:nvSpPr>
        <p:spPr>
          <a:xfrm>
            <a:off x="7304926" y="3241869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Rollout</a:t>
            </a:r>
            <a:endParaRPr sz="4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50F88-FCA4-DB19-3073-D7FF000C617C}"/>
              </a:ext>
            </a:extLst>
          </p:cNvPr>
          <p:cNvSpPr txBox="1"/>
          <p:nvPr/>
        </p:nvSpPr>
        <p:spPr>
          <a:xfrm>
            <a:off x="7304926" y="4194431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Backpropagate</a:t>
            </a:r>
            <a:endParaRPr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8CFECB-ACBF-1001-66B6-50B046FFCDA3}"/>
              </a:ext>
            </a:extLst>
          </p:cNvPr>
          <p:cNvSpPr txBox="1"/>
          <p:nvPr/>
        </p:nvSpPr>
        <p:spPr>
          <a:xfrm>
            <a:off x="3924897" y="159120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</a:t>
            </a:r>
            <a:endParaRPr baseline="-250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ED7A9B-D617-37CC-6B23-A26070BED9CD}"/>
              </a:ext>
            </a:extLst>
          </p:cNvPr>
          <p:cNvCxnSpPr>
            <a:cxnSpLocks/>
          </p:cNvCxnSpPr>
          <p:nvPr/>
        </p:nvCxnSpPr>
        <p:spPr>
          <a:xfrm flipH="1">
            <a:off x="2884868" y="1986271"/>
            <a:ext cx="1129403" cy="4349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A0ED58-0A3B-A739-A50F-95E53F22CD94}"/>
              </a:ext>
            </a:extLst>
          </p:cNvPr>
          <p:cNvSpPr txBox="1"/>
          <p:nvPr/>
        </p:nvSpPr>
        <p:spPr>
          <a:xfrm>
            <a:off x="2621013" y="241038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a=0</a:t>
            </a:r>
            <a:endParaRPr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D0FE3F-7377-CB41-FF53-E6C2E347583E}"/>
              </a:ext>
            </a:extLst>
          </p:cNvPr>
          <p:cNvCxnSpPr>
            <a:cxnSpLocks/>
          </p:cNvCxnSpPr>
          <p:nvPr/>
        </p:nvCxnSpPr>
        <p:spPr>
          <a:xfrm flipH="1">
            <a:off x="2011007" y="2774073"/>
            <a:ext cx="610006" cy="3060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7D581D9-F0CF-8E94-40CB-3CCF465C7AC0}"/>
              </a:ext>
            </a:extLst>
          </p:cNvPr>
          <p:cNvSpPr txBox="1"/>
          <p:nvPr/>
        </p:nvSpPr>
        <p:spPr>
          <a:xfrm>
            <a:off x="1762381" y="308010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ED8109-3E11-4DEC-8C22-6DFA92C03010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3758728" y="1960534"/>
            <a:ext cx="337049" cy="4606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7EB290-0E16-76C8-6B4F-DC270E744B18}"/>
              </a:ext>
            </a:extLst>
          </p:cNvPr>
          <p:cNvSpPr txBox="1"/>
          <p:nvPr/>
        </p:nvSpPr>
        <p:spPr>
          <a:xfrm>
            <a:off x="3427172" y="239349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a=1</a:t>
            </a:r>
            <a:endParaRPr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046E2A-EB6D-FB62-1BF9-F9ADFF153CDE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 flipH="1">
            <a:off x="3140410" y="2762829"/>
            <a:ext cx="550617" cy="4028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476A6-8C21-4E3C-7464-8DC05609237A}"/>
              </a:ext>
            </a:extLst>
          </p:cNvPr>
          <p:cNvSpPr txBox="1"/>
          <p:nvPr/>
        </p:nvSpPr>
        <p:spPr>
          <a:xfrm>
            <a:off x="2891784" y="316566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19489CE-763E-CBCA-C726-5FF4D6F2642D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095777" y="1960534"/>
            <a:ext cx="170880" cy="5637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C4C7DA-8C7C-A1B4-6FCD-22EE4BAE3495}"/>
              </a:ext>
            </a:extLst>
          </p:cNvPr>
          <p:cNvSpPr txBox="1"/>
          <p:nvPr/>
        </p:nvSpPr>
        <p:spPr>
          <a:xfrm>
            <a:off x="4029499" y="243410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a=1</a:t>
            </a:r>
            <a:endParaRPr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D51DA7-EBF4-AB48-0035-75A96C63C85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134060" y="2803439"/>
            <a:ext cx="159294" cy="3954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F4C598-2B5D-00A8-B11C-110D126B2992}"/>
              </a:ext>
            </a:extLst>
          </p:cNvPr>
          <p:cNvSpPr txBox="1"/>
          <p:nvPr/>
        </p:nvSpPr>
        <p:spPr>
          <a:xfrm>
            <a:off x="3885434" y="319892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F831D4-36C4-80BE-F929-41F84E3E1B47}"/>
              </a:ext>
            </a:extLst>
          </p:cNvPr>
          <p:cNvCxnSpPr>
            <a:cxnSpLocks/>
          </p:cNvCxnSpPr>
          <p:nvPr/>
        </p:nvCxnSpPr>
        <p:spPr>
          <a:xfrm>
            <a:off x="4278126" y="1932261"/>
            <a:ext cx="691511" cy="5086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EDA252-4505-D5B2-BC48-499B67EFD3E8}"/>
              </a:ext>
            </a:extLst>
          </p:cNvPr>
          <p:cNvSpPr txBox="1"/>
          <p:nvPr/>
        </p:nvSpPr>
        <p:spPr>
          <a:xfrm>
            <a:off x="4698104" y="241934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a=2</a:t>
            </a:r>
            <a:endParaRPr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0B94B0-F02F-2235-FD59-2DDAEFACAE19}"/>
              </a:ext>
            </a:extLst>
          </p:cNvPr>
          <p:cNvCxnSpPr>
            <a:cxnSpLocks/>
            <a:stCxn id="18" idx="2"/>
            <a:endCxn id="43" idx="0"/>
          </p:cNvCxnSpPr>
          <p:nvPr/>
        </p:nvCxnSpPr>
        <p:spPr>
          <a:xfrm>
            <a:off x="4961959" y="2788679"/>
            <a:ext cx="76488" cy="4102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DB5DBF1-E9EB-5154-2215-432BD48C4508}"/>
              </a:ext>
            </a:extLst>
          </p:cNvPr>
          <p:cNvSpPr txBox="1"/>
          <p:nvPr/>
        </p:nvSpPr>
        <p:spPr>
          <a:xfrm>
            <a:off x="4789821" y="319892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8EC9A-DA98-144B-7061-268E504BC566}"/>
              </a:ext>
            </a:extLst>
          </p:cNvPr>
          <p:cNvSpPr txBox="1"/>
          <p:nvPr/>
        </p:nvSpPr>
        <p:spPr>
          <a:xfrm>
            <a:off x="1887571" y="2702115"/>
            <a:ext cx="8830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-3</a:t>
            </a:r>
          </a:p>
          <a:p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FB53A-3B63-AC67-9CD6-E1BF09B0BF64}"/>
              </a:ext>
            </a:extLst>
          </p:cNvPr>
          <p:cNvSpPr txBox="1"/>
          <p:nvPr/>
        </p:nvSpPr>
        <p:spPr>
          <a:xfrm>
            <a:off x="2907555" y="2781264"/>
            <a:ext cx="8830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2</a:t>
            </a:r>
          </a:p>
          <a:p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6536D-50CC-239F-A737-1233A4EAAD09}"/>
              </a:ext>
            </a:extLst>
          </p:cNvPr>
          <p:cNvSpPr txBox="1"/>
          <p:nvPr/>
        </p:nvSpPr>
        <p:spPr>
          <a:xfrm>
            <a:off x="3036413" y="1301136"/>
            <a:ext cx="883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2</a:t>
            </a:r>
          </a:p>
          <a:p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>
                <a:solidFill>
                  <a:srgbClr val="FF0000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8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5E500B-F461-F524-2133-465434B1A750}"/>
              </a:ext>
            </a:extLst>
          </p:cNvPr>
          <p:cNvSpPr txBox="1"/>
          <p:nvPr/>
        </p:nvSpPr>
        <p:spPr>
          <a:xfrm>
            <a:off x="3962760" y="2756938"/>
            <a:ext cx="8830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-1</a:t>
            </a:r>
          </a:p>
          <a:p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6E9B4B-DB35-2D03-706E-CCE2A3D8E8A2}"/>
              </a:ext>
            </a:extLst>
          </p:cNvPr>
          <p:cNvSpPr txBox="1"/>
          <p:nvPr/>
        </p:nvSpPr>
        <p:spPr>
          <a:xfrm>
            <a:off x="5017127" y="2678014"/>
            <a:ext cx="8830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4</a:t>
            </a:r>
          </a:p>
          <a:p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CEF6A-FF23-D6A2-98BB-7D7710CFB8D2}"/>
              </a:ext>
            </a:extLst>
          </p:cNvPr>
          <p:cNvSpPr txBox="1"/>
          <p:nvPr/>
        </p:nvSpPr>
        <p:spPr>
          <a:xfrm>
            <a:off x="2132008" y="3761846"/>
            <a:ext cx="367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Choose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best</a:t>
            </a:r>
            <a:r>
              <a:rPr lang="zh-CN" altLang="en-US"/>
              <a:t> </a:t>
            </a:r>
            <a:r>
              <a:rPr lang="en-US" altLang="zh-CN"/>
              <a:t>action</a:t>
            </a:r>
            <a:r>
              <a:rPr lang="zh-CN" altLang="en-US"/>
              <a:t> </a:t>
            </a:r>
            <a:r>
              <a:rPr lang="en-US" altLang="zh-CN"/>
              <a:t>using</a:t>
            </a:r>
            <a:r>
              <a:rPr lang="zh-CN" altLang="en-US"/>
              <a:t> </a:t>
            </a:r>
            <a:r>
              <a:rPr lang="en-US" altLang="zh-CN"/>
              <a:t>UCT</a:t>
            </a:r>
            <a:r>
              <a:rPr lang="zh-CN" altLang="en-US"/>
              <a:t> </a:t>
            </a:r>
            <a:r>
              <a:rPr lang="en-US" altLang="zh-CN"/>
              <a:t>policy</a:t>
            </a:r>
            <a:r>
              <a:rPr lang="zh-CN" altLang="en-US"/>
              <a:t> </a:t>
            </a:r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0E74A6B-3C74-A4D9-D1D5-6ADF14D6A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463" y="4720587"/>
            <a:ext cx="4708836" cy="119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8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  <p:bldP spid="17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532F11-F709-E964-EA59-AE12D9DA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Monte</a:t>
            </a:r>
            <a:r>
              <a:rPr lang="zh-CN" altLang="en-US"/>
              <a:t> </a:t>
            </a:r>
            <a:r>
              <a:rPr lang="en-US" altLang="zh-CN"/>
              <a:t>Carlo</a:t>
            </a:r>
            <a:r>
              <a:rPr lang="zh-CN" altLang="en-US"/>
              <a:t> </a:t>
            </a:r>
            <a:r>
              <a:rPr lang="en-US" altLang="zh-CN"/>
              <a:t>Tree</a:t>
            </a:r>
            <a:r>
              <a:rPr lang="zh-CN" altLang="en-US"/>
              <a:t> </a:t>
            </a:r>
            <a:r>
              <a:rPr lang="en-US" altLang="zh-CN"/>
              <a:t>Search</a:t>
            </a:r>
            <a:r>
              <a:rPr lang="zh-CN" altLang="en-US"/>
              <a:t> </a:t>
            </a:r>
            <a:r>
              <a:rPr lang="en-US" altLang="zh-CN"/>
              <a:t>(MCTS)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8AAE7-9D08-A38C-C5AC-4BEADBDB73A1}"/>
              </a:ext>
            </a:extLst>
          </p:cNvPr>
          <p:cNvSpPr txBox="1"/>
          <p:nvPr/>
        </p:nvSpPr>
        <p:spPr>
          <a:xfrm>
            <a:off x="7304926" y="2289307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Select</a:t>
            </a:r>
            <a:r>
              <a:rPr lang="zh-CN" altLang="en-US" sz="4000"/>
              <a:t> </a:t>
            </a:r>
            <a:r>
              <a:rPr lang="en-US" altLang="zh-CN" sz="4000"/>
              <a:t>&amp;</a:t>
            </a:r>
            <a:r>
              <a:rPr lang="zh-CN" altLang="en-US" sz="4000"/>
              <a:t> </a:t>
            </a:r>
            <a:r>
              <a:rPr lang="en-US" altLang="zh-CN" sz="4000">
                <a:solidFill>
                  <a:srgbClr val="FF0000"/>
                </a:solidFill>
              </a:rPr>
              <a:t>expand</a:t>
            </a:r>
            <a:endParaRPr sz="400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4BA8F-46BA-9077-5C95-DA07D75FC890}"/>
              </a:ext>
            </a:extLst>
          </p:cNvPr>
          <p:cNvSpPr txBox="1"/>
          <p:nvPr/>
        </p:nvSpPr>
        <p:spPr>
          <a:xfrm>
            <a:off x="7304926" y="3241869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Rollout</a:t>
            </a:r>
            <a:endParaRPr sz="4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50F88-FCA4-DB19-3073-D7FF000C617C}"/>
              </a:ext>
            </a:extLst>
          </p:cNvPr>
          <p:cNvSpPr txBox="1"/>
          <p:nvPr/>
        </p:nvSpPr>
        <p:spPr>
          <a:xfrm>
            <a:off x="7304926" y="4194431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Backpropagate</a:t>
            </a:r>
            <a:endParaRPr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8CFECB-ACBF-1001-66B6-50B046FFCDA3}"/>
              </a:ext>
            </a:extLst>
          </p:cNvPr>
          <p:cNvSpPr txBox="1"/>
          <p:nvPr/>
        </p:nvSpPr>
        <p:spPr>
          <a:xfrm>
            <a:off x="3924897" y="159120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</a:t>
            </a:r>
            <a:endParaRPr baseline="-250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ED7A9B-D617-37CC-6B23-A26070BED9CD}"/>
              </a:ext>
            </a:extLst>
          </p:cNvPr>
          <p:cNvCxnSpPr>
            <a:cxnSpLocks/>
          </p:cNvCxnSpPr>
          <p:nvPr/>
        </p:nvCxnSpPr>
        <p:spPr>
          <a:xfrm flipH="1">
            <a:off x="2884868" y="1986271"/>
            <a:ext cx="1129403" cy="4349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A0ED58-0A3B-A739-A50F-95E53F22CD94}"/>
              </a:ext>
            </a:extLst>
          </p:cNvPr>
          <p:cNvSpPr txBox="1"/>
          <p:nvPr/>
        </p:nvSpPr>
        <p:spPr>
          <a:xfrm>
            <a:off x="2621013" y="241038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a=0</a:t>
            </a:r>
            <a:endParaRPr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D0FE3F-7377-CB41-FF53-E6C2E347583E}"/>
              </a:ext>
            </a:extLst>
          </p:cNvPr>
          <p:cNvCxnSpPr>
            <a:cxnSpLocks/>
          </p:cNvCxnSpPr>
          <p:nvPr/>
        </p:nvCxnSpPr>
        <p:spPr>
          <a:xfrm flipH="1">
            <a:off x="2011007" y="2774073"/>
            <a:ext cx="610006" cy="3060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7D581D9-F0CF-8E94-40CB-3CCF465C7AC0}"/>
              </a:ext>
            </a:extLst>
          </p:cNvPr>
          <p:cNvSpPr txBox="1"/>
          <p:nvPr/>
        </p:nvSpPr>
        <p:spPr>
          <a:xfrm>
            <a:off x="1762381" y="308010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ED8109-3E11-4DEC-8C22-6DFA92C03010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3758728" y="1960534"/>
            <a:ext cx="337049" cy="4606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7EB290-0E16-76C8-6B4F-DC270E744B18}"/>
              </a:ext>
            </a:extLst>
          </p:cNvPr>
          <p:cNvSpPr txBox="1"/>
          <p:nvPr/>
        </p:nvSpPr>
        <p:spPr>
          <a:xfrm>
            <a:off x="3427172" y="239349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a=1</a:t>
            </a:r>
            <a:endParaRPr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046E2A-EB6D-FB62-1BF9-F9ADFF153CDE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 flipH="1">
            <a:off x="3140410" y="2762829"/>
            <a:ext cx="550617" cy="4028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476A6-8C21-4E3C-7464-8DC05609237A}"/>
              </a:ext>
            </a:extLst>
          </p:cNvPr>
          <p:cNvSpPr txBox="1"/>
          <p:nvPr/>
        </p:nvSpPr>
        <p:spPr>
          <a:xfrm>
            <a:off x="2891784" y="316566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19489CE-763E-CBCA-C726-5FF4D6F2642D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095777" y="1960534"/>
            <a:ext cx="170880" cy="5637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C4C7DA-8C7C-A1B4-6FCD-22EE4BAE3495}"/>
              </a:ext>
            </a:extLst>
          </p:cNvPr>
          <p:cNvSpPr txBox="1"/>
          <p:nvPr/>
        </p:nvSpPr>
        <p:spPr>
          <a:xfrm>
            <a:off x="4029499" y="243410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a=2</a:t>
            </a:r>
            <a:endParaRPr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D51DA7-EBF4-AB48-0035-75A96C63C85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134060" y="2803439"/>
            <a:ext cx="159294" cy="3954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F4C598-2B5D-00A8-B11C-110D126B2992}"/>
              </a:ext>
            </a:extLst>
          </p:cNvPr>
          <p:cNvSpPr txBox="1"/>
          <p:nvPr/>
        </p:nvSpPr>
        <p:spPr>
          <a:xfrm>
            <a:off x="3885434" y="319892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F831D4-36C4-80BE-F929-41F84E3E1B47}"/>
              </a:ext>
            </a:extLst>
          </p:cNvPr>
          <p:cNvCxnSpPr>
            <a:cxnSpLocks/>
          </p:cNvCxnSpPr>
          <p:nvPr/>
        </p:nvCxnSpPr>
        <p:spPr>
          <a:xfrm>
            <a:off x="4278126" y="1932261"/>
            <a:ext cx="691511" cy="5086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EDA252-4505-D5B2-BC48-499B67EFD3E8}"/>
              </a:ext>
            </a:extLst>
          </p:cNvPr>
          <p:cNvSpPr txBox="1"/>
          <p:nvPr/>
        </p:nvSpPr>
        <p:spPr>
          <a:xfrm>
            <a:off x="4698104" y="241934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a=3</a:t>
            </a:r>
            <a:endParaRPr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0B94B0-F02F-2235-FD59-2DDAEFACAE19}"/>
              </a:ext>
            </a:extLst>
          </p:cNvPr>
          <p:cNvCxnSpPr>
            <a:cxnSpLocks/>
            <a:stCxn id="18" idx="2"/>
            <a:endCxn id="43" idx="0"/>
          </p:cNvCxnSpPr>
          <p:nvPr/>
        </p:nvCxnSpPr>
        <p:spPr>
          <a:xfrm>
            <a:off x="4961959" y="2788679"/>
            <a:ext cx="76488" cy="4102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DB5DBF1-E9EB-5154-2215-432BD48C4508}"/>
              </a:ext>
            </a:extLst>
          </p:cNvPr>
          <p:cNvSpPr txBox="1"/>
          <p:nvPr/>
        </p:nvSpPr>
        <p:spPr>
          <a:xfrm>
            <a:off x="4789821" y="319892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17318E-DE45-D960-FEBA-CF3DCA81E9B4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029757" y="3534993"/>
            <a:ext cx="110653" cy="5432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6C21F0-780F-DA49-AF18-CFC1821C90F5}"/>
              </a:ext>
            </a:extLst>
          </p:cNvPr>
          <p:cNvSpPr txBox="1"/>
          <p:nvPr/>
        </p:nvSpPr>
        <p:spPr>
          <a:xfrm>
            <a:off x="2765902" y="406131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a=2</a:t>
            </a:r>
            <a:endParaRPr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661C27-DB42-DDFE-BCCE-758DC3FF6EF2}"/>
              </a:ext>
            </a:extLst>
          </p:cNvPr>
          <p:cNvCxnSpPr>
            <a:cxnSpLocks/>
          </p:cNvCxnSpPr>
          <p:nvPr/>
        </p:nvCxnSpPr>
        <p:spPr>
          <a:xfrm flipH="1">
            <a:off x="2989474" y="4359023"/>
            <a:ext cx="70842" cy="4575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E7CA13-C33B-243A-4FED-2343C89441FB}"/>
              </a:ext>
            </a:extLst>
          </p:cNvPr>
          <p:cNvSpPr txBox="1"/>
          <p:nvPr/>
        </p:nvSpPr>
        <p:spPr>
          <a:xfrm>
            <a:off x="2740848" y="477230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t+2</a:t>
            </a:r>
            <a:endParaRPr baseline="-25000"/>
          </a:p>
        </p:txBody>
      </p:sp>
    </p:spTree>
    <p:extLst>
      <p:ext uri="{BB962C8B-B14F-4D97-AF65-F5344CB8AC3E}">
        <p14:creationId xmlns:p14="http://schemas.microsoft.com/office/powerpoint/2010/main" val="249078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532F11-F709-E964-EA59-AE12D9DA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Monte</a:t>
            </a:r>
            <a:r>
              <a:rPr lang="zh-CN" altLang="en-US"/>
              <a:t> </a:t>
            </a:r>
            <a:r>
              <a:rPr lang="en-US" altLang="zh-CN"/>
              <a:t>Carlo</a:t>
            </a:r>
            <a:r>
              <a:rPr lang="zh-CN" altLang="en-US"/>
              <a:t> </a:t>
            </a:r>
            <a:r>
              <a:rPr lang="en-US" altLang="zh-CN"/>
              <a:t>Tree</a:t>
            </a:r>
            <a:r>
              <a:rPr lang="zh-CN" altLang="en-US"/>
              <a:t> </a:t>
            </a:r>
            <a:r>
              <a:rPr lang="en-US" altLang="zh-CN"/>
              <a:t>Search</a:t>
            </a:r>
            <a:r>
              <a:rPr lang="zh-CN" altLang="en-US"/>
              <a:t> </a:t>
            </a:r>
            <a:r>
              <a:rPr lang="en-US" altLang="zh-CN"/>
              <a:t>(MCTS)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8AAE7-9D08-A38C-C5AC-4BEADBDB73A1}"/>
              </a:ext>
            </a:extLst>
          </p:cNvPr>
          <p:cNvSpPr txBox="1"/>
          <p:nvPr/>
        </p:nvSpPr>
        <p:spPr>
          <a:xfrm>
            <a:off x="7304926" y="2289307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Select</a:t>
            </a:r>
            <a:r>
              <a:rPr lang="zh-CN" altLang="en-US" sz="4000"/>
              <a:t> </a:t>
            </a:r>
            <a:r>
              <a:rPr lang="en-US" altLang="zh-CN" sz="4000"/>
              <a:t>&amp;</a:t>
            </a:r>
            <a:r>
              <a:rPr lang="zh-CN" altLang="en-US" sz="4000"/>
              <a:t> </a:t>
            </a:r>
            <a:r>
              <a:rPr lang="en-US" altLang="zh-CN" sz="4000"/>
              <a:t>expand</a:t>
            </a:r>
            <a:endParaRPr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4BA8F-46BA-9077-5C95-DA07D75FC890}"/>
              </a:ext>
            </a:extLst>
          </p:cNvPr>
          <p:cNvSpPr txBox="1"/>
          <p:nvPr/>
        </p:nvSpPr>
        <p:spPr>
          <a:xfrm>
            <a:off x="7304926" y="3241869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rgbClr val="FF0000"/>
                </a:solidFill>
              </a:rPr>
              <a:t>Rollout</a:t>
            </a:r>
            <a:endParaRPr sz="400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50F88-FCA4-DB19-3073-D7FF000C617C}"/>
              </a:ext>
            </a:extLst>
          </p:cNvPr>
          <p:cNvSpPr txBox="1"/>
          <p:nvPr/>
        </p:nvSpPr>
        <p:spPr>
          <a:xfrm>
            <a:off x="7304926" y="4194431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Backpropagate</a:t>
            </a:r>
            <a:endParaRPr sz="4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8CFECB-ACBF-1001-66B6-50B046FFCDA3}"/>
              </a:ext>
            </a:extLst>
          </p:cNvPr>
          <p:cNvSpPr txBox="1"/>
          <p:nvPr/>
        </p:nvSpPr>
        <p:spPr>
          <a:xfrm>
            <a:off x="3924897" y="159120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</a:t>
            </a:r>
            <a:endParaRPr baseline="-250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ED7A9B-D617-37CC-6B23-A26070BED9CD}"/>
              </a:ext>
            </a:extLst>
          </p:cNvPr>
          <p:cNvCxnSpPr>
            <a:cxnSpLocks/>
          </p:cNvCxnSpPr>
          <p:nvPr/>
        </p:nvCxnSpPr>
        <p:spPr>
          <a:xfrm flipH="1">
            <a:off x="2884868" y="1986271"/>
            <a:ext cx="1129403" cy="4349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A0ED58-0A3B-A739-A50F-95E53F22CD94}"/>
              </a:ext>
            </a:extLst>
          </p:cNvPr>
          <p:cNvSpPr txBox="1"/>
          <p:nvPr/>
        </p:nvSpPr>
        <p:spPr>
          <a:xfrm>
            <a:off x="2621013" y="241038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a=0</a:t>
            </a:r>
            <a:endParaRPr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D0FE3F-7377-CB41-FF53-E6C2E347583E}"/>
              </a:ext>
            </a:extLst>
          </p:cNvPr>
          <p:cNvCxnSpPr>
            <a:cxnSpLocks/>
          </p:cNvCxnSpPr>
          <p:nvPr/>
        </p:nvCxnSpPr>
        <p:spPr>
          <a:xfrm flipH="1">
            <a:off x="2011007" y="2774073"/>
            <a:ext cx="610006" cy="3060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7D581D9-F0CF-8E94-40CB-3CCF465C7AC0}"/>
              </a:ext>
            </a:extLst>
          </p:cNvPr>
          <p:cNvSpPr txBox="1"/>
          <p:nvPr/>
        </p:nvSpPr>
        <p:spPr>
          <a:xfrm>
            <a:off x="1762381" y="308010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ED8109-3E11-4DEC-8C22-6DFA92C03010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3758728" y="1960534"/>
            <a:ext cx="337049" cy="4606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7EB290-0E16-76C8-6B4F-DC270E744B18}"/>
              </a:ext>
            </a:extLst>
          </p:cNvPr>
          <p:cNvSpPr txBox="1"/>
          <p:nvPr/>
        </p:nvSpPr>
        <p:spPr>
          <a:xfrm>
            <a:off x="3427172" y="239349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a=1</a:t>
            </a:r>
            <a:endParaRPr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046E2A-EB6D-FB62-1BF9-F9ADFF153CDE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 flipH="1">
            <a:off x="3140410" y="2762829"/>
            <a:ext cx="550617" cy="4028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476A6-8C21-4E3C-7464-8DC05609237A}"/>
              </a:ext>
            </a:extLst>
          </p:cNvPr>
          <p:cNvSpPr txBox="1"/>
          <p:nvPr/>
        </p:nvSpPr>
        <p:spPr>
          <a:xfrm>
            <a:off x="2891784" y="316566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19489CE-763E-CBCA-C726-5FF4D6F2642D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095777" y="1960534"/>
            <a:ext cx="170880" cy="5637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C4C7DA-8C7C-A1B4-6FCD-22EE4BAE3495}"/>
              </a:ext>
            </a:extLst>
          </p:cNvPr>
          <p:cNvSpPr txBox="1"/>
          <p:nvPr/>
        </p:nvSpPr>
        <p:spPr>
          <a:xfrm>
            <a:off x="4029499" y="243410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a=2</a:t>
            </a:r>
            <a:endParaRPr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D51DA7-EBF4-AB48-0035-75A96C63C85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134060" y="2803439"/>
            <a:ext cx="159294" cy="3954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F4C598-2B5D-00A8-B11C-110D126B2992}"/>
              </a:ext>
            </a:extLst>
          </p:cNvPr>
          <p:cNvSpPr txBox="1"/>
          <p:nvPr/>
        </p:nvSpPr>
        <p:spPr>
          <a:xfrm>
            <a:off x="3885434" y="319892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F831D4-36C4-80BE-F929-41F84E3E1B47}"/>
              </a:ext>
            </a:extLst>
          </p:cNvPr>
          <p:cNvCxnSpPr>
            <a:cxnSpLocks/>
          </p:cNvCxnSpPr>
          <p:nvPr/>
        </p:nvCxnSpPr>
        <p:spPr>
          <a:xfrm>
            <a:off x="4278126" y="1932261"/>
            <a:ext cx="691511" cy="5086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EDA252-4505-D5B2-BC48-499B67EFD3E8}"/>
              </a:ext>
            </a:extLst>
          </p:cNvPr>
          <p:cNvSpPr txBox="1"/>
          <p:nvPr/>
        </p:nvSpPr>
        <p:spPr>
          <a:xfrm>
            <a:off x="4698104" y="241934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a=3</a:t>
            </a:r>
            <a:endParaRPr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0B94B0-F02F-2235-FD59-2DDAEFACAE19}"/>
              </a:ext>
            </a:extLst>
          </p:cNvPr>
          <p:cNvCxnSpPr>
            <a:cxnSpLocks/>
            <a:stCxn id="18" idx="2"/>
            <a:endCxn id="43" idx="0"/>
          </p:cNvCxnSpPr>
          <p:nvPr/>
        </p:nvCxnSpPr>
        <p:spPr>
          <a:xfrm>
            <a:off x="4961959" y="2788679"/>
            <a:ext cx="76488" cy="4102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DB5DBF1-E9EB-5154-2215-432BD48C4508}"/>
              </a:ext>
            </a:extLst>
          </p:cNvPr>
          <p:cNvSpPr txBox="1"/>
          <p:nvPr/>
        </p:nvSpPr>
        <p:spPr>
          <a:xfrm>
            <a:off x="4789821" y="319892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17318E-DE45-D960-FEBA-CF3DCA81E9B4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029757" y="3534993"/>
            <a:ext cx="110653" cy="5432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6C21F0-780F-DA49-AF18-CFC1821C90F5}"/>
              </a:ext>
            </a:extLst>
          </p:cNvPr>
          <p:cNvSpPr txBox="1"/>
          <p:nvPr/>
        </p:nvSpPr>
        <p:spPr>
          <a:xfrm>
            <a:off x="2765902" y="406131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a=2</a:t>
            </a:r>
            <a:endParaRPr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661C27-DB42-DDFE-BCCE-758DC3FF6EF2}"/>
              </a:ext>
            </a:extLst>
          </p:cNvPr>
          <p:cNvCxnSpPr>
            <a:cxnSpLocks/>
          </p:cNvCxnSpPr>
          <p:nvPr/>
        </p:nvCxnSpPr>
        <p:spPr>
          <a:xfrm flipH="1">
            <a:off x="2989474" y="4359023"/>
            <a:ext cx="70842" cy="4575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E7CA13-C33B-243A-4FED-2343C89441FB}"/>
              </a:ext>
            </a:extLst>
          </p:cNvPr>
          <p:cNvSpPr txBox="1"/>
          <p:nvPr/>
        </p:nvSpPr>
        <p:spPr>
          <a:xfrm>
            <a:off x="2740848" y="477230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t+2</a:t>
            </a:r>
            <a:endParaRPr baseline="-250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464058-4F5A-2EB0-0779-409FF5442715}"/>
              </a:ext>
            </a:extLst>
          </p:cNvPr>
          <p:cNvGrpSpPr/>
          <p:nvPr/>
        </p:nvGrpSpPr>
        <p:grpSpPr>
          <a:xfrm>
            <a:off x="2654925" y="5183346"/>
            <a:ext cx="759414" cy="1309530"/>
            <a:chOff x="1651380" y="3618963"/>
            <a:chExt cx="759414" cy="244857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DCD2E81-AC44-DBA1-0CC7-E2DA52EA5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2487" y="3618963"/>
              <a:ext cx="457200" cy="195990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A21EAA-9CB2-9602-C37B-055A3730231A}"/>
                </a:ext>
              </a:extLst>
            </p:cNvPr>
            <p:cNvSpPr txBox="1"/>
            <p:nvPr/>
          </p:nvSpPr>
          <p:spPr>
            <a:xfrm>
              <a:off x="1651380" y="5698202"/>
              <a:ext cx="75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1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163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532F11-F709-E964-EA59-AE12D9DA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Monte</a:t>
            </a:r>
            <a:r>
              <a:rPr lang="zh-CN" altLang="en-US"/>
              <a:t> </a:t>
            </a:r>
            <a:r>
              <a:rPr lang="en-US" altLang="zh-CN"/>
              <a:t>Carlo</a:t>
            </a:r>
            <a:r>
              <a:rPr lang="zh-CN" altLang="en-US"/>
              <a:t> </a:t>
            </a:r>
            <a:r>
              <a:rPr lang="en-US" altLang="zh-CN"/>
              <a:t>Tree</a:t>
            </a:r>
            <a:r>
              <a:rPr lang="zh-CN" altLang="en-US"/>
              <a:t> </a:t>
            </a:r>
            <a:r>
              <a:rPr lang="en-US" altLang="zh-CN"/>
              <a:t>Search</a:t>
            </a:r>
            <a:r>
              <a:rPr lang="zh-CN" altLang="en-US"/>
              <a:t> </a:t>
            </a:r>
            <a:r>
              <a:rPr lang="en-US" altLang="zh-CN"/>
              <a:t>(MCTS)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8AAE7-9D08-A38C-C5AC-4BEADBDB73A1}"/>
              </a:ext>
            </a:extLst>
          </p:cNvPr>
          <p:cNvSpPr txBox="1"/>
          <p:nvPr/>
        </p:nvSpPr>
        <p:spPr>
          <a:xfrm>
            <a:off x="7304926" y="2289307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Select</a:t>
            </a:r>
            <a:r>
              <a:rPr lang="zh-CN" altLang="en-US" sz="4000"/>
              <a:t> </a:t>
            </a:r>
            <a:r>
              <a:rPr lang="en-US" altLang="zh-CN" sz="4000"/>
              <a:t>&amp;</a:t>
            </a:r>
            <a:r>
              <a:rPr lang="zh-CN" altLang="en-US" sz="4000"/>
              <a:t> </a:t>
            </a:r>
            <a:r>
              <a:rPr lang="en-US" altLang="zh-CN" sz="4000"/>
              <a:t>expand</a:t>
            </a:r>
            <a:endParaRPr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4BA8F-46BA-9077-5C95-DA07D75FC890}"/>
              </a:ext>
            </a:extLst>
          </p:cNvPr>
          <p:cNvSpPr txBox="1"/>
          <p:nvPr/>
        </p:nvSpPr>
        <p:spPr>
          <a:xfrm>
            <a:off x="7304926" y="3241869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Rollout</a:t>
            </a:r>
            <a:endParaRPr sz="4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150F88-FCA4-DB19-3073-D7FF000C617C}"/>
              </a:ext>
            </a:extLst>
          </p:cNvPr>
          <p:cNvSpPr txBox="1"/>
          <p:nvPr/>
        </p:nvSpPr>
        <p:spPr>
          <a:xfrm>
            <a:off x="7304926" y="4194431"/>
            <a:ext cx="355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>
                <a:solidFill>
                  <a:srgbClr val="FF0000"/>
                </a:solidFill>
              </a:rPr>
              <a:t>Backpropagate</a:t>
            </a:r>
            <a:endParaRPr sz="400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8CFECB-ACBF-1001-66B6-50B046FFCDA3}"/>
              </a:ext>
            </a:extLst>
          </p:cNvPr>
          <p:cNvSpPr txBox="1"/>
          <p:nvPr/>
        </p:nvSpPr>
        <p:spPr>
          <a:xfrm>
            <a:off x="3924897" y="159120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</a:t>
            </a:r>
            <a:endParaRPr baseline="-250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ED7A9B-D617-37CC-6B23-A26070BED9CD}"/>
              </a:ext>
            </a:extLst>
          </p:cNvPr>
          <p:cNvCxnSpPr>
            <a:cxnSpLocks/>
          </p:cNvCxnSpPr>
          <p:nvPr/>
        </p:nvCxnSpPr>
        <p:spPr>
          <a:xfrm flipH="1">
            <a:off x="2884868" y="1986271"/>
            <a:ext cx="1129403" cy="4349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A0ED58-0A3B-A739-A50F-95E53F22CD94}"/>
              </a:ext>
            </a:extLst>
          </p:cNvPr>
          <p:cNvSpPr txBox="1"/>
          <p:nvPr/>
        </p:nvSpPr>
        <p:spPr>
          <a:xfrm>
            <a:off x="2621013" y="241038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a=0</a:t>
            </a:r>
            <a:endParaRPr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D0FE3F-7377-CB41-FF53-E6C2E347583E}"/>
              </a:ext>
            </a:extLst>
          </p:cNvPr>
          <p:cNvCxnSpPr>
            <a:cxnSpLocks/>
          </p:cNvCxnSpPr>
          <p:nvPr/>
        </p:nvCxnSpPr>
        <p:spPr>
          <a:xfrm flipH="1">
            <a:off x="2011007" y="2774073"/>
            <a:ext cx="610006" cy="30603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7D581D9-F0CF-8E94-40CB-3CCF465C7AC0}"/>
              </a:ext>
            </a:extLst>
          </p:cNvPr>
          <p:cNvSpPr txBox="1"/>
          <p:nvPr/>
        </p:nvSpPr>
        <p:spPr>
          <a:xfrm>
            <a:off x="1762381" y="308010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ED8109-3E11-4DEC-8C22-6DFA92C03010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3758728" y="1960534"/>
            <a:ext cx="337049" cy="4606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7EB290-0E16-76C8-6B4F-DC270E744B18}"/>
              </a:ext>
            </a:extLst>
          </p:cNvPr>
          <p:cNvSpPr txBox="1"/>
          <p:nvPr/>
        </p:nvSpPr>
        <p:spPr>
          <a:xfrm>
            <a:off x="3427172" y="239349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a=1</a:t>
            </a:r>
            <a:endParaRPr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046E2A-EB6D-FB62-1BF9-F9ADFF153CDE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 flipH="1">
            <a:off x="3140410" y="2762829"/>
            <a:ext cx="550617" cy="40283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F476A6-8C21-4E3C-7464-8DC05609237A}"/>
              </a:ext>
            </a:extLst>
          </p:cNvPr>
          <p:cNvSpPr txBox="1"/>
          <p:nvPr/>
        </p:nvSpPr>
        <p:spPr>
          <a:xfrm>
            <a:off x="2891784" y="316566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19489CE-763E-CBCA-C726-5FF4D6F2642D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095777" y="1960534"/>
            <a:ext cx="170880" cy="5637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C4C7DA-8C7C-A1B4-6FCD-22EE4BAE3495}"/>
              </a:ext>
            </a:extLst>
          </p:cNvPr>
          <p:cNvSpPr txBox="1"/>
          <p:nvPr/>
        </p:nvSpPr>
        <p:spPr>
          <a:xfrm>
            <a:off x="4029499" y="243410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a=1</a:t>
            </a:r>
            <a:endParaRPr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D51DA7-EBF4-AB48-0035-75A96C63C85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134060" y="2803439"/>
            <a:ext cx="159294" cy="3954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F4C598-2B5D-00A8-B11C-110D126B2992}"/>
              </a:ext>
            </a:extLst>
          </p:cNvPr>
          <p:cNvSpPr txBox="1"/>
          <p:nvPr/>
        </p:nvSpPr>
        <p:spPr>
          <a:xfrm>
            <a:off x="3885434" y="319892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F831D4-36C4-80BE-F929-41F84E3E1B47}"/>
              </a:ext>
            </a:extLst>
          </p:cNvPr>
          <p:cNvCxnSpPr>
            <a:cxnSpLocks/>
          </p:cNvCxnSpPr>
          <p:nvPr/>
        </p:nvCxnSpPr>
        <p:spPr>
          <a:xfrm>
            <a:off x="4278126" y="1932261"/>
            <a:ext cx="691511" cy="5086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EDA252-4505-D5B2-BC48-499B67EFD3E8}"/>
              </a:ext>
            </a:extLst>
          </p:cNvPr>
          <p:cNvSpPr txBox="1"/>
          <p:nvPr/>
        </p:nvSpPr>
        <p:spPr>
          <a:xfrm>
            <a:off x="4698104" y="241934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a=2</a:t>
            </a:r>
            <a:endParaRPr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0B94B0-F02F-2235-FD59-2DDAEFACAE19}"/>
              </a:ext>
            </a:extLst>
          </p:cNvPr>
          <p:cNvCxnSpPr>
            <a:cxnSpLocks/>
            <a:stCxn id="18" idx="2"/>
            <a:endCxn id="43" idx="0"/>
          </p:cNvCxnSpPr>
          <p:nvPr/>
        </p:nvCxnSpPr>
        <p:spPr>
          <a:xfrm>
            <a:off x="4961959" y="2788679"/>
            <a:ext cx="76488" cy="4102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DB5DBF1-E9EB-5154-2215-432BD48C4508}"/>
              </a:ext>
            </a:extLst>
          </p:cNvPr>
          <p:cNvSpPr txBox="1"/>
          <p:nvPr/>
        </p:nvSpPr>
        <p:spPr>
          <a:xfrm>
            <a:off x="4789821" y="319892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t+1</a:t>
            </a:r>
            <a:endParaRPr baseline="-2500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817318E-DE45-D960-FEBA-CF3DCA81E9B4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029757" y="3534993"/>
            <a:ext cx="110653" cy="5432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6C21F0-780F-DA49-AF18-CFC1821C90F5}"/>
              </a:ext>
            </a:extLst>
          </p:cNvPr>
          <p:cNvSpPr txBox="1"/>
          <p:nvPr/>
        </p:nvSpPr>
        <p:spPr>
          <a:xfrm>
            <a:off x="2765902" y="406131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a=2</a:t>
            </a:r>
            <a:endParaRPr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661C27-DB42-DDFE-BCCE-758DC3FF6EF2}"/>
              </a:ext>
            </a:extLst>
          </p:cNvPr>
          <p:cNvCxnSpPr>
            <a:cxnSpLocks/>
          </p:cNvCxnSpPr>
          <p:nvPr/>
        </p:nvCxnSpPr>
        <p:spPr>
          <a:xfrm flipH="1">
            <a:off x="2989474" y="4359023"/>
            <a:ext cx="70842" cy="4575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E7CA13-C33B-243A-4FED-2343C89441FB}"/>
              </a:ext>
            </a:extLst>
          </p:cNvPr>
          <p:cNvSpPr txBox="1"/>
          <p:nvPr/>
        </p:nvSpPr>
        <p:spPr>
          <a:xfrm>
            <a:off x="2740848" y="477230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</a:t>
            </a:r>
            <a:r>
              <a:rPr lang="en-US" altLang="zh-CN" baseline="-25000"/>
              <a:t>t+2</a:t>
            </a:r>
            <a:endParaRPr baseline="-250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464058-4F5A-2EB0-0779-409FF5442715}"/>
              </a:ext>
            </a:extLst>
          </p:cNvPr>
          <p:cNvGrpSpPr/>
          <p:nvPr/>
        </p:nvGrpSpPr>
        <p:grpSpPr>
          <a:xfrm>
            <a:off x="2654925" y="5183346"/>
            <a:ext cx="759414" cy="1309530"/>
            <a:chOff x="1651380" y="3618963"/>
            <a:chExt cx="759414" cy="2448571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DCD2E81-AC44-DBA1-0CC7-E2DA52EA5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2487" y="3618963"/>
              <a:ext cx="457200" cy="195990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A21EAA-9CB2-9602-C37B-055A3730231A}"/>
                </a:ext>
              </a:extLst>
            </p:cNvPr>
            <p:cNvSpPr txBox="1"/>
            <p:nvPr/>
          </p:nvSpPr>
          <p:spPr>
            <a:xfrm>
              <a:off x="1651380" y="5698202"/>
              <a:ext cx="759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R</a:t>
              </a:r>
              <a:r>
                <a:rPr lang="zh-CN" altLang="en-US"/>
                <a:t> </a:t>
              </a:r>
              <a:r>
                <a:rPr lang="en-US" altLang="zh-CN"/>
                <a:t>=</a:t>
              </a:r>
              <a:r>
                <a:rPr lang="zh-CN" altLang="en-US"/>
                <a:t> </a:t>
              </a:r>
              <a:r>
                <a:rPr lang="en-US" altLang="zh-CN"/>
                <a:t>1</a:t>
              </a:r>
              <a:endParaRPr/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03DFC2-AFF6-B35B-BE95-B38CE1A50F9B}"/>
              </a:ext>
            </a:extLst>
          </p:cNvPr>
          <p:cNvCxnSpPr>
            <a:cxnSpLocks/>
          </p:cNvCxnSpPr>
          <p:nvPr/>
        </p:nvCxnSpPr>
        <p:spPr>
          <a:xfrm flipV="1">
            <a:off x="2461877" y="4997003"/>
            <a:ext cx="0" cy="10136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4F1312-16C9-75D9-8389-69E382AF42D2}"/>
              </a:ext>
            </a:extLst>
          </p:cNvPr>
          <p:cNvCxnSpPr>
            <a:cxnSpLocks/>
          </p:cNvCxnSpPr>
          <p:nvPr/>
        </p:nvCxnSpPr>
        <p:spPr>
          <a:xfrm flipV="1">
            <a:off x="2400115" y="4120000"/>
            <a:ext cx="61762" cy="6966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FF42DB-D328-08FF-E85C-9AE77BBEF8EC}"/>
              </a:ext>
            </a:extLst>
          </p:cNvPr>
          <p:cNvCxnSpPr>
            <a:cxnSpLocks/>
          </p:cNvCxnSpPr>
          <p:nvPr/>
        </p:nvCxnSpPr>
        <p:spPr>
          <a:xfrm flipV="1">
            <a:off x="3148722" y="2027502"/>
            <a:ext cx="891172" cy="7465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DA2806-B28E-45B3-9836-BDDD61054377}"/>
              </a:ext>
            </a:extLst>
          </p:cNvPr>
          <p:cNvCxnSpPr>
            <a:cxnSpLocks/>
          </p:cNvCxnSpPr>
          <p:nvPr/>
        </p:nvCxnSpPr>
        <p:spPr>
          <a:xfrm flipV="1">
            <a:off x="2522071" y="3324228"/>
            <a:ext cx="243831" cy="6049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74276-1D6F-898A-BAD2-A64C40294657}"/>
              </a:ext>
            </a:extLst>
          </p:cNvPr>
          <p:cNvCxnSpPr>
            <a:cxnSpLocks/>
          </p:cNvCxnSpPr>
          <p:nvPr/>
        </p:nvCxnSpPr>
        <p:spPr>
          <a:xfrm flipV="1">
            <a:off x="2832394" y="2714353"/>
            <a:ext cx="340910" cy="5275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EB01-6936-99A0-396E-1E97B568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Recap</a:t>
            </a:r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7E9FDD-01A8-6935-ADAE-77EA061E2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279" y="1814061"/>
            <a:ext cx="4311894" cy="4351338"/>
          </a:xfrm>
          <a:ln w="28575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/>
              <a:t>Model-based</a:t>
            </a:r>
            <a:r>
              <a:rPr lang="zh-CN" altLang="en-US" sz="2400" b="1"/>
              <a:t> </a:t>
            </a:r>
            <a:br>
              <a:rPr lang="en-US" altLang="zh-CN" sz="2400"/>
            </a:b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endParaRPr sz="24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9D2C9E-12D5-F6F1-8943-0F08282F3807}"/>
              </a:ext>
            </a:extLst>
          </p:cNvPr>
          <p:cNvSpPr txBox="1">
            <a:spLocks/>
          </p:cNvSpPr>
          <p:nvPr/>
        </p:nvSpPr>
        <p:spPr>
          <a:xfrm>
            <a:off x="5872655" y="1814061"/>
            <a:ext cx="4522102" cy="4351338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/>
              <a:t>Model-free </a:t>
            </a:r>
            <a:br>
              <a:rPr lang="en-US" altLang="zh-CN" sz="2400"/>
            </a:br>
            <a:endParaRPr lang="en-US" altLang="zh-CN" sz="240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/>
          </a:p>
          <a:p>
            <a:endParaRPr lang="en-US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1DEB98-11F6-2AB5-0825-BCA46F429DF9}"/>
              </a:ext>
            </a:extLst>
          </p:cNvPr>
          <p:cNvGrpSpPr/>
          <p:nvPr/>
        </p:nvGrpSpPr>
        <p:grpSpPr>
          <a:xfrm>
            <a:off x="1889210" y="2404241"/>
            <a:ext cx="3182031" cy="1182414"/>
            <a:chOff x="1405735" y="2246587"/>
            <a:chExt cx="3182031" cy="1182414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CDA8D7E-F86B-20AB-3747-B21B8EF44B09}"/>
                </a:ext>
              </a:extLst>
            </p:cNvPr>
            <p:cNvSpPr txBox="1">
              <a:spLocks/>
            </p:cNvSpPr>
            <p:nvPr/>
          </p:nvSpPr>
          <p:spPr>
            <a:xfrm>
              <a:off x="1405735" y="2246587"/>
              <a:ext cx="3182031" cy="1182414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CN" sz="2400" b="1"/>
                <a:t>MDP</a:t>
              </a:r>
            </a:p>
            <a:p>
              <a:r>
                <a:rPr lang="en-US" altLang="zh-CN" sz="2400"/>
                <a:t>Policy</a:t>
              </a:r>
              <a:r>
                <a:rPr lang="zh-CN" altLang="en-US" sz="2400"/>
                <a:t> </a:t>
              </a:r>
              <a:r>
                <a:rPr lang="en-US" altLang="zh-CN" sz="2400"/>
                <a:t>iteration</a:t>
              </a:r>
            </a:p>
            <a:p>
              <a:r>
                <a:rPr lang="en-US" altLang="zh-CN" sz="2400"/>
                <a:t>Value</a:t>
              </a:r>
              <a:r>
                <a:rPr lang="zh-CN" altLang="en-US" sz="2400"/>
                <a:t> </a:t>
              </a:r>
              <a:r>
                <a:rPr lang="en-US" altLang="zh-CN" sz="2400"/>
                <a:t>iteration</a:t>
              </a:r>
              <a:r>
                <a:rPr lang="zh-CN" altLang="en-US" sz="2400"/>
                <a:t> </a:t>
              </a:r>
              <a:r>
                <a:rPr lang="en-US" altLang="zh-CN" sz="2400"/>
                <a:t>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zh-CN" sz="2400"/>
            </a:p>
            <a:p>
              <a:endParaRPr lang="en-US" sz="240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14D27F-85AC-4498-91F6-B7103322A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576" t="2058" b="-1"/>
            <a:stretch/>
          </p:blipFill>
          <p:spPr>
            <a:xfrm>
              <a:off x="2123210" y="2278119"/>
              <a:ext cx="1400384" cy="28211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4FBDBB-736D-D51C-8E3D-DCAD5038A9B4}"/>
              </a:ext>
            </a:extLst>
          </p:cNvPr>
          <p:cNvGrpSpPr/>
          <p:nvPr/>
        </p:nvGrpSpPr>
        <p:grpSpPr>
          <a:xfrm>
            <a:off x="6106655" y="2224733"/>
            <a:ext cx="4072759" cy="1712356"/>
            <a:chOff x="6096000" y="2199291"/>
            <a:chExt cx="4072759" cy="1712356"/>
          </a:xfrm>
        </p:grpSpPr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0829FD63-F989-ABC4-387A-581FB0843155}"/>
                </a:ext>
              </a:extLst>
            </p:cNvPr>
            <p:cNvSpPr txBox="1">
              <a:spLocks/>
            </p:cNvSpPr>
            <p:nvPr/>
          </p:nvSpPr>
          <p:spPr>
            <a:xfrm>
              <a:off x="6353648" y="2576832"/>
              <a:ext cx="1744717" cy="1182414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CN" sz="2400"/>
                <a:t>Off-policy</a:t>
              </a:r>
              <a:r>
                <a:rPr lang="zh-CN" altLang="en-US" sz="2400"/>
                <a:t> </a:t>
              </a:r>
              <a:endParaRPr lang="en-US" altLang="zh-CN" sz="2400"/>
            </a:p>
            <a:p>
              <a:r>
                <a:rPr lang="en-US" altLang="zh-CN" sz="2400"/>
                <a:t>Q</a:t>
              </a:r>
              <a:r>
                <a:rPr lang="zh-CN" altLang="en-US" sz="2400"/>
                <a:t> </a:t>
              </a:r>
              <a:r>
                <a:rPr lang="en-US" altLang="zh-CN" sz="2400"/>
                <a:t>learning</a:t>
              </a:r>
            </a:p>
            <a:p>
              <a:r>
                <a:rPr lang="en-US" altLang="zh-CN" sz="2400"/>
                <a:t>DQN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altLang="zh-CN" sz="2400"/>
            </a:p>
            <a:p>
              <a:endParaRPr lang="en-US" sz="2400"/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DA4EAF15-211C-3789-CB85-09C2A3B5F7E5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2199291"/>
              <a:ext cx="4072759" cy="1712356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altLang="zh-CN" sz="2400"/>
            </a:p>
            <a:p>
              <a:endParaRPr lang="en-US" sz="2400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F627ECC3-A7C8-67E9-251C-79FD7432684C}"/>
                </a:ext>
              </a:extLst>
            </p:cNvPr>
            <p:cNvSpPr txBox="1">
              <a:spLocks/>
            </p:cNvSpPr>
            <p:nvPr/>
          </p:nvSpPr>
          <p:spPr>
            <a:xfrm>
              <a:off x="8306016" y="2576832"/>
              <a:ext cx="1744717" cy="1182414"/>
            </a:xfrm>
            <a:prstGeom prst="rect">
              <a:avLst/>
            </a:prstGeom>
            <a:ln w="19050">
              <a:solidFill>
                <a:srgbClr val="00B050"/>
              </a:solidFill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CN" sz="2400"/>
                <a:t>On</a:t>
              </a:r>
              <a:r>
                <a:rPr lang="zh-CN" altLang="en-US" sz="2400"/>
                <a:t> </a:t>
              </a:r>
              <a:r>
                <a:rPr lang="en-US" altLang="zh-CN" sz="2400"/>
                <a:t>policy</a:t>
              </a:r>
              <a:r>
                <a:rPr lang="zh-CN" altLang="en-US" sz="2400"/>
                <a:t> </a:t>
              </a:r>
              <a:endParaRPr lang="en-US" altLang="zh-CN" sz="2400"/>
            </a:p>
            <a:p>
              <a:r>
                <a:rPr lang="en-US" altLang="zh-CN" sz="2400">
                  <a:solidFill>
                    <a:schemeClr val="bg1">
                      <a:lumMod val="65000"/>
                    </a:schemeClr>
                  </a:solidFill>
                </a:rPr>
                <a:t>Sarsa</a:t>
              </a:r>
            </a:p>
            <a:p>
              <a:r>
                <a:rPr lang="en-US" altLang="zh-CN" sz="240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C0D9C1-9740-F432-7DB7-2AD9B25E03D5}"/>
                </a:ext>
              </a:extLst>
            </p:cNvPr>
            <p:cNvSpPr txBox="1"/>
            <p:nvPr/>
          </p:nvSpPr>
          <p:spPr>
            <a:xfrm>
              <a:off x="7526064" y="2207500"/>
              <a:ext cx="14003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/>
                <a:t>Value</a:t>
              </a:r>
              <a:r>
                <a:rPr lang="en-US" altLang="zh-CN" b="1"/>
                <a:t>-based</a:t>
              </a:r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E5AAF8-7B18-EE04-3BDB-BAD7298C4FF5}"/>
              </a:ext>
            </a:extLst>
          </p:cNvPr>
          <p:cNvGrpSpPr/>
          <p:nvPr/>
        </p:nvGrpSpPr>
        <p:grpSpPr>
          <a:xfrm>
            <a:off x="6106654" y="4659843"/>
            <a:ext cx="4072759" cy="1302151"/>
            <a:chOff x="6106654" y="4659843"/>
            <a:chExt cx="4072759" cy="130215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B78B735-0981-4CD8-84AB-B2A17C457C5F}"/>
                </a:ext>
              </a:extLst>
            </p:cNvPr>
            <p:cNvGrpSpPr/>
            <p:nvPr/>
          </p:nvGrpSpPr>
          <p:grpSpPr>
            <a:xfrm>
              <a:off x="6106654" y="4659843"/>
              <a:ext cx="4072759" cy="1302151"/>
              <a:chOff x="6096000" y="2199291"/>
              <a:chExt cx="4072759" cy="1712356"/>
            </a:xfrm>
          </p:grpSpPr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353087F-9DA3-C7B2-ED5C-38CB31BCBC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199291"/>
                <a:ext cx="4072759" cy="1712356"/>
              </a:xfrm>
              <a:prstGeom prst="rect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2400"/>
              </a:p>
              <a:p>
                <a:endParaRPr lang="en-US" sz="24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33CA0C-46C3-B202-506D-35897710CA07}"/>
                  </a:ext>
                </a:extLst>
              </p:cNvPr>
              <p:cNvSpPr txBox="1"/>
              <p:nvPr/>
            </p:nvSpPr>
            <p:spPr>
              <a:xfrm>
                <a:off x="7467841" y="2388624"/>
                <a:ext cx="140038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b="1"/>
                  <a:t>Policy-based</a:t>
                </a:r>
                <a:endParaRPr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DA333A-280A-B621-E0AF-B7318698D994}"/>
                </a:ext>
              </a:extLst>
            </p:cNvPr>
            <p:cNvSpPr txBox="1"/>
            <p:nvPr/>
          </p:nvSpPr>
          <p:spPr>
            <a:xfrm>
              <a:off x="6464822" y="5274659"/>
              <a:ext cx="17730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200">
                  <a:solidFill>
                    <a:schemeClr val="bg1">
                      <a:lumMod val="65000"/>
                    </a:schemeClr>
                  </a:solidFill>
                </a:rPr>
                <a:t>REINFORCE</a:t>
              </a:r>
              <a:endParaRPr sz="22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B826967-538C-D467-0FD5-C4FB723545D0}"/>
              </a:ext>
            </a:extLst>
          </p:cNvPr>
          <p:cNvSpPr txBox="1">
            <a:spLocks/>
          </p:cNvSpPr>
          <p:nvPr/>
        </p:nvSpPr>
        <p:spPr>
          <a:xfrm>
            <a:off x="6968273" y="3828100"/>
            <a:ext cx="2506803" cy="940732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altLang="zh-CN" sz="2400" b="1"/>
            </a:br>
            <a:r>
              <a:rPr lang="en-US" altLang="zh-CN" sz="2400" b="1"/>
              <a:t>Actor-critc:</a:t>
            </a:r>
            <a:r>
              <a:rPr lang="zh-CN" altLang="en-US" sz="2400" b="1"/>
              <a:t> </a:t>
            </a:r>
            <a:endParaRPr lang="en-US" altLang="zh-CN" sz="2400" b="1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>
                    <a:lumMod val="65000"/>
                  </a:schemeClr>
                </a:solidFill>
              </a:rPr>
              <a:t>A2C,</a:t>
            </a:r>
            <a:r>
              <a:rPr lang="zh-CN" altLang="en-US" sz="2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>
                <a:solidFill>
                  <a:schemeClr val="bg1">
                    <a:lumMod val="65000"/>
                  </a:schemeClr>
                </a:solidFill>
              </a:rPr>
              <a:t>TRPO,</a:t>
            </a:r>
            <a:r>
              <a:rPr lang="zh-CN" altLang="en-US" sz="2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2400">
                <a:solidFill>
                  <a:schemeClr val="bg1">
                    <a:lumMod val="65000"/>
                  </a:schemeClr>
                </a:solidFill>
              </a:rPr>
              <a:t>PPO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/>
          </a:p>
          <a:p>
            <a:endParaRPr lang="en-US" sz="2400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B0113C0-8B6B-B738-D0B2-2010523C8029}"/>
              </a:ext>
            </a:extLst>
          </p:cNvPr>
          <p:cNvSpPr/>
          <p:nvPr/>
        </p:nvSpPr>
        <p:spPr>
          <a:xfrm>
            <a:off x="5185542" y="2673810"/>
            <a:ext cx="899804" cy="64327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9A4CF0-BA99-A7DF-54E2-8ADC341D6880}"/>
              </a:ext>
            </a:extLst>
          </p:cNvPr>
          <p:cNvSpPr txBox="1"/>
          <p:nvPr/>
        </p:nvSpPr>
        <p:spPr>
          <a:xfrm>
            <a:off x="5188162" y="3314826"/>
            <a:ext cx="105811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lack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model</a:t>
            </a:r>
            <a:endParaRPr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A4D0DC-224F-9311-BF2A-A834B5255297}"/>
              </a:ext>
            </a:extLst>
          </p:cNvPr>
          <p:cNvGrpSpPr/>
          <p:nvPr/>
        </p:nvGrpSpPr>
        <p:grpSpPr>
          <a:xfrm>
            <a:off x="1759479" y="4006682"/>
            <a:ext cx="3426063" cy="1920455"/>
            <a:chOff x="6096000" y="2199291"/>
            <a:chExt cx="4072759" cy="1712356"/>
          </a:xfrm>
        </p:grpSpPr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44C7262D-1C0F-D6D2-6191-F8D8DB29D1CA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2199291"/>
              <a:ext cx="4072759" cy="1712356"/>
            </a:xfrm>
            <a:prstGeom prst="rect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altLang="zh-CN" sz="2400"/>
            </a:p>
            <a:p>
              <a:endParaRPr lang="en-US" sz="2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20BFF1-F362-7919-F5EF-27B05D4DD072}"/>
                </a:ext>
              </a:extLst>
            </p:cNvPr>
            <p:cNvSpPr txBox="1"/>
            <p:nvPr/>
          </p:nvSpPr>
          <p:spPr>
            <a:xfrm>
              <a:off x="6811111" y="2292159"/>
              <a:ext cx="2642535" cy="3293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/>
                <a:t>Search</a:t>
              </a:r>
              <a:endParaRPr/>
            </a:p>
          </p:txBody>
        </p:sp>
      </p:grpSp>
      <p:sp>
        <p:nvSpPr>
          <p:cNvPr id="34" name="Right Arrow 33">
            <a:extLst>
              <a:ext uri="{FF2B5EF4-FFF2-40B4-BE49-F238E27FC236}">
                <a16:creationId xmlns:a16="http://schemas.microsoft.com/office/drawing/2014/main" id="{6B8F3D2C-25DE-E203-19B6-CF770838F75C}"/>
              </a:ext>
            </a:extLst>
          </p:cNvPr>
          <p:cNvSpPr/>
          <p:nvPr/>
        </p:nvSpPr>
        <p:spPr>
          <a:xfrm rot="5400000">
            <a:off x="3112944" y="3492011"/>
            <a:ext cx="652923" cy="64327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95BBA6-E75F-CEF4-9ADA-F05FB194B71C}"/>
              </a:ext>
            </a:extLst>
          </p:cNvPr>
          <p:cNvSpPr txBox="1"/>
          <p:nvPr/>
        </p:nvSpPr>
        <p:spPr>
          <a:xfrm>
            <a:off x="1303654" y="3600022"/>
            <a:ext cx="20198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large</a:t>
            </a:r>
            <a:r>
              <a:rPr lang="zh-CN" altLang="en-US"/>
              <a:t> </a:t>
            </a:r>
            <a:r>
              <a:rPr lang="en-US" altLang="zh-CN"/>
              <a:t>state</a:t>
            </a:r>
            <a:r>
              <a:rPr lang="zh-CN" altLang="en-US"/>
              <a:t> </a:t>
            </a:r>
            <a:r>
              <a:rPr lang="en-US" altLang="zh-CN"/>
              <a:t>space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10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43A3D1-38DB-9EE3-1852-97BA8226D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368" y="1416844"/>
            <a:ext cx="5226016" cy="4024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AC56741-DB14-DF5F-D37D-20FF29F8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What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model?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9516C0-1C26-1448-C927-45EEC0C80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2" t="2058" b="-1"/>
          <a:stretch/>
        </p:blipFill>
        <p:spPr>
          <a:xfrm>
            <a:off x="3594538" y="5728936"/>
            <a:ext cx="3209701" cy="4459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DABCE4-6B24-6213-1917-714C5B3C3508}"/>
              </a:ext>
            </a:extLst>
          </p:cNvPr>
          <p:cNvSpPr/>
          <p:nvPr/>
        </p:nvSpPr>
        <p:spPr>
          <a:xfrm>
            <a:off x="5494284" y="5670730"/>
            <a:ext cx="859221" cy="56238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4388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F48C-F1A2-692C-9692-54DD52FA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Model-free</a:t>
            </a:r>
            <a:r>
              <a:rPr lang="zh-CN" altLang="en-US"/>
              <a:t> </a:t>
            </a:r>
            <a:r>
              <a:rPr lang="en-US" altLang="zh-CN"/>
              <a:t>RL</a:t>
            </a:r>
            <a:r>
              <a:rPr lang="zh-CN" altLang="en-US"/>
              <a:t> </a:t>
            </a:r>
            <a:r>
              <a:rPr lang="en-US" altLang="zh-CN"/>
              <a:t>semantics</a:t>
            </a:r>
            <a:endParaRPr/>
          </a:p>
        </p:txBody>
      </p:sp>
      <p:pic>
        <p:nvPicPr>
          <p:cNvPr id="1026" name="Picture 2" descr="Image result for Cartoon Brain Outline">
            <a:extLst>
              <a:ext uri="{FF2B5EF4-FFF2-40B4-BE49-F238E27FC236}">
                <a16:creationId xmlns:a16="http://schemas.microsoft.com/office/drawing/2014/main" id="{967ACCFB-0082-EAE3-B66A-11E7C321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265" y="2017760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7B0554-A8F0-2178-ACA2-FFFD210C0A83}"/>
              </a:ext>
            </a:extLst>
          </p:cNvPr>
          <p:cNvSpPr txBox="1"/>
          <p:nvPr/>
        </p:nvSpPr>
        <p:spPr>
          <a:xfrm>
            <a:off x="3177710" y="1694466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Agent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48D6ED-D3C7-8B71-849D-8BCE4F7E28DF}"/>
              </a:ext>
            </a:extLst>
          </p:cNvPr>
          <p:cNvSpPr txBox="1"/>
          <p:nvPr/>
        </p:nvSpPr>
        <p:spPr>
          <a:xfrm>
            <a:off x="2888962" y="5792786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Environment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584846-8D9C-4FCA-8E39-47DC279C2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757" y="6086475"/>
            <a:ext cx="723900" cy="4064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9558AED-0941-6B43-D2FB-A2DDDF2D3EF9}"/>
              </a:ext>
            </a:extLst>
          </p:cNvPr>
          <p:cNvGrpSpPr/>
          <p:nvPr/>
        </p:nvGrpSpPr>
        <p:grpSpPr>
          <a:xfrm>
            <a:off x="1307955" y="2703562"/>
            <a:ext cx="1581007" cy="2366183"/>
            <a:chOff x="1307955" y="2703562"/>
            <a:chExt cx="1581007" cy="236618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0659E8C-4590-F244-10F0-5B098033AD35}"/>
                </a:ext>
              </a:extLst>
            </p:cNvPr>
            <p:cNvCxnSpPr>
              <a:cxnSpLocks/>
            </p:cNvCxnSpPr>
            <p:nvPr/>
          </p:nvCxnSpPr>
          <p:spPr>
            <a:xfrm>
              <a:off x="1669818" y="5069745"/>
              <a:ext cx="1219144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0B1444C2-3DF9-DA6E-A725-07B4AB2753B7}"/>
                </a:ext>
              </a:extLst>
            </p:cNvPr>
            <p:cNvCxnSpPr>
              <a:endCxn id="1026" idx="1"/>
            </p:cNvCxnSpPr>
            <p:nvPr/>
          </p:nvCxnSpPr>
          <p:spPr>
            <a:xfrm rot="5400000" flipH="1" flipV="1">
              <a:off x="1059204" y="3314175"/>
              <a:ext cx="2345674" cy="1124447"/>
            </a:xfrm>
            <a:prstGeom prst="bentConnector2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A3A28D-A5FD-A436-F335-76298623DFB0}"/>
                </a:ext>
              </a:extLst>
            </p:cNvPr>
            <p:cNvSpPr txBox="1"/>
            <p:nvPr/>
          </p:nvSpPr>
          <p:spPr>
            <a:xfrm>
              <a:off x="1307955" y="3539359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</a:t>
              </a:r>
              <a:endParaRPr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69FB26-9E3A-877F-8940-483C2C615940}"/>
              </a:ext>
            </a:extLst>
          </p:cNvPr>
          <p:cNvGrpSpPr/>
          <p:nvPr/>
        </p:nvGrpSpPr>
        <p:grpSpPr>
          <a:xfrm>
            <a:off x="4320414" y="2703560"/>
            <a:ext cx="1229050" cy="2345674"/>
            <a:chOff x="4320414" y="2703560"/>
            <a:chExt cx="1229050" cy="2345674"/>
          </a:xfrm>
        </p:grpSpPr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ED63AEE7-8996-2997-3389-D33DA0BA67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62102" y="3261873"/>
              <a:ext cx="2345673" cy="1229050"/>
            </a:xfrm>
            <a:prstGeom prst="bentConnector2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DF7BE6-C58A-A37F-F286-59DB00F1AB14}"/>
                </a:ext>
              </a:extLst>
            </p:cNvPr>
            <p:cNvCxnSpPr>
              <a:cxnSpLocks/>
            </p:cNvCxnSpPr>
            <p:nvPr/>
          </p:nvCxnSpPr>
          <p:spPr>
            <a:xfrm>
              <a:off x="4330319" y="2703560"/>
              <a:ext cx="1219144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F95690-2E19-A717-0503-D733947E14BE}"/>
                </a:ext>
              </a:extLst>
            </p:cNvPr>
            <p:cNvSpPr txBox="1"/>
            <p:nvPr/>
          </p:nvSpPr>
          <p:spPr>
            <a:xfrm>
              <a:off x="5204666" y="3539359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  <a:endParaRPr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023A92F-5CC9-96D3-366F-141718699205}"/>
              </a:ext>
            </a:extLst>
          </p:cNvPr>
          <p:cNvGrpSpPr/>
          <p:nvPr/>
        </p:nvGrpSpPr>
        <p:grpSpPr>
          <a:xfrm>
            <a:off x="3547241" y="3539359"/>
            <a:ext cx="336879" cy="670034"/>
            <a:chOff x="3547241" y="3539359"/>
            <a:chExt cx="336879" cy="670034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B73B640-0B86-4B30-1261-8DE8D371743B}"/>
                </a:ext>
              </a:extLst>
            </p:cNvPr>
            <p:cNvCxnSpPr/>
            <p:nvPr/>
          </p:nvCxnSpPr>
          <p:spPr>
            <a:xfrm flipV="1">
              <a:off x="3547241" y="3539359"/>
              <a:ext cx="0" cy="670034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3962E2-6611-3374-5553-C8DCD8BF34D9}"/>
                </a:ext>
              </a:extLst>
            </p:cNvPr>
            <p:cNvSpPr txBox="1"/>
            <p:nvPr/>
          </p:nvSpPr>
          <p:spPr>
            <a:xfrm>
              <a:off x="3619304" y="368971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r</a:t>
              </a: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53922E7-DD11-DC2E-7612-5CC7B0878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61074"/>
            <a:ext cx="5847728" cy="3114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D15B4-7420-3D78-99F3-A4107CB77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032" y="1761418"/>
            <a:ext cx="304800" cy="228600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8BAF1EA-7279-691E-5F6C-A5BA1809B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2944998" y="4448089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74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0B57C-488B-D9A0-EC8D-19067FA4A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220" y="1570616"/>
            <a:ext cx="8292743" cy="477793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CC876E-BC10-5F27-C056-6882D597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Basic</a:t>
            </a:r>
            <a:r>
              <a:rPr lang="zh-CN" altLang="en-US"/>
              <a:t> </a:t>
            </a:r>
            <a:r>
              <a:rPr lang="en-US" altLang="zh-CN"/>
              <a:t>research</a:t>
            </a:r>
            <a:r>
              <a:rPr lang="zh-CN" altLang="en-US"/>
              <a:t> </a:t>
            </a:r>
            <a:r>
              <a:rPr lang="en-US" altLang="zh-CN"/>
              <a:t>problems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model-based</a:t>
            </a:r>
            <a:r>
              <a:rPr lang="zh-CN" altLang="en-US"/>
              <a:t> </a:t>
            </a:r>
            <a:r>
              <a:rPr lang="en-US" altLang="zh-CN"/>
              <a:t>RL</a:t>
            </a:r>
            <a:r>
              <a:rPr lang="zh-CN" altLang="en-US"/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573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CC876E-BC10-5F27-C056-6882D597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Basic</a:t>
            </a:r>
            <a:r>
              <a:rPr lang="zh-CN" altLang="en-US"/>
              <a:t> </a:t>
            </a:r>
            <a:r>
              <a:rPr lang="en-US" altLang="zh-CN"/>
              <a:t>research</a:t>
            </a:r>
            <a:r>
              <a:rPr lang="zh-CN" altLang="en-US"/>
              <a:t> </a:t>
            </a:r>
            <a:r>
              <a:rPr lang="en-US" altLang="zh-CN"/>
              <a:t>problems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model-based</a:t>
            </a:r>
            <a:r>
              <a:rPr lang="zh-CN" altLang="en-US"/>
              <a:t> </a:t>
            </a:r>
            <a:r>
              <a:rPr lang="en-US" altLang="zh-CN"/>
              <a:t>RL</a:t>
            </a:r>
            <a:r>
              <a:rPr lang="zh-CN" altLang="en-US"/>
              <a:t> </a:t>
            </a:r>
            <a:endParaRPr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A671B8-E6CB-610A-0D45-740C72019C36}"/>
              </a:ext>
            </a:extLst>
          </p:cNvPr>
          <p:cNvSpPr txBox="1">
            <a:spLocks/>
          </p:cNvSpPr>
          <p:nvPr/>
        </p:nvSpPr>
        <p:spPr>
          <a:xfrm>
            <a:off x="2155370" y="2115662"/>
            <a:ext cx="7694023" cy="35939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400"/>
          </a:p>
          <a:p>
            <a:r>
              <a:rPr lang="en-US" altLang="zh-CN" sz="2400" b="1"/>
              <a:t>What</a:t>
            </a:r>
            <a:r>
              <a:rPr lang="zh-CN" altLang="en-US" sz="2400" b="1"/>
              <a:t> </a:t>
            </a:r>
            <a:r>
              <a:rPr lang="en-US" altLang="zh-CN" sz="2400" b="1"/>
              <a:t>can</a:t>
            </a:r>
            <a:r>
              <a:rPr lang="zh-CN" altLang="en-US" sz="2400" b="1"/>
              <a:t> </a:t>
            </a:r>
            <a:r>
              <a:rPr lang="en-US" altLang="zh-CN" sz="2400" b="1"/>
              <a:t>we</a:t>
            </a:r>
            <a:r>
              <a:rPr lang="zh-CN" altLang="en-US" sz="2400" b="1"/>
              <a:t> </a:t>
            </a:r>
            <a:r>
              <a:rPr lang="en-US" altLang="zh-CN" sz="2400" b="1"/>
              <a:t>do</a:t>
            </a:r>
            <a:r>
              <a:rPr lang="zh-CN" altLang="en-US" sz="2400" b="1"/>
              <a:t> </a:t>
            </a:r>
            <a:r>
              <a:rPr lang="en-US" altLang="zh-CN" sz="2400" b="1"/>
              <a:t>if</a:t>
            </a:r>
            <a:r>
              <a:rPr lang="zh-CN" altLang="en-US" sz="2400" b="1"/>
              <a:t> </a:t>
            </a:r>
            <a:r>
              <a:rPr lang="en-US" altLang="zh-CN" sz="2400" b="1"/>
              <a:t>we</a:t>
            </a:r>
            <a:r>
              <a:rPr lang="zh-CN" altLang="en-US" sz="2400" b="1"/>
              <a:t> </a:t>
            </a:r>
            <a:r>
              <a:rPr lang="en-US" altLang="zh-CN" sz="2400" b="1"/>
              <a:t>know</a:t>
            </a:r>
            <a:r>
              <a:rPr lang="zh-CN" altLang="en-US" sz="2400" b="1"/>
              <a:t> </a:t>
            </a:r>
            <a:r>
              <a:rPr lang="en-US" altLang="zh-CN" sz="2400" b="1"/>
              <a:t>the</a:t>
            </a:r>
            <a:r>
              <a:rPr lang="zh-CN" altLang="en-US" sz="2400" b="1"/>
              <a:t> </a:t>
            </a:r>
            <a:r>
              <a:rPr lang="en-US" altLang="zh-CN" sz="2400" b="1"/>
              <a:t>models?</a:t>
            </a:r>
          </a:p>
          <a:p>
            <a:pPr lvl="1"/>
            <a:r>
              <a:rPr lang="en-US" altLang="zh-CN" sz="2000" b="1"/>
              <a:t>Planning</a:t>
            </a:r>
          </a:p>
          <a:p>
            <a:endParaRPr lang="en-US" altLang="zh-CN" sz="2400"/>
          </a:p>
          <a:p>
            <a:r>
              <a:rPr lang="en-US" altLang="zh-CN" sz="2400"/>
              <a:t>How</a:t>
            </a:r>
            <a:r>
              <a:rPr lang="zh-CN" altLang="en-US" sz="2400"/>
              <a:t> </a:t>
            </a:r>
            <a:r>
              <a:rPr lang="en-US" altLang="zh-CN" sz="2400"/>
              <a:t>can</a:t>
            </a:r>
            <a:r>
              <a:rPr lang="zh-CN" altLang="en-US" sz="2400"/>
              <a:t> </a:t>
            </a:r>
            <a:r>
              <a:rPr lang="en-US" altLang="zh-CN" sz="2400"/>
              <a:t>we</a:t>
            </a:r>
            <a:r>
              <a:rPr lang="zh-CN" altLang="en-US" sz="2400"/>
              <a:t> </a:t>
            </a:r>
            <a:r>
              <a:rPr lang="en-US" altLang="zh-CN" sz="2400"/>
              <a:t>learn</a:t>
            </a:r>
            <a:r>
              <a:rPr lang="zh-CN" altLang="en-US" sz="2400"/>
              <a:t> </a:t>
            </a:r>
            <a:r>
              <a:rPr lang="en-US" altLang="zh-CN" sz="2400"/>
              <a:t>an</a:t>
            </a:r>
            <a:r>
              <a:rPr lang="zh-CN" altLang="en-US" sz="2400"/>
              <a:t> </a:t>
            </a:r>
            <a:r>
              <a:rPr lang="en-US" altLang="zh-CN" sz="2400"/>
              <a:t>unknown</a:t>
            </a:r>
            <a:r>
              <a:rPr lang="zh-CN" altLang="en-US" sz="2400"/>
              <a:t> </a:t>
            </a:r>
            <a:r>
              <a:rPr lang="en-US" altLang="zh-CN" sz="2400"/>
              <a:t>model?</a:t>
            </a:r>
            <a:endParaRPr lang="en-US" altLang="zh-CN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/>
          </a:p>
          <a:p>
            <a:r>
              <a:rPr lang="en-US" altLang="zh-CN" sz="2400"/>
              <a:t>How</a:t>
            </a:r>
            <a:r>
              <a:rPr lang="zh-CN" altLang="en-US" sz="2400"/>
              <a:t> </a:t>
            </a:r>
            <a:r>
              <a:rPr lang="en-US" altLang="zh-CN" sz="2400"/>
              <a:t>can</a:t>
            </a:r>
            <a:r>
              <a:rPr lang="zh-CN" altLang="en-US" sz="2400"/>
              <a:t> </a:t>
            </a:r>
            <a:r>
              <a:rPr lang="en-US" altLang="zh-CN" sz="2400"/>
              <a:t>we</a:t>
            </a:r>
            <a:r>
              <a:rPr lang="zh-CN" altLang="en-US" sz="2400"/>
              <a:t> </a:t>
            </a:r>
            <a:r>
              <a:rPr lang="en-US" altLang="zh-CN" sz="2400"/>
              <a:t>then</a:t>
            </a:r>
            <a:r>
              <a:rPr lang="zh-CN" altLang="en-US" sz="2400"/>
              <a:t> </a:t>
            </a:r>
            <a:r>
              <a:rPr lang="en-US" altLang="zh-CN" sz="2400"/>
              <a:t>decide</a:t>
            </a:r>
            <a:r>
              <a:rPr lang="zh-CN" altLang="en-US" sz="2400"/>
              <a:t> </a:t>
            </a:r>
            <a:r>
              <a:rPr lang="en-US" altLang="zh-CN" sz="2400"/>
              <a:t>a</a:t>
            </a:r>
            <a:r>
              <a:rPr lang="zh-CN" altLang="en-US" sz="2400"/>
              <a:t> </a:t>
            </a:r>
            <a:r>
              <a:rPr lang="en-US" altLang="zh-CN" sz="2400"/>
              <a:t>policy?</a:t>
            </a:r>
            <a:r>
              <a:rPr lang="zh-CN" altLang="en-US" sz="2400"/>
              <a:t> </a:t>
            </a:r>
            <a:endParaRPr lang="en-US" altLang="zh-CN" sz="2400"/>
          </a:p>
          <a:p>
            <a:endParaRPr lang="en-US" altLang="zh-CN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7506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F48C-F1A2-692C-9692-54DD52FA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planning?</a:t>
            </a:r>
            <a:endParaRPr/>
          </a:p>
        </p:txBody>
      </p:sp>
      <p:pic>
        <p:nvPicPr>
          <p:cNvPr id="1026" name="Picture 2" descr="Image result for Cartoon Brain Outline">
            <a:extLst>
              <a:ext uri="{FF2B5EF4-FFF2-40B4-BE49-F238E27FC236}">
                <a16:creationId xmlns:a16="http://schemas.microsoft.com/office/drawing/2014/main" id="{967ACCFB-0082-EAE3-B66A-11E7C321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265" y="2017760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7B0554-A8F0-2178-ACA2-FFFD210C0A83}"/>
              </a:ext>
            </a:extLst>
          </p:cNvPr>
          <p:cNvSpPr txBox="1"/>
          <p:nvPr/>
        </p:nvSpPr>
        <p:spPr>
          <a:xfrm>
            <a:off x="3177710" y="1694466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Agent</a:t>
            </a:r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83C62F3-C406-5296-DF17-EEEA3BF35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944998" y="4448089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48D6ED-D3C7-8B71-849D-8BCE4F7E28DF}"/>
              </a:ext>
            </a:extLst>
          </p:cNvPr>
          <p:cNvSpPr txBox="1"/>
          <p:nvPr/>
        </p:nvSpPr>
        <p:spPr>
          <a:xfrm>
            <a:off x="2888962" y="5792786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Environment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584846-8D9C-4FCA-8E39-47DC279C2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757" y="6086475"/>
            <a:ext cx="723900" cy="4064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9558AED-0941-6B43-D2FB-A2DDDF2D3EF9}"/>
              </a:ext>
            </a:extLst>
          </p:cNvPr>
          <p:cNvGrpSpPr/>
          <p:nvPr/>
        </p:nvGrpSpPr>
        <p:grpSpPr>
          <a:xfrm>
            <a:off x="1307955" y="2703562"/>
            <a:ext cx="1581007" cy="2366183"/>
            <a:chOff x="1307955" y="2703562"/>
            <a:chExt cx="1581007" cy="236618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0659E8C-4590-F244-10F0-5B098033AD35}"/>
                </a:ext>
              </a:extLst>
            </p:cNvPr>
            <p:cNvCxnSpPr>
              <a:cxnSpLocks/>
            </p:cNvCxnSpPr>
            <p:nvPr/>
          </p:nvCxnSpPr>
          <p:spPr>
            <a:xfrm>
              <a:off x="1669818" y="5069745"/>
              <a:ext cx="1219144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0B1444C2-3DF9-DA6E-A725-07B4AB2753B7}"/>
                </a:ext>
              </a:extLst>
            </p:cNvPr>
            <p:cNvCxnSpPr>
              <a:endCxn id="1026" idx="1"/>
            </p:cNvCxnSpPr>
            <p:nvPr/>
          </p:nvCxnSpPr>
          <p:spPr>
            <a:xfrm rot="5400000" flipH="1" flipV="1">
              <a:off x="1059204" y="3314175"/>
              <a:ext cx="2345674" cy="1124447"/>
            </a:xfrm>
            <a:prstGeom prst="bentConnector2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A3A28D-A5FD-A436-F335-76298623DFB0}"/>
                </a:ext>
              </a:extLst>
            </p:cNvPr>
            <p:cNvSpPr txBox="1"/>
            <p:nvPr/>
          </p:nvSpPr>
          <p:spPr>
            <a:xfrm>
              <a:off x="1307955" y="3539359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</a:t>
              </a:r>
              <a:endParaRPr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69FB26-9E3A-877F-8940-483C2C615940}"/>
              </a:ext>
            </a:extLst>
          </p:cNvPr>
          <p:cNvGrpSpPr/>
          <p:nvPr/>
        </p:nvGrpSpPr>
        <p:grpSpPr>
          <a:xfrm>
            <a:off x="4316600" y="2703560"/>
            <a:ext cx="1232867" cy="2430330"/>
            <a:chOff x="4316600" y="2703560"/>
            <a:chExt cx="1232867" cy="2430330"/>
          </a:xfrm>
        </p:grpSpPr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ED63AEE7-8996-2997-3389-D33DA0BA6733}"/>
                </a:ext>
              </a:extLst>
            </p:cNvPr>
            <p:cNvCxnSpPr>
              <a:cxnSpLocks/>
              <a:endCxn id="1028" idx="3"/>
            </p:cNvCxnSpPr>
            <p:nvPr/>
          </p:nvCxnSpPr>
          <p:spPr>
            <a:xfrm rot="5400000">
              <a:off x="3717869" y="3302292"/>
              <a:ext cx="2430329" cy="1232867"/>
            </a:xfrm>
            <a:prstGeom prst="bentConnector2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DF7BE6-C58A-A37F-F286-59DB00F1AB14}"/>
                </a:ext>
              </a:extLst>
            </p:cNvPr>
            <p:cNvCxnSpPr>
              <a:cxnSpLocks/>
            </p:cNvCxnSpPr>
            <p:nvPr/>
          </p:nvCxnSpPr>
          <p:spPr>
            <a:xfrm>
              <a:off x="4330319" y="2703560"/>
              <a:ext cx="1219144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F95690-2E19-A717-0503-D733947E14BE}"/>
                </a:ext>
              </a:extLst>
            </p:cNvPr>
            <p:cNvSpPr txBox="1"/>
            <p:nvPr/>
          </p:nvSpPr>
          <p:spPr>
            <a:xfrm>
              <a:off x="5204666" y="3539359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  <a:endParaRPr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023A92F-5CC9-96D3-366F-141718699205}"/>
              </a:ext>
            </a:extLst>
          </p:cNvPr>
          <p:cNvGrpSpPr/>
          <p:nvPr/>
        </p:nvGrpSpPr>
        <p:grpSpPr>
          <a:xfrm>
            <a:off x="3547241" y="3539359"/>
            <a:ext cx="336879" cy="670034"/>
            <a:chOff x="3547241" y="3539359"/>
            <a:chExt cx="336879" cy="670034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B73B640-0B86-4B30-1261-8DE8D371743B}"/>
                </a:ext>
              </a:extLst>
            </p:cNvPr>
            <p:cNvCxnSpPr/>
            <p:nvPr/>
          </p:nvCxnSpPr>
          <p:spPr>
            <a:xfrm flipV="1">
              <a:off x="3547241" y="3539359"/>
              <a:ext cx="0" cy="670034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3962E2-6611-3374-5553-C8DCD8BF34D9}"/>
                </a:ext>
              </a:extLst>
            </p:cNvPr>
            <p:cNvSpPr txBox="1"/>
            <p:nvPr/>
          </p:nvSpPr>
          <p:spPr>
            <a:xfrm>
              <a:off x="3619304" y="368971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r</a:t>
              </a:r>
              <a:endParaRPr/>
            </a:p>
          </p:txBody>
        </p:sp>
      </p:grpSp>
      <p:sp>
        <p:nvSpPr>
          <p:cNvPr id="7" name="Cloud Callout 6">
            <a:extLst>
              <a:ext uri="{FF2B5EF4-FFF2-40B4-BE49-F238E27FC236}">
                <a16:creationId xmlns:a16="http://schemas.microsoft.com/office/drawing/2014/main" id="{4CF5293B-233B-EBB7-E197-0DE96E64FAF9}"/>
              </a:ext>
            </a:extLst>
          </p:cNvPr>
          <p:cNvSpPr/>
          <p:nvPr/>
        </p:nvSpPr>
        <p:spPr>
          <a:xfrm>
            <a:off x="5713916" y="867055"/>
            <a:ext cx="5951611" cy="4416091"/>
          </a:xfrm>
          <a:prstGeom prst="cloudCallout">
            <a:avLst>
              <a:gd name="adj1" fmla="val -78721"/>
              <a:gd name="adj2" fmla="val -2588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2" descr="Image result for Cartoon Brain Outline">
            <a:extLst>
              <a:ext uri="{FF2B5EF4-FFF2-40B4-BE49-F238E27FC236}">
                <a16:creationId xmlns:a16="http://schemas.microsoft.com/office/drawing/2014/main" id="{1EF46311-A5D9-C893-9EBB-310C0DB0F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660" y="1891782"/>
            <a:ext cx="728634" cy="72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Environment Cartoon">
            <a:extLst>
              <a:ext uri="{FF2B5EF4-FFF2-40B4-BE49-F238E27FC236}">
                <a16:creationId xmlns:a16="http://schemas.microsoft.com/office/drawing/2014/main" id="{9695C9F6-EDC8-BE2B-B3F6-6CBB83A23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660" y="3429000"/>
            <a:ext cx="822629" cy="81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AAA7F7B-E70D-B0D7-B2BB-EC9D39F65924}"/>
              </a:ext>
            </a:extLst>
          </p:cNvPr>
          <p:cNvGrpSpPr/>
          <p:nvPr/>
        </p:nvGrpSpPr>
        <p:grpSpPr>
          <a:xfrm>
            <a:off x="6788727" y="2238192"/>
            <a:ext cx="1250385" cy="1670500"/>
            <a:chOff x="1307955" y="2703562"/>
            <a:chExt cx="1581007" cy="236618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E176629-CDDC-54EC-BDA7-47EFD3D70EF8}"/>
                </a:ext>
              </a:extLst>
            </p:cNvPr>
            <p:cNvCxnSpPr>
              <a:cxnSpLocks/>
            </p:cNvCxnSpPr>
            <p:nvPr/>
          </p:nvCxnSpPr>
          <p:spPr>
            <a:xfrm>
              <a:off x="1669818" y="5069745"/>
              <a:ext cx="1219144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5F324F25-7160-2752-470C-652EFC1BED15}"/>
                </a:ext>
              </a:extLst>
            </p:cNvPr>
            <p:cNvCxnSpPr/>
            <p:nvPr/>
          </p:nvCxnSpPr>
          <p:spPr>
            <a:xfrm rot="5400000" flipH="1" flipV="1">
              <a:off x="1059204" y="3314175"/>
              <a:ext cx="2345674" cy="1124447"/>
            </a:xfrm>
            <a:prstGeom prst="bentConnector2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F323F2-4512-5576-24E2-1F2159588467}"/>
                </a:ext>
              </a:extLst>
            </p:cNvPr>
            <p:cNvSpPr txBox="1"/>
            <p:nvPr/>
          </p:nvSpPr>
          <p:spPr>
            <a:xfrm>
              <a:off x="1307955" y="3539359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</a:t>
              </a:r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ECD064-AC50-3285-074B-8C7AC620EC4E}"/>
              </a:ext>
            </a:extLst>
          </p:cNvPr>
          <p:cNvGrpSpPr/>
          <p:nvPr/>
        </p:nvGrpSpPr>
        <p:grpSpPr>
          <a:xfrm>
            <a:off x="8812842" y="2216524"/>
            <a:ext cx="1116249" cy="1692167"/>
            <a:chOff x="4320414" y="2703560"/>
            <a:chExt cx="1229050" cy="2345674"/>
          </a:xfrm>
        </p:grpSpPr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86902F3F-692F-CEC2-BE27-BF4C945880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62102" y="3261873"/>
              <a:ext cx="2345673" cy="1229050"/>
            </a:xfrm>
            <a:prstGeom prst="bentConnector2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742B22C-9D05-5AF8-E94C-B2CC211FA4D0}"/>
                </a:ext>
              </a:extLst>
            </p:cNvPr>
            <p:cNvCxnSpPr>
              <a:cxnSpLocks/>
            </p:cNvCxnSpPr>
            <p:nvPr/>
          </p:nvCxnSpPr>
          <p:spPr>
            <a:xfrm>
              <a:off x="4330319" y="2703560"/>
              <a:ext cx="1219144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E4937E-302E-AB60-8339-BA6612894BFF}"/>
                </a:ext>
              </a:extLst>
            </p:cNvPr>
            <p:cNvSpPr txBox="1"/>
            <p:nvPr/>
          </p:nvSpPr>
          <p:spPr>
            <a:xfrm>
              <a:off x="5204666" y="3539359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  <a:endParaRPr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9821E9-02D5-47A9-86C1-3A9A46DCE677}"/>
              </a:ext>
            </a:extLst>
          </p:cNvPr>
          <p:cNvGrpSpPr/>
          <p:nvPr/>
        </p:nvGrpSpPr>
        <p:grpSpPr>
          <a:xfrm>
            <a:off x="8430436" y="2703560"/>
            <a:ext cx="336879" cy="670034"/>
            <a:chOff x="3547241" y="3539359"/>
            <a:chExt cx="336879" cy="670034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1BCD84D-3EEA-B317-0BB0-25046CEC4F46}"/>
                </a:ext>
              </a:extLst>
            </p:cNvPr>
            <p:cNvCxnSpPr/>
            <p:nvPr/>
          </p:nvCxnSpPr>
          <p:spPr>
            <a:xfrm flipV="1">
              <a:off x="3547241" y="3539359"/>
              <a:ext cx="0" cy="670034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05A54F-CC04-97B7-BDA6-F00340B74C00}"/>
                </a:ext>
              </a:extLst>
            </p:cNvPr>
            <p:cNvSpPr txBox="1"/>
            <p:nvPr/>
          </p:nvSpPr>
          <p:spPr>
            <a:xfrm>
              <a:off x="3619304" y="368971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r</a:t>
              </a:r>
              <a:endParaRPr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F0F344F9-F285-CA52-A639-15767BCF8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2392" y="4199772"/>
            <a:ext cx="579446" cy="38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CC876E-BC10-5F27-C056-6882D597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semantic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learning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11A9F4-1A86-06B3-BD52-ECFEC349D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572" y="3326620"/>
            <a:ext cx="3686464" cy="351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79F50B-002C-55C7-CA7F-1AF9466BC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584" y="2234840"/>
            <a:ext cx="1663700" cy="4191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268067-2CA6-784A-253C-7542985760A5}"/>
              </a:ext>
            </a:extLst>
          </p:cNvPr>
          <p:cNvCxnSpPr>
            <a:cxnSpLocks/>
          </p:cNvCxnSpPr>
          <p:nvPr/>
        </p:nvCxnSpPr>
        <p:spPr>
          <a:xfrm>
            <a:off x="2464954" y="3897746"/>
            <a:ext cx="659101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22756C-736A-B46D-AFEB-AF9A59CD76D1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5582804" y="2653940"/>
            <a:ext cx="1261630" cy="6726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B63720-1362-0135-8881-147282BD89C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844434" y="2653940"/>
            <a:ext cx="429780" cy="6726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6608419-6916-51E7-1CAF-DCD6DAE40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004" y="2208687"/>
            <a:ext cx="1574800" cy="4318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56AA87-2DE8-BDC3-2531-C7DD49C34541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795404" y="2640487"/>
            <a:ext cx="196417" cy="6995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925816-5D21-B5ED-1F98-59286300E0A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795404" y="2640487"/>
            <a:ext cx="1697759" cy="6861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D0AA21B-C981-C8B7-8AF5-76900A05A2B1}"/>
              </a:ext>
            </a:extLst>
          </p:cNvPr>
          <p:cNvSpPr txBox="1"/>
          <p:nvPr/>
        </p:nvSpPr>
        <p:spPr>
          <a:xfrm>
            <a:off x="5107131" y="3939014"/>
            <a:ext cx="95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Reality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235023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6231</TotalTime>
  <Words>754</Words>
  <Application>Microsoft Macintosh PowerPoint</Application>
  <PresentationFormat>Widescreen</PresentationFormat>
  <Paragraphs>245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Söhne</vt:lpstr>
      <vt:lpstr>Arial</vt:lpstr>
      <vt:lpstr>Calibri</vt:lpstr>
      <vt:lpstr>Calibri Light</vt:lpstr>
      <vt:lpstr>Office Theme</vt:lpstr>
      <vt:lpstr>Model-based RL, planning, and searching</vt:lpstr>
      <vt:lpstr>Overview</vt:lpstr>
      <vt:lpstr>Recap</vt:lpstr>
      <vt:lpstr>What is a model?</vt:lpstr>
      <vt:lpstr>Model-free RL semantics</vt:lpstr>
      <vt:lpstr>Basic research problems in model-based RL </vt:lpstr>
      <vt:lpstr>Basic research problems in model-based RL </vt:lpstr>
      <vt:lpstr>What is planning?</vt:lpstr>
      <vt:lpstr>The semantic of learning</vt:lpstr>
      <vt:lpstr>The semantic of planning</vt:lpstr>
      <vt:lpstr>What is planning?</vt:lpstr>
      <vt:lpstr>PowerPoint Presentation</vt:lpstr>
      <vt:lpstr>PowerPoint Presentation</vt:lpstr>
      <vt:lpstr>PowerPoint Presentation</vt:lpstr>
      <vt:lpstr>Heursitc search </vt:lpstr>
      <vt:lpstr>Heursitc search (Decision time forward search) </vt:lpstr>
      <vt:lpstr>Monte Carlo Tree Search (MCTS)</vt:lpstr>
      <vt:lpstr>Monte Carlo Tree Search (MCTS)</vt:lpstr>
      <vt:lpstr>Monte Carlo Tree Search (MCTS)</vt:lpstr>
      <vt:lpstr>Monte Carlo Tree Search (MCTS)</vt:lpstr>
      <vt:lpstr>Monte Carlo Tree Search (MCTS)</vt:lpstr>
      <vt:lpstr>Monte Carlo Tree Search (MCTS)</vt:lpstr>
      <vt:lpstr>Monte Carlo Tree Search (MCTS)</vt:lpstr>
      <vt:lpstr>Monte Carlo Tree Search (MCTS)</vt:lpstr>
      <vt:lpstr>Monte Carlo Tree Search (MCTS)</vt:lpstr>
      <vt:lpstr>Monte Carlo Tree Search (MCTS)</vt:lpstr>
      <vt:lpstr>Monte Carlo Tree Search (MCTS)</vt:lpstr>
      <vt:lpstr>Monte Carlo Tree Search (MCTS)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Zeming</dc:creator>
  <cp:lastModifiedBy>Zeming</cp:lastModifiedBy>
  <cp:revision>32</cp:revision>
  <dcterms:created xsi:type="dcterms:W3CDTF">2023-06-09T05:56:01Z</dcterms:created>
  <dcterms:modified xsi:type="dcterms:W3CDTF">2023-06-13T13:52:00Z</dcterms:modified>
</cp:coreProperties>
</file>