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4" r:id="rId3"/>
    <p:sldId id="258" r:id="rId4"/>
    <p:sldId id="319" r:id="rId5"/>
    <p:sldId id="325" r:id="rId6"/>
    <p:sldId id="320" r:id="rId7"/>
    <p:sldId id="321" r:id="rId8"/>
    <p:sldId id="259" r:id="rId9"/>
    <p:sldId id="322" r:id="rId10"/>
    <p:sldId id="257" r:id="rId11"/>
    <p:sldId id="324" r:id="rId12"/>
    <p:sldId id="323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35" r:id="rId22"/>
    <p:sldId id="337" r:id="rId23"/>
    <p:sldId id="336" r:id="rId24"/>
    <p:sldId id="338" r:id="rId25"/>
    <p:sldId id="339" r:id="rId26"/>
    <p:sldId id="340" r:id="rId27"/>
    <p:sldId id="333" r:id="rId28"/>
    <p:sldId id="34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045729-D762-6B4F-B23D-A4DB10709D98}">
          <p14:sldIdLst>
            <p14:sldId id="256"/>
            <p14:sldId id="294"/>
            <p14:sldId id="258"/>
            <p14:sldId id="319"/>
          </p14:sldIdLst>
        </p14:section>
        <p14:section name="policy iteration" id="{1D1FD77A-675E-D34F-939E-D8759E510B3C}">
          <p14:sldIdLst>
            <p14:sldId id="325"/>
            <p14:sldId id="320"/>
            <p14:sldId id="321"/>
            <p14:sldId id="259"/>
            <p14:sldId id="322"/>
            <p14:sldId id="257"/>
            <p14:sldId id="324"/>
            <p14:sldId id="323"/>
            <p14:sldId id="326"/>
            <p14:sldId id="327"/>
            <p14:sldId id="328"/>
          </p14:sldIdLst>
        </p14:section>
        <p14:section name="value iteration" id="{65779BAB-3488-D241-9941-73D795907585}">
          <p14:sldIdLst>
            <p14:sldId id="329"/>
            <p14:sldId id="330"/>
            <p14:sldId id="331"/>
            <p14:sldId id="332"/>
          </p14:sldIdLst>
        </p14:section>
        <p14:section name="Monte Carlo Method" id="{1B16D0B5-25D6-2846-9D18-88D571DE9C17}">
          <p14:sldIdLst>
            <p14:sldId id="334"/>
            <p14:sldId id="335"/>
            <p14:sldId id="337"/>
            <p14:sldId id="336"/>
            <p14:sldId id="338"/>
            <p14:sldId id="339"/>
            <p14:sldId id="340"/>
          </p14:sldIdLst>
        </p14:section>
        <p14:section name="Summary" id="{06CB876E-6AE5-F449-A2E6-B7D86712D7E2}">
          <p14:sldIdLst>
            <p14:sldId id="333"/>
            <p14:sldId id="341"/>
          </p14:sldIdLst>
        </p14:section>
        <p14:section name="Backup" id="{EC4D32A3-2AE7-FB40-A5D4-DC399585CFF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8"/>
    <p:restoredTop sz="94575"/>
  </p:normalViewPr>
  <p:slideViewPr>
    <p:cSldViewPr snapToGrid="0">
      <p:cViewPr varScale="1">
        <p:scale>
          <a:sx n="134" d="100"/>
          <a:sy n="134" d="100"/>
        </p:scale>
        <p:origin x="2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CFB6-34CE-300C-6867-88E6423E6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6C985-662C-E4CB-313C-088398C7C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D23A-6A56-D76A-724C-3E4F8855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ECBA-19A8-0F9A-8F88-B89BE9C4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0D12-91AA-EFC2-FAB9-B7E24A6F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A717-D282-9DC8-72EE-49C33B79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6B70-F0C0-D6D1-73BC-24CCACE74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5286-163E-64E2-BF07-773FECF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73AF-1F36-9849-85DB-5396A449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08E9-79B7-A2C4-7DAE-C06CDBC9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B8001-8A01-B6E7-325E-A0D734E2A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519B4-5B78-F8BB-8E95-6AF84297D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9ED2-E570-1493-E87B-8386001A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04F8-D7F1-D123-F8B4-0E50F52C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A072-D1DE-5DC3-476B-89BA3E0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3271-F88A-49FC-36D2-B35DDC14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97BF-179E-8EFA-2923-FF376952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9649-F3AF-0268-638C-7AF7D8A9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FFAA1-57FC-1A65-B4ED-8612FB50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F15B-2EDA-7A72-45DC-0A5D635C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3C47-0FF1-910F-21D8-95FBD1C8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FA7D-50B9-64F5-1B04-A4F67550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C535-9285-E757-A856-47C4C98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E4D2-0DF2-3BAD-CAE6-7A4DFE2B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877B-96AB-3935-AD12-7DB932BA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566B-3C29-2B22-536C-66B2668C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520B-DB64-16F2-F464-FC6FD7E7B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BA30D-51D5-1215-84F6-816B2EE5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3A0C-61D2-8FD5-981C-E05754D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01F4C-C555-BCDC-E335-22A204A3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E866F-E405-67DE-A149-D67B6C74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3245-8242-462B-2927-A4792BD0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304B-8369-AE36-8DDC-49D9964C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970C4-8374-FB19-12E6-2672383F2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E26AD-1294-0018-5437-0F8083AF3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0E10-21EE-1B72-039E-3C83DD38D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562B7-DCB5-A836-1E03-13104C72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F6F62-7D78-0BA6-4166-C5D24F85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2CDB1-1A14-B48F-441D-F077D2D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9F4-A825-98E8-331E-43469E8C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02881-BFDC-0279-3A85-5E2C0493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793CB-AE62-4004-7BDA-A4316639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B6FB7-18AB-EE3F-F3B2-A1A08DDD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BD699-A194-B4A8-D42E-B1F4FBE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B95DE-686B-1166-9252-EB65362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4597-ACC9-AA17-237C-A7DBED56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BFD7-6DDE-F809-5686-4E358147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9E14-C83C-DFA6-93A1-470A4C88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A6729-5001-46F4-7236-1A3E87DA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5CF20-4F7A-9D5D-3CB7-CC5D61EE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1F480-56A8-7B49-2265-79D22A9F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7F1F4-8993-FAC1-8133-EADEEFB4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3F32-E7D7-D653-0B5E-BA77F012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62A8C-9247-41FD-8034-77BD10A1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1CC92-A7F0-CB54-B497-77D50A07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B20A-44AB-BD44-E9E4-72505CA3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8398C-88DC-3F04-D175-FEECDF47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1121B-C3FD-B304-FE97-56CC9814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28DC5-998E-0852-3862-C1BBAC0C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7BAC-882F-4FEA-BFAE-C64DC7EA9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87E3-BF8B-EA2D-7D1A-F9B794027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DD62-C5D7-C445-B36C-F647DB462691}" type="datetimeFigureOut">
              <a:t>12/26/24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A1E5-150C-87B1-4002-16F237BE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64EE-9B0F-20D4-1335-55D743E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D42F-AEF0-3946-8957-58E1CD5F737E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9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yuanzhang.gitbook.io/compmodcogps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E4C7-3132-82A0-F4D5-02AC8B633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623" y="1834381"/>
            <a:ext cx="10120754" cy="2387600"/>
          </a:xfrm>
        </p:spPr>
        <p:txBody>
          <a:bodyPr>
            <a:normAutofit/>
          </a:bodyPr>
          <a:lstStyle/>
          <a:p>
            <a:r>
              <a:rPr lang="en-US" altLang="zh-CN" sz="6600" b="1"/>
              <a:t>02</a:t>
            </a:r>
            <a:r>
              <a:rPr lang="zh-CN" altLang="en-US" sz="6600" b="1"/>
              <a:t> </a:t>
            </a:r>
            <a:r>
              <a:rPr lang="en-US" altLang="zh-CN" sz="6600" b="1"/>
              <a:t>Dynamic</a:t>
            </a:r>
            <a:r>
              <a:rPr lang="zh-CN" altLang="en-US" sz="6600" b="1"/>
              <a:t> </a:t>
            </a:r>
            <a:r>
              <a:rPr lang="en-US" altLang="zh-CN" sz="6600" b="1"/>
              <a:t>Programming</a:t>
            </a:r>
            <a:r>
              <a:rPr lang="zh-CN" altLang="en-US" sz="6600" b="1"/>
              <a:t> </a:t>
            </a:r>
            <a:br>
              <a:rPr lang="en-US" altLang="zh-CN" sz="6600" b="1"/>
            </a:br>
            <a:r>
              <a:rPr lang="en-US" altLang="zh-CN" sz="6600" b="1"/>
              <a:t>+</a:t>
            </a:r>
            <a:r>
              <a:rPr lang="zh-CN" altLang="en-US" sz="6600" b="1"/>
              <a:t> </a:t>
            </a:r>
            <a:r>
              <a:rPr lang="en-US" altLang="zh-CN" sz="6600" b="1"/>
              <a:t>Monte</a:t>
            </a:r>
            <a:r>
              <a:rPr lang="zh-CN" altLang="en-US" sz="6600" b="1"/>
              <a:t> </a:t>
            </a:r>
            <a:r>
              <a:rPr lang="en-US" altLang="zh-CN" sz="6600" b="1"/>
              <a:t>Carlo</a:t>
            </a:r>
            <a:r>
              <a:rPr lang="zh-CN" altLang="en-US" sz="6600" b="1"/>
              <a:t> </a:t>
            </a:r>
            <a:r>
              <a:rPr lang="en-US" altLang="zh-CN" sz="6600" b="1"/>
              <a:t>method</a:t>
            </a:r>
            <a:endParaRPr sz="6600" b="1"/>
          </a:p>
        </p:txBody>
      </p:sp>
    </p:spTree>
    <p:extLst>
      <p:ext uri="{BB962C8B-B14F-4D97-AF65-F5344CB8AC3E}">
        <p14:creationId xmlns:p14="http://schemas.microsoft.com/office/powerpoint/2010/main" val="349690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EC26D8-9B58-51AD-E5EF-2FB78AE3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15" y="2216012"/>
            <a:ext cx="3497710" cy="37749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F00ADC-953E-2E84-677E-A5C1E53A7966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521D9-40B2-B1F8-7BF3-E473EAE0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2" y="2196961"/>
            <a:ext cx="3497711" cy="3774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C1FABE-270E-42F1-9C59-0FFEA6C79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470" y="1648341"/>
            <a:ext cx="254000" cy="20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83F3D-F4D0-CF22-972F-3A1445088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207" y="1514991"/>
            <a:ext cx="1130300" cy="469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71E1427-3ADC-1792-BC6F-97B74A4D3191}"/>
              </a:ext>
            </a:extLst>
          </p:cNvPr>
          <p:cNvGrpSpPr/>
          <p:nvPr/>
        </p:nvGrpSpPr>
        <p:grpSpPr>
          <a:xfrm>
            <a:off x="3757091" y="3259194"/>
            <a:ext cx="4801645" cy="1220516"/>
            <a:chOff x="3886200" y="2842413"/>
            <a:chExt cx="4801645" cy="122051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342BC59-2A7D-B71F-6AA8-3B9A0DD88E3B}"/>
                </a:ext>
              </a:extLst>
            </p:cNvPr>
            <p:cNvSpPr/>
            <p:nvPr/>
          </p:nvSpPr>
          <p:spPr>
            <a:xfrm>
              <a:off x="3886200" y="2842413"/>
              <a:ext cx="4801645" cy="122051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40EF1-A6F6-4AEF-4B8E-140635171CEB}"/>
                </a:ext>
              </a:extLst>
            </p:cNvPr>
            <p:cNvSpPr txBox="1"/>
            <p:nvPr/>
          </p:nvSpPr>
          <p:spPr>
            <a:xfrm>
              <a:off x="3940065" y="2944839"/>
              <a:ext cx="46939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</a:rPr>
                <a:t>BAD</a:t>
              </a:r>
              <a:r>
                <a:rPr lang="zh-CN" altLang="en-US" sz="600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</a:rPr>
                <a:t> </a:t>
              </a:r>
              <a:r>
                <a:rPr lang="en-US" altLang="zh-CN" sz="600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</a:rPr>
                <a:t>POLICY</a:t>
              </a:r>
              <a:endParaRPr sz="600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9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B03C4-AE58-FA09-A7B3-CCA33BF1A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98F54E-E851-368F-F278-4046F2FFE674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improvement: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49A348-6E75-ECAE-E804-E9C76296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113"/>
          <a:stretch/>
        </p:blipFill>
        <p:spPr>
          <a:xfrm>
            <a:off x="4494667" y="3642794"/>
            <a:ext cx="6537700" cy="1607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E67967-F55D-880F-2E1C-E250C10C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096" y="5425763"/>
            <a:ext cx="4257675" cy="485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E1D530-033A-4BD8-D383-E5C1C0A4A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28" y="1114840"/>
            <a:ext cx="2440435" cy="26338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1CD9E8-FA93-4C89-9EB1-65F3B5D9E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827" y="3748725"/>
            <a:ext cx="2440436" cy="263388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CD43EC8-752E-E26D-362F-263A48C46B1B}"/>
              </a:ext>
            </a:extLst>
          </p:cNvPr>
          <p:cNvGrpSpPr/>
          <p:nvPr/>
        </p:nvGrpSpPr>
        <p:grpSpPr>
          <a:xfrm>
            <a:off x="4759843" y="1778924"/>
            <a:ext cx="5782382" cy="1304081"/>
            <a:chOff x="4531243" y="1573799"/>
            <a:chExt cx="5782382" cy="130408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EE8C67A-29A0-AFC6-2EF4-59519991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5525" y="1573799"/>
              <a:ext cx="2588100" cy="130408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765751D-3148-E55F-4D70-1E09D6584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31243" y="1594019"/>
              <a:ext cx="2588101" cy="128386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5DCDA5-FF96-4741-52ED-7CE8D3C4013B}"/>
              </a:ext>
            </a:extLst>
          </p:cNvPr>
          <p:cNvGrpSpPr/>
          <p:nvPr/>
        </p:nvGrpSpPr>
        <p:grpSpPr>
          <a:xfrm>
            <a:off x="6151768" y="2511901"/>
            <a:ext cx="495569" cy="418136"/>
            <a:chOff x="4190192" y="3016377"/>
            <a:chExt cx="585216" cy="4937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1429EE-518D-5B9E-3CDA-B267CD004FE6}"/>
                </a:ext>
              </a:extLst>
            </p:cNvPr>
            <p:cNvSpPr/>
            <p:nvPr/>
          </p:nvSpPr>
          <p:spPr>
            <a:xfrm>
              <a:off x="4190192" y="3016377"/>
              <a:ext cx="585216" cy="49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80DFA9-8589-E2D0-AEE5-3B8310A2EDF5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4467518" y="3263265"/>
              <a:ext cx="307890" cy="400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84F0F5-B218-3264-B1AF-7EC1F64B5F6C}"/>
              </a:ext>
            </a:extLst>
          </p:cNvPr>
          <p:cNvGrpSpPr/>
          <p:nvPr/>
        </p:nvGrpSpPr>
        <p:grpSpPr>
          <a:xfrm>
            <a:off x="5525836" y="2511901"/>
            <a:ext cx="495569" cy="418136"/>
            <a:chOff x="4190192" y="3016377"/>
            <a:chExt cx="585216" cy="4937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87E3F6-BFBC-F003-72DB-557FA21AB7E6}"/>
                </a:ext>
              </a:extLst>
            </p:cNvPr>
            <p:cNvSpPr/>
            <p:nvPr/>
          </p:nvSpPr>
          <p:spPr>
            <a:xfrm>
              <a:off x="4190192" y="3016377"/>
              <a:ext cx="585216" cy="49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DAC7A7B-7BBC-E747-C192-DCD0AC1143A8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V="1">
              <a:off x="4467518" y="3263265"/>
              <a:ext cx="307890" cy="400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0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890A7-74D8-99A1-1841-99BD4864C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A3AC1E-C6CA-DB36-BFAC-DF45872FDD94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improvement: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4ED3E-5F5E-F6BC-B189-D7838D3E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75" y="1634013"/>
            <a:ext cx="6998208" cy="42203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B03D06-7FDD-1407-CB67-38CBC606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" y="4509191"/>
            <a:ext cx="1484630" cy="13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BCD5-DAC5-B7BE-F43E-1A67A662A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55BD8C9-FD53-775B-8219-E619D3A29E8A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improvement: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A8684-3A0C-4334-3AB8-0FA23181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70" y="1187232"/>
            <a:ext cx="2481205" cy="2677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03ED6C-74BC-FE04-5768-2D13146B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06" y="2263694"/>
            <a:ext cx="656203" cy="52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C57A7-1DC7-5520-DCCA-372AA49D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00" y="4632587"/>
            <a:ext cx="925003" cy="95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7ED5-37DA-856E-4520-640A7B20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447" y="3921360"/>
            <a:ext cx="2481206" cy="267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392C25-9809-5278-4F37-5E7ECA472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249" y="1187231"/>
            <a:ext cx="2481206" cy="2677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C5A39-0D9B-94C9-4ADF-D1A59FB91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6271" y="3921360"/>
            <a:ext cx="2481204" cy="26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8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DE104-E332-A3F2-F37A-FAB531EC3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5554AB-8EB1-5597-26B4-D320CC658778}"/>
              </a:ext>
            </a:extLst>
          </p:cNvPr>
          <p:cNvGrpSpPr/>
          <p:nvPr/>
        </p:nvGrpSpPr>
        <p:grpSpPr>
          <a:xfrm>
            <a:off x="2312651" y="1240753"/>
            <a:ext cx="7566697" cy="5102437"/>
            <a:chOff x="0" y="1579081"/>
            <a:chExt cx="7772400" cy="52789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4D2A99-8340-E4C4-BA51-9FAC5E2F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79081"/>
              <a:ext cx="7772400" cy="52789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F1EAC3-9C74-AFD3-FB65-3BEDCCF1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64" y="3335621"/>
              <a:ext cx="4699000" cy="4953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A0FDA3-B98A-07FC-E55B-3871244598BD}"/>
                </a:ext>
              </a:extLst>
            </p:cNvPr>
            <p:cNvCxnSpPr/>
            <p:nvPr/>
          </p:nvCxnSpPr>
          <p:spPr>
            <a:xfrm>
              <a:off x="934432" y="4108475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AE1014-F7D7-5240-F34D-3254ACF02973}"/>
                </a:ext>
              </a:extLst>
            </p:cNvPr>
            <p:cNvCxnSpPr/>
            <p:nvPr/>
          </p:nvCxnSpPr>
          <p:spPr>
            <a:xfrm>
              <a:off x="934431" y="4176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DE4E9C-D7A5-6B98-DEF2-6807A1E70550}"/>
                </a:ext>
              </a:extLst>
            </p:cNvPr>
            <p:cNvCxnSpPr/>
            <p:nvPr/>
          </p:nvCxnSpPr>
          <p:spPr>
            <a:xfrm>
              <a:off x="472997" y="601347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463F2F-6757-C97D-250F-203623DE959E}"/>
                </a:ext>
              </a:extLst>
            </p:cNvPr>
            <p:cNvCxnSpPr/>
            <p:nvPr/>
          </p:nvCxnSpPr>
          <p:spPr>
            <a:xfrm>
              <a:off x="472997" y="6081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AD711E5-0527-0C31-5A78-B95E4D16D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898" y="5361001"/>
              <a:ext cx="3594100" cy="533400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53257DB1-BBF0-6EE8-FCD7-553A5BED143A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BA7CAE-7402-B0AD-3997-D8B92958D7B5}"/>
              </a:ext>
            </a:extLst>
          </p:cNvPr>
          <p:cNvCxnSpPr>
            <a:cxnSpLocks/>
          </p:cNvCxnSpPr>
          <p:nvPr/>
        </p:nvCxnSpPr>
        <p:spPr>
          <a:xfrm flipV="1">
            <a:off x="9493266" y="4920930"/>
            <a:ext cx="347884" cy="172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E05F437-0DB3-A0CC-C500-2B1AC954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150" y="4758746"/>
            <a:ext cx="2309510" cy="3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9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EF4F24-EFEC-CA04-8B0E-00241989FB84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24F5B-1CF6-5919-DEEF-2DDAAF3CE845}"/>
              </a:ext>
            </a:extLst>
          </p:cNvPr>
          <p:cNvSpPr txBox="1"/>
          <p:nvPr/>
        </p:nvSpPr>
        <p:spPr>
          <a:xfrm>
            <a:off x="4629482" y="5430536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(Sutton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Barto,</a:t>
            </a:r>
            <a:r>
              <a:rPr lang="zh-CN" altLang="en-US"/>
              <a:t> </a:t>
            </a:r>
            <a:r>
              <a:rPr lang="en-US" altLang="zh-CN"/>
              <a:t>2018)</a:t>
            </a:r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F0A73A-1A56-F86C-5F2E-F78C14E5271E}"/>
              </a:ext>
            </a:extLst>
          </p:cNvPr>
          <p:cNvGrpSpPr/>
          <p:nvPr/>
        </p:nvGrpSpPr>
        <p:grpSpPr>
          <a:xfrm>
            <a:off x="2647583" y="1162566"/>
            <a:ext cx="6567649" cy="4077716"/>
            <a:chOff x="2876183" y="1262380"/>
            <a:chExt cx="6567649" cy="40777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2BC83A-3950-ED4E-4C9F-1A6D224B7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6183" y="1262380"/>
              <a:ext cx="6567649" cy="407771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CCC80E-4195-B8C7-73C5-02AADD9128D8}"/>
                </a:ext>
              </a:extLst>
            </p:cNvPr>
            <p:cNvSpPr txBox="1"/>
            <p:nvPr/>
          </p:nvSpPr>
          <p:spPr>
            <a:xfrm rot="17758610">
              <a:off x="2546640" y="2403277"/>
              <a:ext cx="1763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Policy</a:t>
              </a:r>
              <a:r>
                <a:rPr lang="zh-CN" altLang="en-US"/>
                <a:t> </a:t>
              </a:r>
              <a:r>
                <a:rPr lang="en-US" altLang="zh-CN"/>
                <a:t>evaluation</a:t>
              </a:r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DE7CAC-6582-F334-9EDF-5F54481A6E1B}"/>
                </a:ext>
              </a:extLst>
            </p:cNvPr>
            <p:cNvSpPr txBox="1"/>
            <p:nvPr/>
          </p:nvSpPr>
          <p:spPr>
            <a:xfrm rot="4569309">
              <a:off x="3573801" y="3116573"/>
              <a:ext cx="2051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Policy</a:t>
              </a:r>
              <a:r>
                <a:rPr lang="zh-CN" altLang="en-US"/>
                <a:t> </a:t>
              </a:r>
              <a:r>
                <a:rPr lang="en-US" altLang="zh-CN"/>
                <a:t>improvement</a:t>
              </a:r>
              <a:endParaRPr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4EC05-D811-3AB9-47FF-D29A79B8BF2E}"/>
                </a:ext>
              </a:extLst>
            </p:cNvPr>
            <p:cNvSpPr txBox="1"/>
            <p:nvPr/>
          </p:nvSpPr>
          <p:spPr>
            <a:xfrm rot="17597489">
              <a:off x="4509910" y="3185879"/>
              <a:ext cx="1416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Policy</a:t>
              </a:r>
              <a:r>
                <a:rPr lang="zh-CN" altLang="en-US" sz="1400"/>
                <a:t> </a:t>
              </a:r>
              <a:r>
                <a:rPr lang="en-US" altLang="zh-CN" sz="1400"/>
                <a:t>evaluation</a:t>
              </a:r>
              <a:endParaRPr sz="1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1C2E0A-ACC9-B683-A341-72E3DD321C30}"/>
                </a:ext>
              </a:extLst>
            </p:cNvPr>
            <p:cNvSpPr txBox="1"/>
            <p:nvPr/>
          </p:nvSpPr>
          <p:spPr>
            <a:xfrm rot="4569309">
              <a:off x="5291117" y="3475859"/>
              <a:ext cx="1429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Policy</a:t>
              </a:r>
              <a:r>
                <a:rPr lang="zh-CN" altLang="en-US" sz="1200"/>
                <a:t> </a:t>
              </a:r>
              <a:r>
                <a:rPr lang="en-US" altLang="zh-CN" sz="1200"/>
                <a:t>improvement</a:t>
              </a: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47923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84A87-773C-C5E1-3C1F-316A60DD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9DF-3B04-D9B2-B829-42CB618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0452-E7B2-7E80-32CF-C98CC5CD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B97DF0-CA65-E422-2DF1-7F37F8AC09D1}"/>
              </a:ext>
            </a:extLst>
          </p:cNvPr>
          <p:cNvSpPr/>
          <p:nvPr/>
        </p:nvSpPr>
        <p:spPr>
          <a:xfrm>
            <a:off x="1595178" y="3104388"/>
            <a:ext cx="3232854" cy="6492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68ECFC-A5F5-699F-2BCD-718A916B249C}"/>
              </a:ext>
            </a:extLst>
          </p:cNvPr>
          <p:cNvSpPr txBox="1">
            <a:spLocks/>
          </p:cNvSpPr>
          <p:nvPr/>
        </p:nvSpPr>
        <p:spPr>
          <a:xfrm>
            <a:off x="6529890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/>
              <a:t>Practice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 iteration</a:t>
            </a:r>
          </a:p>
          <a:p>
            <a:endParaRPr lang="en-US" altLang="zh-CN" sz="2400"/>
          </a:p>
          <a:p>
            <a:r>
              <a:rPr lang="en-US" altLang="zh-CN" sz="2400"/>
              <a:t>Value iteration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/>
          </a:p>
          <a:p>
            <a:r>
              <a:rPr lang="en-US" altLang="zh-CN" sz="2400"/>
              <a:t>Monte Carlo 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593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610EF2-FE90-C418-F481-E2F1F32C744E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drawback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58AEB5-88C9-6C14-8BD4-644337DCAB27}"/>
              </a:ext>
            </a:extLst>
          </p:cNvPr>
          <p:cNvGrpSpPr/>
          <p:nvPr/>
        </p:nvGrpSpPr>
        <p:grpSpPr>
          <a:xfrm>
            <a:off x="3823682" y="1586370"/>
            <a:ext cx="5142738" cy="4528680"/>
            <a:chOff x="2194560" y="1504074"/>
            <a:chExt cx="5142738" cy="45286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224F00-B2AA-1425-5A15-7FC2B6117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560" y="1504074"/>
              <a:ext cx="5142738" cy="452868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E28DBDF-41FC-7551-6CBF-411E2A06C415}"/>
                </a:ext>
              </a:extLst>
            </p:cNvPr>
            <p:cNvSpPr/>
            <p:nvPr/>
          </p:nvSpPr>
          <p:spPr>
            <a:xfrm>
              <a:off x="2194560" y="2057400"/>
              <a:ext cx="1124712" cy="33832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27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F3439-D5B0-1EB8-8298-589331AD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C5A259-270E-378B-21B6-0C36E76DF2E2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C3BEAF-5BD2-A2D9-4B33-0F0D4C59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7" y="1908905"/>
            <a:ext cx="5205506" cy="304019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3DC52BB-0CAA-A7BC-F03C-582B1AACAE71}"/>
              </a:ext>
            </a:extLst>
          </p:cNvPr>
          <p:cNvSpPr txBox="1"/>
          <p:nvPr/>
        </p:nvSpPr>
        <p:spPr>
          <a:xfrm>
            <a:off x="2441448" y="5358384"/>
            <a:ext cx="20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endParaRPr sz="240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03C2901-38DD-E5D9-00C8-1CC408E837B0}"/>
              </a:ext>
            </a:extLst>
          </p:cNvPr>
          <p:cNvGrpSpPr/>
          <p:nvPr/>
        </p:nvGrpSpPr>
        <p:grpSpPr>
          <a:xfrm>
            <a:off x="7269480" y="2066544"/>
            <a:ext cx="4499666" cy="3753504"/>
            <a:chOff x="7269480" y="2066544"/>
            <a:chExt cx="4499666" cy="375350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683E876-C816-57B7-D3D7-32138D21C97C}"/>
                </a:ext>
              </a:extLst>
            </p:cNvPr>
            <p:cNvCxnSpPr>
              <a:cxnSpLocks/>
            </p:cNvCxnSpPr>
            <p:nvPr/>
          </p:nvCxnSpPr>
          <p:spPr>
            <a:xfrm>
              <a:off x="7269480" y="2066544"/>
              <a:ext cx="3282696" cy="123741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4F678D-2833-14F0-F67B-4746795AA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6419" y="3303961"/>
              <a:ext cx="3185757" cy="14692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A09CEE-A855-2E69-24FC-2D977698CDBF}"/>
                </a:ext>
              </a:extLst>
            </p:cNvPr>
            <p:cNvSpPr/>
            <p:nvPr/>
          </p:nvSpPr>
          <p:spPr>
            <a:xfrm>
              <a:off x="10533647" y="32824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606CD4-2456-0956-8C5D-EC9DF0D86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3533" y="3168649"/>
              <a:ext cx="845613" cy="410371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CDCF6-B0E2-C673-3E95-29E171ABD271}"/>
                </a:ext>
              </a:extLst>
            </p:cNvPr>
            <p:cNvCxnSpPr/>
            <p:nvPr/>
          </p:nvCxnSpPr>
          <p:spPr>
            <a:xfrm flipV="1">
              <a:off x="7366419" y="3035808"/>
              <a:ext cx="122517" cy="292406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140BFC-37C8-27C9-7A8E-C6C64D35A332}"/>
                </a:ext>
              </a:extLst>
            </p:cNvPr>
            <p:cNvCxnSpPr>
              <a:cxnSpLocks/>
            </p:cNvCxnSpPr>
            <p:nvPr/>
          </p:nvCxnSpPr>
          <p:spPr>
            <a:xfrm>
              <a:off x="7488936" y="3023682"/>
              <a:ext cx="775866" cy="13471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6A319B1-15EF-EF95-CF49-94CE1CD93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4802" y="3931920"/>
              <a:ext cx="122517" cy="43891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53983A4-5F8E-EE8C-1818-3E19758D6E07}"/>
                </a:ext>
              </a:extLst>
            </p:cNvPr>
            <p:cNvCxnSpPr>
              <a:cxnSpLocks/>
            </p:cNvCxnSpPr>
            <p:nvPr/>
          </p:nvCxnSpPr>
          <p:spPr>
            <a:xfrm>
              <a:off x="8387319" y="3931920"/>
              <a:ext cx="189753" cy="30175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DDB4C12-B9CC-339E-6D09-C475013FE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7072" y="3844987"/>
              <a:ext cx="109478" cy="388685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55F39A4-ADC5-BF47-A9A0-3957EB0490D1}"/>
                </a:ext>
              </a:extLst>
            </p:cNvPr>
            <p:cNvCxnSpPr>
              <a:cxnSpLocks/>
            </p:cNvCxnSpPr>
            <p:nvPr/>
          </p:nvCxnSpPr>
          <p:spPr>
            <a:xfrm>
              <a:off x="8664867" y="3831238"/>
              <a:ext cx="143478" cy="3018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EA9A30-523B-287A-622A-AECB5881E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874" y="3697354"/>
              <a:ext cx="122517" cy="43891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2EBA7B6-CF53-C7D3-14EE-6288B1E852C2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91" y="3697354"/>
              <a:ext cx="189753" cy="30175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1987787-8D9E-C220-E39A-9730C9066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144" y="3610421"/>
              <a:ext cx="109478" cy="388685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030E8B-8C31-06F9-5A92-F81A46AA6E6A}"/>
                </a:ext>
              </a:extLst>
            </p:cNvPr>
            <p:cNvCxnSpPr>
              <a:cxnSpLocks/>
            </p:cNvCxnSpPr>
            <p:nvPr/>
          </p:nvCxnSpPr>
          <p:spPr>
            <a:xfrm>
              <a:off x="9201939" y="3596672"/>
              <a:ext cx="143478" cy="3018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EEDE51E-FEDB-1194-E641-5DB448D3B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8446" y="3435076"/>
              <a:ext cx="122517" cy="43891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E3113B-6630-0313-7221-26591D5727D6}"/>
                </a:ext>
              </a:extLst>
            </p:cNvPr>
            <p:cNvCxnSpPr>
              <a:cxnSpLocks/>
            </p:cNvCxnSpPr>
            <p:nvPr/>
          </p:nvCxnSpPr>
          <p:spPr>
            <a:xfrm>
              <a:off x="9460963" y="3435076"/>
              <a:ext cx="189753" cy="30175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FB7BF89-D473-F191-2EDC-A6CE9B2CD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16" y="3348143"/>
              <a:ext cx="109478" cy="388685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CB97C55-C8D8-EF9E-2346-0CFA9802DE2E}"/>
                </a:ext>
              </a:extLst>
            </p:cNvPr>
            <p:cNvCxnSpPr>
              <a:cxnSpLocks/>
            </p:cNvCxnSpPr>
            <p:nvPr/>
          </p:nvCxnSpPr>
          <p:spPr>
            <a:xfrm>
              <a:off x="9738511" y="3334394"/>
              <a:ext cx="143478" cy="3018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6019DB0-0395-4A1C-F3D5-A51BAF6A9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6331" y="3254614"/>
              <a:ext cx="109478" cy="388685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849201C-A3C0-EF89-8B82-226BD3CE5B70}"/>
                </a:ext>
              </a:extLst>
            </p:cNvPr>
            <p:cNvCxnSpPr>
              <a:cxnSpLocks/>
            </p:cNvCxnSpPr>
            <p:nvPr/>
          </p:nvCxnSpPr>
          <p:spPr>
            <a:xfrm>
              <a:off x="9964126" y="3240865"/>
              <a:ext cx="143478" cy="3018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B873FE-158A-E9C8-5661-149D43FE0374}"/>
                </a:ext>
              </a:extLst>
            </p:cNvPr>
            <p:cNvSpPr txBox="1"/>
            <p:nvPr/>
          </p:nvSpPr>
          <p:spPr>
            <a:xfrm>
              <a:off x="7837562" y="5358383"/>
              <a:ext cx="2017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Value</a:t>
              </a:r>
              <a:r>
                <a:rPr lang="zh-CN" altLang="en-US" sz="2400"/>
                <a:t> </a:t>
              </a:r>
              <a:r>
                <a:rPr lang="en-US" altLang="zh-CN" sz="2400"/>
                <a:t>Iteration</a:t>
              </a: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686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60C5C-EDC4-2B68-E14C-93BBB31B0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36591F-7700-0C81-A69C-91863218F0CD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C5E544-AFD1-7E08-483A-69F4063911EA}"/>
              </a:ext>
            </a:extLst>
          </p:cNvPr>
          <p:cNvGrpSpPr/>
          <p:nvPr/>
        </p:nvGrpSpPr>
        <p:grpSpPr>
          <a:xfrm>
            <a:off x="0" y="1579082"/>
            <a:ext cx="5910146" cy="3985378"/>
            <a:chOff x="0" y="1579081"/>
            <a:chExt cx="7772400" cy="527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4E9F45-AF2F-16AB-CA61-D29C804F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79081"/>
              <a:ext cx="7772400" cy="52789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1DB2C0-3A37-8230-2E21-708F8B068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64" y="3335621"/>
              <a:ext cx="4699000" cy="4953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94D4B1-3888-C2F0-186A-48CAFB1F2CFA}"/>
                </a:ext>
              </a:extLst>
            </p:cNvPr>
            <p:cNvCxnSpPr/>
            <p:nvPr/>
          </p:nvCxnSpPr>
          <p:spPr>
            <a:xfrm>
              <a:off x="934432" y="4108475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73E79A-331A-90B1-6C13-1DED6CFA0140}"/>
                </a:ext>
              </a:extLst>
            </p:cNvPr>
            <p:cNvCxnSpPr/>
            <p:nvPr/>
          </p:nvCxnSpPr>
          <p:spPr>
            <a:xfrm>
              <a:off x="934431" y="4176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6CD7444-C93F-07A5-C103-78105917B70F}"/>
                </a:ext>
              </a:extLst>
            </p:cNvPr>
            <p:cNvCxnSpPr/>
            <p:nvPr/>
          </p:nvCxnSpPr>
          <p:spPr>
            <a:xfrm>
              <a:off x="472997" y="601347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A176AC-D7D9-5A50-5EC0-4E0424942086}"/>
                </a:ext>
              </a:extLst>
            </p:cNvPr>
            <p:cNvCxnSpPr/>
            <p:nvPr/>
          </p:nvCxnSpPr>
          <p:spPr>
            <a:xfrm>
              <a:off x="472997" y="6081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B91B059-76DD-0461-45E1-28792FEA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898" y="5361001"/>
              <a:ext cx="3594100" cy="533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78166B-34D5-4B82-DD13-A87A3F7A69F2}"/>
              </a:ext>
            </a:extLst>
          </p:cNvPr>
          <p:cNvGrpSpPr/>
          <p:nvPr/>
        </p:nvGrpSpPr>
        <p:grpSpPr>
          <a:xfrm>
            <a:off x="6281856" y="1595561"/>
            <a:ext cx="5599604" cy="2564567"/>
            <a:chOff x="2209800" y="1810842"/>
            <a:chExt cx="7772400" cy="35749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22A7DC-8EC6-C14A-FC42-F1B375EE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800" y="1810842"/>
              <a:ext cx="7772400" cy="3574984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252DB8-648D-D190-B4D8-23F409746992}"/>
                </a:ext>
              </a:extLst>
            </p:cNvPr>
            <p:cNvCxnSpPr/>
            <p:nvPr/>
          </p:nvCxnSpPr>
          <p:spPr>
            <a:xfrm>
              <a:off x="2954867" y="395420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5F9AE3-3F07-D66A-BE0B-BC8E553EA5EA}"/>
                </a:ext>
              </a:extLst>
            </p:cNvPr>
            <p:cNvCxnSpPr/>
            <p:nvPr/>
          </p:nvCxnSpPr>
          <p:spPr>
            <a:xfrm>
              <a:off x="2954866" y="4021937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229EEB-624C-3A75-666A-C84256C1A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3283717"/>
              <a:ext cx="3403600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112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02BA-481F-D1CF-C448-B94FDC41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2ECB-7C8F-1549-3B96-391BFA9E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This</a:t>
            </a:r>
            <a:r>
              <a:rPr lang="zh-CN" altLang="en-US" b="1"/>
              <a:t> </a:t>
            </a:r>
            <a:r>
              <a:rPr lang="en-US" altLang="zh-CN" b="1"/>
              <a:t>tutorial</a:t>
            </a:r>
            <a:r>
              <a:rPr lang="zh-CN" altLang="en-US" b="1"/>
              <a:t> </a:t>
            </a:r>
            <a:r>
              <a:rPr lang="en-US" altLang="zh-CN" b="1"/>
              <a:t>is</a:t>
            </a:r>
            <a:r>
              <a:rPr lang="zh-CN" altLang="en-US" b="1"/>
              <a:t> </a:t>
            </a:r>
            <a:r>
              <a:rPr lang="en-US" altLang="zh-CN" b="1"/>
              <a:t>mainly</a:t>
            </a:r>
            <a:r>
              <a:rPr lang="zh-CN" altLang="en-US" b="1"/>
              <a:t> </a:t>
            </a:r>
            <a:r>
              <a:rPr lang="en-US" altLang="zh-CN" b="1"/>
              <a:t>contributed</a:t>
            </a:r>
            <a:r>
              <a:rPr lang="zh-CN" altLang="en-US" b="1"/>
              <a:t> </a:t>
            </a:r>
            <a:r>
              <a:rPr lang="en-US" altLang="zh-CN" b="1"/>
              <a:t>by…</a:t>
            </a:r>
            <a:endParaRPr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99CB4-076A-64E1-E0AB-9AD498629015}"/>
              </a:ext>
            </a:extLst>
          </p:cNvPr>
          <p:cNvSpPr txBox="1"/>
          <p:nvPr/>
        </p:nvSpPr>
        <p:spPr>
          <a:xfrm>
            <a:off x="1164297" y="4771686"/>
            <a:ext cx="9458326" cy="1689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部分内容由张洳源老师正在编写的教材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ja-JP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认知行为的计算原理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收录：</a:t>
            </a:r>
            <a:b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https://ruyuanzhang.gitbook.io/compmodcogpsy</a:t>
            </a:r>
            <a:endParaRPr lang="en-US" altLang="zh-CN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556DC4-4320-B4BA-8F9E-D808844F1A62}"/>
              </a:ext>
            </a:extLst>
          </p:cNvPr>
          <p:cNvGrpSpPr/>
          <p:nvPr/>
        </p:nvGrpSpPr>
        <p:grpSpPr>
          <a:xfrm>
            <a:off x="1945745" y="1775929"/>
            <a:ext cx="8300510" cy="2472400"/>
            <a:chOff x="1945745" y="1992745"/>
            <a:chExt cx="8300510" cy="24724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ABCFD-B1FE-99B1-AC07-9D19EDCA065F}"/>
                </a:ext>
              </a:extLst>
            </p:cNvPr>
            <p:cNvGrpSpPr/>
            <p:nvPr/>
          </p:nvGrpSpPr>
          <p:grpSpPr>
            <a:xfrm>
              <a:off x="1945745" y="2392855"/>
              <a:ext cx="8300510" cy="2072290"/>
              <a:chOff x="2083764" y="2253751"/>
              <a:chExt cx="8300510" cy="207229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6661107-7D07-DE54-FCA8-47AA6F883182}"/>
                  </a:ext>
                </a:extLst>
              </p:cNvPr>
              <p:cNvGrpSpPr/>
              <p:nvPr/>
            </p:nvGrpSpPr>
            <p:grpSpPr>
              <a:xfrm>
                <a:off x="2083764" y="2253751"/>
                <a:ext cx="8024472" cy="2072290"/>
                <a:chOff x="1358146" y="2080257"/>
                <a:chExt cx="8024472" cy="207229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DF55E9F6-EEAF-7CC5-2231-8ED7C38F8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r="3705"/>
                <a:stretch/>
              </p:blipFill>
              <p:spPr>
                <a:xfrm>
                  <a:off x="1358146" y="2080257"/>
                  <a:ext cx="3864303" cy="207229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B59D835-A511-D9D4-277D-6BE096D65105}"/>
                    </a:ext>
                  </a:extLst>
                </p:cNvPr>
                <p:cNvSpPr txBox="1"/>
                <p:nvPr/>
              </p:nvSpPr>
              <p:spPr>
                <a:xfrm>
                  <a:off x="5305861" y="2970231"/>
                  <a:ext cx="3937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张洳源</a:t>
                  </a:r>
                  <a:r>
                    <a:rPr lang="zh-CN" altLang="en-US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，</a:t>
                  </a:r>
                  <a:r>
                    <a:rPr lang="en-US" altLang="zh-CN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ruyuanzhang@gmail.com</a:t>
                  </a:r>
                  <a:endParaRPr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EB004B-D372-A608-0364-D3CB03EC06D3}"/>
                    </a:ext>
                  </a:extLst>
                </p:cNvPr>
                <p:cNvSpPr txBox="1"/>
                <p:nvPr/>
              </p:nvSpPr>
              <p:spPr>
                <a:xfrm>
                  <a:off x="5305861" y="2289419"/>
                  <a:ext cx="4076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方泽鸣，</a:t>
                  </a:r>
                  <a:r>
                    <a:rPr lang="en-US" altLang="zh-CN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zemingfang11@gmail.com</a:t>
                  </a:r>
                  <a:endParaRPr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695302-6A1E-ABC4-BCB2-2FE017EF7FF2}"/>
                  </a:ext>
                </a:extLst>
              </p:cNvPr>
              <p:cNvSpPr txBox="1"/>
              <p:nvPr/>
            </p:nvSpPr>
            <p:spPr>
              <a:xfrm>
                <a:off x="6031479" y="3812809"/>
                <a:ext cx="435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张洁莹</a:t>
                </a:r>
                <a:r>
                  <a:rPr lang="zh-CN" altLang="en-US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</a:t>
                </a:r>
                <a:r>
                  <a:rPr lang="en-US" altLang="zh-CN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jieying.zhang@student.uva.nl</a:t>
                </a:r>
                <a:endParaRPr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8016BF-10D6-1664-B950-D8E23A4F3632}"/>
                </a:ext>
              </a:extLst>
            </p:cNvPr>
            <p:cNvSpPr txBox="1"/>
            <p:nvPr/>
          </p:nvSpPr>
          <p:spPr>
            <a:xfrm>
              <a:off x="3384222" y="1992745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Github</a:t>
              </a: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2827613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895E-B2F1-2C9C-533A-6BAB4543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52E078-4BC7-D2CD-90B2-EEFA799A65FE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28019F-721A-D91A-FBBF-AD7D223EE72C}"/>
              </a:ext>
            </a:extLst>
          </p:cNvPr>
          <p:cNvGrpSpPr/>
          <p:nvPr/>
        </p:nvGrpSpPr>
        <p:grpSpPr>
          <a:xfrm>
            <a:off x="0" y="1579082"/>
            <a:ext cx="5910146" cy="3985378"/>
            <a:chOff x="0" y="1579081"/>
            <a:chExt cx="7772400" cy="527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6360F4-A7CE-89F8-FAC7-EB8185AC0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79081"/>
              <a:ext cx="7772400" cy="52789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800369-8DB7-3E24-3BDF-6E21338B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64" y="3335621"/>
              <a:ext cx="4699000" cy="4953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27797B-E243-5CA1-9F77-C14FACF361B7}"/>
                </a:ext>
              </a:extLst>
            </p:cNvPr>
            <p:cNvCxnSpPr/>
            <p:nvPr/>
          </p:nvCxnSpPr>
          <p:spPr>
            <a:xfrm>
              <a:off x="934432" y="4108475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FF1228-6D99-02D7-3ADE-F9262C2A1AED}"/>
                </a:ext>
              </a:extLst>
            </p:cNvPr>
            <p:cNvCxnSpPr/>
            <p:nvPr/>
          </p:nvCxnSpPr>
          <p:spPr>
            <a:xfrm>
              <a:off x="934431" y="4176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834F93-ACEF-FD0A-650C-1222014BB5EC}"/>
                </a:ext>
              </a:extLst>
            </p:cNvPr>
            <p:cNvCxnSpPr/>
            <p:nvPr/>
          </p:nvCxnSpPr>
          <p:spPr>
            <a:xfrm>
              <a:off x="472997" y="601347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3F426C-8E14-EA83-2358-7CC6F34E1BBC}"/>
                </a:ext>
              </a:extLst>
            </p:cNvPr>
            <p:cNvCxnSpPr/>
            <p:nvPr/>
          </p:nvCxnSpPr>
          <p:spPr>
            <a:xfrm>
              <a:off x="472997" y="6081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7C52027-6A90-6EF6-68E4-EBDB0BCA3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898" y="5361001"/>
              <a:ext cx="3594100" cy="533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2EDC01-90B8-1516-E1EE-8E6EF61868B6}"/>
              </a:ext>
            </a:extLst>
          </p:cNvPr>
          <p:cNvGrpSpPr/>
          <p:nvPr/>
        </p:nvGrpSpPr>
        <p:grpSpPr>
          <a:xfrm>
            <a:off x="6281856" y="1595561"/>
            <a:ext cx="5599604" cy="2564567"/>
            <a:chOff x="2209800" y="1810842"/>
            <a:chExt cx="7772400" cy="35749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DD2B651-7F54-FAC3-7954-22F3BE93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800" y="1810842"/>
              <a:ext cx="7772400" cy="3574984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73C7EA-33DC-EF4F-1135-295C6DB37DC6}"/>
                </a:ext>
              </a:extLst>
            </p:cNvPr>
            <p:cNvCxnSpPr/>
            <p:nvPr/>
          </p:nvCxnSpPr>
          <p:spPr>
            <a:xfrm>
              <a:off x="2954867" y="395420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A3DBA3-F807-2554-AE46-7C9B2DC42C26}"/>
                </a:ext>
              </a:extLst>
            </p:cNvPr>
            <p:cNvCxnSpPr/>
            <p:nvPr/>
          </p:nvCxnSpPr>
          <p:spPr>
            <a:xfrm>
              <a:off x="2954866" y="4021937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FA1C29C-7F7A-A7A9-1AC0-DCBFFC07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3283717"/>
              <a:ext cx="3403600" cy="508000"/>
            </a:xfrm>
            <a:prstGeom prst="rect">
              <a:avLst/>
            </a:prstGeom>
          </p:spPr>
        </p:pic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D390DB-E2E3-7A50-52C7-D1B6380867BC}"/>
              </a:ext>
            </a:extLst>
          </p:cNvPr>
          <p:cNvSpPr/>
          <p:nvPr/>
        </p:nvSpPr>
        <p:spPr>
          <a:xfrm>
            <a:off x="3867912" y="2902229"/>
            <a:ext cx="722376" cy="376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3F94DA-1079-B5D1-5E08-34B7F1AB8B10}"/>
              </a:ext>
            </a:extLst>
          </p:cNvPr>
          <p:cNvSpPr/>
          <p:nvPr/>
        </p:nvSpPr>
        <p:spPr>
          <a:xfrm>
            <a:off x="3943407" y="4434284"/>
            <a:ext cx="722376" cy="376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53E3D7-052E-372A-B0FD-B438E0267A75}"/>
              </a:ext>
            </a:extLst>
          </p:cNvPr>
          <p:cNvSpPr/>
          <p:nvPr/>
        </p:nvSpPr>
        <p:spPr>
          <a:xfrm>
            <a:off x="9884817" y="2628168"/>
            <a:ext cx="722376" cy="376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209D0-D105-9AE5-E22D-3040E5561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605" y="4434284"/>
            <a:ext cx="5540104" cy="10320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66B75D-648A-387B-6A24-64F6399E6AC0}"/>
              </a:ext>
            </a:extLst>
          </p:cNvPr>
          <p:cNvSpPr/>
          <p:nvPr/>
        </p:nvSpPr>
        <p:spPr>
          <a:xfrm>
            <a:off x="7960403" y="4613454"/>
            <a:ext cx="1459822" cy="1977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6C89B-48DC-A225-3D87-E5A20308D293}"/>
              </a:ext>
            </a:extLst>
          </p:cNvPr>
          <p:cNvSpPr txBox="1"/>
          <p:nvPr/>
        </p:nvSpPr>
        <p:spPr>
          <a:xfrm>
            <a:off x="4786665" y="5782587"/>
            <a:ext cx="224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Trial</a:t>
            </a:r>
            <a:r>
              <a:rPr lang="zh-CN" altLang="en-US" sz="2800">
                <a:solidFill>
                  <a:srgbClr val="C00000"/>
                </a:solidFill>
              </a:rPr>
              <a:t> </a:t>
            </a:r>
            <a:r>
              <a:rPr lang="en-US" altLang="zh-CN" sz="2800">
                <a:solidFill>
                  <a:srgbClr val="C00000"/>
                </a:solidFill>
              </a:rPr>
              <a:t>and</a:t>
            </a:r>
            <a:r>
              <a:rPr lang="zh-CN" altLang="en-US" sz="2800">
                <a:solidFill>
                  <a:srgbClr val="C00000"/>
                </a:solidFill>
              </a:rPr>
              <a:t> </a:t>
            </a:r>
            <a:r>
              <a:rPr lang="en-US" altLang="zh-CN" sz="2800">
                <a:solidFill>
                  <a:srgbClr val="C00000"/>
                </a:solidFill>
              </a:rPr>
              <a:t>error</a:t>
            </a:r>
            <a:endParaRPr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9FCC-AA06-4D18-1336-015034B03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EED8-386A-FF8F-715C-31226A7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B98C-D107-2361-60F7-B1704A54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809FFE-ECF4-12F1-9D16-3E0C2851443D}"/>
              </a:ext>
            </a:extLst>
          </p:cNvPr>
          <p:cNvSpPr/>
          <p:nvPr/>
        </p:nvSpPr>
        <p:spPr>
          <a:xfrm>
            <a:off x="1595178" y="3950208"/>
            <a:ext cx="3232854" cy="6492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CC66FE-01E2-6D47-A34E-E0C88975BF71}"/>
              </a:ext>
            </a:extLst>
          </p:cNvPr>
          <p:cNvSpPr txBox="1">
            <a:spLocks/>
          </p:cNvSpPr>
          <p:nvPr/>
        </p:nvSpPr>
        <p:spPr>
          <a:xfrm>
            <a:off x="6529890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/>
              <a:t>Practice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 iteration</a:t>
            </a:r>
          </a:p>
          <a:p>
            <a:endParaRPr lang="en-US" altLang="zh-CN" sz="2400"/>
          </a:p>
          <a:p>
            <a:r>
              <a:rPr lang="en-US" altLang="zh-CN" sz="2400"/>
              <a:t>Value iteration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/>
          </a:p>
          <a:p>
            <a:r>
              <a:rPr lang="en-US" altLang="zh-CN" sz="2400"/>
              <a:t>Monte Carlo 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9660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08099-2DB8-906B-C6BD-F67AE827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71A55C2B-18A7-4835-A954-7689BC32CA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465" y="13876"/>
                <a:ext cx="1141342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Expectation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4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sampling-and-sum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4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71A55C2B-18A7-4835-A954-7689BC32C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5" y="13876"/>
                <a:ext cx="11413428" cy="1325563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EA3E46-CC87-F694-EED3-9A5F01206D58}"/>
              </a:ext>
            </a:extLst>
          </p:cNvPr>
          <p:cNvGrpSpPr/>
          <p:nvPr/>
        </p:nvGrpSpPr>
        <p:grpSpPr>
          <a:xfrm>
            <a:off x="4606290" y="3825748"/>
            <a:ext cx="2979420" cy="2267712"/>
            <a:chOff x="1985772" y="3529584"/>
            <a:chExt cx="2979420" cy="2267712"/>
          </a:xfrm>
        </p:grpSpPr>
        <p:pic>
          <p:nvPicPr>
            <p:cNvPr id="2050" name="Picture 2" descr="Image result for 蒙特卡洛采样 histogram">
              <a:extLst>
                <a:ext uri="{FF2B5EF4-FFF2-40B4-BE49-F238E27FC236}">
                  <a16:creationId xmlns:a16="http://schemas.microsoft.com/office/drawing/2014/main" id="{5864AEE1-F20C-ADCE-F8A3-4C0BC5C155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01" r="13111" b="9999"/>
            <a:stretch/>
          </p:blipFill>
          <p:spPr bwMode="auto">
            <a:xfrm>
              <a:off x="1985772" y="3886200"/>
              <a:ext cx="2979420" cy="1911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1D29CE-5898-E98E-9482-6CBD307165AD}"/>
                </a:ext>
              </a:extLst>
            </p:cNvPr>
            <p:cNvSpPr/>
            <p:nvPr/>
          </p:nvSpPr>
          <p:spPr>
            <a:xfrm>
              <a:off x="2377440" y="3529584"/>
              <a:ext cx="1773936" cy="969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EAFA0D-A7D0-CC3C-7CDF-39AAFEA9B750}"/>
              </a:ext>
            </a:extLst>
          </p:cNvPr>
          <p:cNvGrpSpPr/>
          <p:nvPr/>
        </p:nvGrpSpPr>
        <p:grpSpPr>
          <a:xfrm>
            <a:off x="2727960" y="1698727"/>
            <a:ext cx="6313932" cy="2370378"/>
            <a:chOff x="2546604" y="1888669"/>
            <a:chExt cx="6313932" cy="23703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C52E6A-6D91-942E-9970-EB36FE83CE09}"/>
                </a:ext>
              </a:extLst>
            </p:cNvPr>
            <p:cNvGrpSpPr/>
            <p:nvPr/>
          </p:nvGrpSpPr>
          <p:grpSpPr>
            <a:xfrm>
              <a:off x="2546604" y="1888669"/>
              <a:ext cx="3965448" cy="2370378"/>
              <a:chOff x="2025396" y="1250593"/>
              <a:chExt cx="3965448" cy="237037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14C34F7-592F-CE9D-16E3-96B511ADE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72125"/>
              <a:stretch/>
            </p:blipFill>
            <p:spPr>
              <a:xfrm>
                <a:off x="2025396" y="1887601"/>
                <a:ext cx="1706880" cy="94767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5A97609-77A9-7489-76CF-A8378AE8A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6163" r="37000"/>
              <a:stretch/>
            </p:blipFill>
            <p:spPr>
              <a:xfrm>
                <a:off x="3906012" y="1250593"/>
                <a:ext cx="2084832" cy="87589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F5A98A7-4099-BCA7-72FE-EDBFA5FDE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68978" r="-322"/>
              <a:stretch/>
            </p:blipFill>
            <p:spPr>
              <a:xfrm>
                <a:off x="3906012" y="2745072"/>
                <a:ext cx="1773936" cy="875899"/>
              </a:xfrm>
              <a:prstGeom prst="rect">
                <a:avLst/>
              </a:prstGeom>
            </p:spPr>
          </p:pic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6F3E676C-68CB-D303-9799-339B78A9D222}"/>
                  </a:ext>
                </a:extLst>
              </p:cNvPr>
              <p:cNvSpPr/>
              <p:nvPr/>
            </p:nvSpPr>
            <p:spPr>
              <a:xfrm>
                <a:off x="3705606" y="1513807"/>
                <a:ext cx="200406" cy="162348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2C67DE-2637-E2A4-22B9-BB42F5EF5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6138" y="2423664"/>
              <a:ext cx="1914398" cy="1041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43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34ABE1-EC51-1C17-44C3-596123B2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83" y="1293145"/>
            <a:ext cx="8944672" cy="436562"/>
          </a:xfrm>
          <a:prstGeom prst="rect">
            <a:avLst/>
          </a:prstGeom>
        </p:spPr>
      </p:pic>
      <p:sp>
        <p:nvSpPr>
          <p:cNvPr id="11" name="Multiply 10">
            <a:extLst>
              <a:ext uri="{FF2B5EF4-FFF2-40B4-BE49-F238E27FC236}">
                <a16:creationId xmlns:a16="http://schemas.microsoft.com/office/drawing/2014/main" id="{961708A6-A90B-AE71-EF62-CE04FEBF7D67}"/>
              </a:ext>
            </a:extLst>
          </p:cNvPr>
          <p:cNvSpPr/>
          <p:nvPr/>
        </p:nvSpPr>
        <p:spPr>
          <a:xfrm>
            <a:off x="3421663" y="2263999"/>
            <a:ext cx="484632" cy="484632"/>
          </a:xfrm>
          <a:prstGeom prst="mathMultiply">
            <a:avLst>
              <a:gd name="adj1" fmla="val 84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3426C6A-DD4E-1496-6676-1BAA0859B0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405" y="-84837"/>
                <a:ext cx="1141342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Expectation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4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sampling-and-sum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4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3426C6A-DD4E-1496-6676-1BAA0859B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5" y="-84837"/>
                <a:ext cx="11413428" cy="1325563"/>
              </a:xfrm>
              <a:prstGeom prst="rect">
                <a:avLst/>
              </a:prstGeom>
              <a:blipFill>
                <a:blip r:embed="rId3"/>
                <a:stretch>
                  <a:fillRect l="-1889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4DA420-841C-9486-7E75-2C6956C18702}"/>
              </a:ext>
            </a:extLst>
          </p:cNvPr>
          <p:cNvGrpSpPr/>
          <p:nvPr/>
        </p:nvGrpSpPr>
        <p:grpSpPr>
          <a:xfrm>
            <a:off x="2326989" y="3360174"/>
            <a:ext cx="3158611" cy="3397151"/>
            <a:chOff x="665158" y="1730424"/>
            <a:chExt cx="3158611" cy="33971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A60424-B067-AC02-BE53-E3D25B74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158" y="1730424"/>
              <a:ext cx="3158611" cy="339715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DFB658-7BC3-2F94-F5D5-A6B7670AB2CF}"/>
                </a:ext>
              </a:extLst>
            </p:cNvPr>
            <p:cNvSpPr/>
            <p:nvPr/>
          </p:nvSpPr>
          <p:spPr>
            <a:xfrm>
              <a:off x="797442" y="2179674"/>
              <a:ext cx="212651" cy="21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73141E-2011-CE8D-C0C4-5B1835676FF8}"/>
              </a:ext>
            </a:extLst>
          </p:cNvPr>
          <p:cNvGrpSpPr/>
          <p:nvPr/>
        </p:nvGrpSpPr>
        <p:grpSpPr>
          <a:xfrm>
            <a:off x="2650017" y="3936979"/>
            <a:ext cx="820489" cy="1775268"/>
            <a:chOff x="1072319" y="3730099"/>
            <a:chExt cx="820489" cy="177526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CDEEE50-01CF-BFA3-1B90-602E646D95DF}"/>
                </a:ext>
              </a:extLst>
            </p:cNvPr>
            <p:cNvCxnSpPr>
              <a:cxnSpLocks/>
            </p:cNvCxnSpPr>
            <p:nvPr/>
          </p:nvCxnSpPr>
          <p:spPr>
            <a:xfrm>
              <a:off x="1072319" y="3730099"/>
              <a:ext cx="8204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DA4D5C-68D4-15E6-A2B2-566D4419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827222" y="3735542"/>
              <a:ext cx="0" cy="3884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4B534EF-4123-1330-083D-8CEECB536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734" y="4123944"/>
              <a:ext cx="40048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C3B4C6-8610-1264-FBAE-E068BDF00D0C}"/>
                </a:ext>
              </a:extLst>
            </p:cNvPr>
            <p:cNvCxnSpPr>
              <a:cxnSpLocks/>
            </p:cNvCxnSpPr>
            <p:nvPr/>
          </p:nvCxnSpPr>
          <p:spPr>
            <a:xfrm>
              <a:off x="1426734" y="4123944"/>
              <a:ext cx="0" cy="1381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26559C26-8FDD-763D-49C9-F445B22B5302}"/>
              </a:ext>
            </a:extLst>
          </p:cNvPr>
          <p:cNvGrpSpPr/>
          <p:nvPr/>
        </p:nvGrpSpPr>
        <p:grpSpPr>
          <a:xfrm>
            <a:off x="2617955" y="3925383"/>
            <a:ext cx="428804" cy="1786864"/>
            <a:chOff x="3153380" y="3534454"/>
            <a:chExt cx="428804" cy="178686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7AEE86-B301-88E3-B8D1-D55C7BE12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380" y="3534454"/>
              <a:ext cx="6110" cy="11333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1E54C0E-A1E2-4E77-01A3-9BB87C03CDE8}"/>
                </a:ext>
              </a:extLst>
            </p:cNvPr>
            <p:cNvCxnSpPr>
              <a:cxnSpLocks/>
            </p:cNvCxnSpPr>
            <p:nvPr/>
          </p:nvCxnSpPr>
          <p:spPr>
            <a:xfrm>
              <a:off x="3153380" y="4635821"/>
              <a:ext cx="428804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77AE650-7C25-EEED-4AED-71DAD79A6A7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296" y="4657051"/>
              <a:ext cx="0" cy="66426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ED1E0A60-CA3D-A4CE-D43B-9D95C5C72005}"/>
              </a:ext>
            </a:extLst>
          </p:cNvPr>
          <p:cNvGrpSpPr/>
          <p:nvPr/>
        </p:nvGrpSpPr>
        <p:grpSpPr>
          <a:xfrm>
            <a:off x="2694898" y="3915749"/>
            <a:ext cx="2564804" cy="2608689"/>
            <a:chOff x="3230322" y="3534454"/>
            <a:chExt cx="2564804" cy="260868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C49C64-34D2-3973-0F62-F7E46D319DB1}"/>
                </a:ext>
              </a:extLst>
            </p:cNvPr>
            <p:cNvGrpSpPr/>
            <p:nvPr/>
          </p:nvGrpSpPr>
          <p:grpSpPr>
            <a:xfrm>
              <a:off x="5369895" y="3903705"/>
              <a:ext cx="405707" cy="2239438"/>
              <a:chOff x="5369895" y="3903705"/>
              <a:chExt cx="405707" cy="223943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D419658-C832-8BD0-16A3-546A31DB8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9895" y="3903705"/>
                <a:ext cx="0" cy="76298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03A6D3B-6D1C-B43C-4A2B-4B395F8A3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9895" y="4666685"/>
                <a:ext cx="40570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24D9536-D1B4-E702-D4A7-7025D7553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594" y="4666685"/>
                <a:ext cx="0" cy="147645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203366-0C2D-FF4F-E1A0-BCB52B025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894" y="3903704"/>
              <a:ext cx="425232" cy="2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2311E84-069D-74F9-25BD-B6CF27AFFF7B}"/>
                </a:ext>
              </a:extLst>
            </p:cNvPr>
            <p:cNvCxnSpPr>
              <a:cxnSpLocks/>
            </p:cNvCxnSpPr>
            <p:nvPr/>
          </p:nvCxnSpPr>
          <p:spPr>
            <a:xfrm>
              <a:off x="5775602" y="3540504"/>
              <a:ext cx="0" cy="3770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2228FA-179C-D557-B1E2-87E60F74E416}"/>
                </a:ext>
              </a:extLst>
            </p:cNvPr>
            <p:cNvCxnSpPr>
              <a:cxnSpLocks/>
            </p:cNvCxnSpPr>
            <p:nvPr/>
          </p:nvCxnSpPr>
          <p:spPr>
            <a:xfrm>
              <a:off x="3230322" y="3534454"/>
              <a:ext cx="25452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E2AB2E0D-FC71-F843-1FDB-7C185E234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686" y="4022075"/>
            <a:ext cx="2910539" cy="24627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FE94346-BCD9-7686-ED5E-58F4DBCBC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170" y="1854259"/>
            <a:ext cx="3760723" cy="1096175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56ED7CB2-A326-04D8-824D-6C65E04DCB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0188"/>
          <a:stretch/>
        </p:blipFill>
        <p:spPr>
          <a:xfrm>
            <a:off x="6760163" y="1937036"/>
            <a:ext cx="2843784" cy="10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E1D6F-3203-0744-CE36-BA3A2B5B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E1C88B9-1E55-6F72-0C89-AE93200D0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465" y="13876"/>
                <a:ext cx="1141342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Expectation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4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sampling-and-sum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4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E1C88B9-1E55-6F72-0C89-AE93200D0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5" y="13876"/>
                <a:ext cx="11413428" cy="1325563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1028">
            <a:extLst>
              <a:ext uri="{FF2B5EF4-FFF2-40B4-BE49-F238E27FC236}">
                <a16:creationId xmlns:a16="http://schemas.microsoft.com/office/drawing/2014/main" id="{246E9056-1AF0-5388-316B-044ACB36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36" y="2059296"/>
            <a:ext cx="3855694" cy="32625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C500FD-C0F8-6D7A-ECDB-66DF37C3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9296"/>
            <a:ext cx="4022251" cy="1141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6949D6-E9B7-FD4F-6C24-7E7C962F3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25505"/>
            <a:ext cx="4554266" cy="11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6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DA718-4605-5830-6502-8868FABA2347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Practice: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Monte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Carlo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09939F-C6D2-1190-3C45-3DC3BE676375}"/>
              </a:ext>
            </a:extLst>
          </p:cNvPr>
          <p:cNvGrpSpPr/>
          <p:nvPr/>
        </p:nvGrpSpPr>
        <p:grpSpPr>
          <a:xfrm>
            <a:off x="2716270" y="1147415"/>
            <a:ext cx="8028925" cy="5560293"/>
            <a:chOff x="2899150" y="1183991"/>
            <a:chExt cx="8028925" cy="55602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64A45C-C6CB-6DE9-EB55-8DBF51C79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9150" y="3841316"/>
              <a:ext cx="6393699" cy="290296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FEE469-6D06-BCD7-5690-AAA0A92FD112}"/>
                </a:ext>
              </a:extLst>
            </p:cNvPr>
            <p:cNvGrpSpPr/>
            <p:nvPr/>
          </p:nvGrpSpPr>
          <p:grpSpPr>
            <a:xfrm>
              <a:off x="2977237" y="1183991"/>
              <a:ext cx="6237525" cy="2600578"/>
              <a:chOff x="3298941" y="1339439"/>
              <a:chExt cx="6237525" cy="260057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36E054B-7EB2-89DF-A777-D22285DC4165}"/>
                  </a:ext>
                </a:extLst>
              </p:cNvPr>
              <p:cNvGrpSpPr/>
              <p:nvPr/>
            </p:nvGrpSpPr>
            <p:grpSpPr>
              <a:xfrm>
                <a:off x="3298941" y="1339439"/>
                <a:ext cx="6237525" cy="2600578"/>
                <a:chOff x="1930400" y="2088147"/>
                <a:chExt cx="7772400" cy="3240505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29EC90D1-DDEE-08E2-C17C-E72E11F8ED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0400" y="2088147"/>
                  <a:ext cx="7772400" cy="3240505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81032F8-395D-A554-70E1-C511EDA52C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84846" y="3856863"/>
                  <a:ext cx="4699000" cy="495300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8F6E484-5B4C-C0E5-69B5-ABE6F02A2964}"/>
                    </a:ext>
                  </a:extLst>
                </p:cNvPr>
                <p:cNvCxnSpPr/>
                <p:nvPr/>
              </p:nvCxnSpPr>
              <p:spPr>
                <a:xfrm>
                  <a:off x="2472267" y="4478867"/>
                  <a:ext cx="481753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94F6CF7-79B8-B368-ABEA-3D790BBA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3801" y="3356923"/>
                <a:ext cx="3866178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DA150ABE-D0F7-D537-39C2-81C70BFAE4A9}"/>
                </a:ext>
              </a:extLst>
            </p:cNvPr>
            <p:cNvSpPr/>
            <p:nvPr/>
          </p:nvSpPr>
          <p:spPr>
            <a:xfrm rot="5400000">
              <a:off x="8830244" y="3396238"/>
              <a:ext cx="1756854" cy="890156"/>
            </a:xfrm>
            <a:prstGeom prst="uturnArrow">
              <a:avLst>
                <a:gd name="adj1" fmla="val 15754"/>
                <a:gd name="adj2" fmla="val 25000"/>
                <a:gd name="adj3" fmla="val 28082"/>
                <a:gd name="adj4" fmla="val 27314"/>
                <a:gd name="adj5" fmla="val 10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1F15C8-8465-DDFA-B7C5-79CCD52745B6}"/>
                </a:ext>
              </a:extLst>
            </p:cNvPr>
            <p:cNvSpPr txBox="1"/>
            <p:nvPr/>
          </p:nvSpPr>
          <p:spPr>
            <a:xfrm>
              <a:off x="8489266" y="3366853"/>
              <a:ext cx="243880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Unknow</a:t>
              </a:r>
              <a:r>
                <a:rPr lang="zh-CN" altLang="en-US" b="1">
                  <a:solidFill>
                    <a:srgbClr val="C00000"/>
                  </a:solidFill>
                </a:rPr>
                <a:t> </a:t>
              </a:r>
              <a:r>
                <a:rPr lang="en-US" altLang="zh-CN" b="1">
                  <a:solidFill>
                    <a:srgbClr val="C00000"/>
                  </a:solidFill>
                </a:rPr>
                <a:t>environmental</a:t>
              </a:r>
              <a:br>
                <a:rPr lang="en-US" altLang="zh-CN" b="1">
                  <a:solidFill>
                    <a:srgbClr val="C00000"/>
                  </a:solidFill>
                </a:rPr>
              </a:br>
              <a:r>
                <a:rPr lang="zh-CN" altLang="en-US" b="1">
                  <a:solidFill>
                    <a:srgbClr val="C00000"/>
                  </a:solidFill>
                </a:rPr>
                <a:t> </a:t>
              </a:r>
              <a:r>
                <a:rPr lang="en-US" altLang="zh-CN" b="1">
                  <a:solidFill>
                    <a:srgbClr val="C00000"/>
                  </a:solidFill>
                </a:rPr>
                <a:t>transition</a:t>
              </a:r>
              <a:r>
                <a:rPr lang="zh-CN" altLang="en-US" b="1">
                  <a:solidFill>
                    <a:srgbClr val="C00000"/>
                  </a:solidFill>
                </a:rPr>
                <a:t> </a:t>
              </a:r>
              <a:endParaRPr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9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8C8CEE-2305-1D31-8E1A-0B74849B3C0F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vs.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177F6-DA07-36F7-E174-A61D92DA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99" y="1691258"/>
            <a:ext cx="2181790" cy="2354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20799-FC5D-41FA-C4E2-7F95516A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219" y="1681733"/>
            <a:ext cx="2181790" cy="2354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14763-3093-59E6-6F00-5F7DC7A0E5A0}"/>
              </a:ext>
            </a:extLst>
          </p:cNvPr>
          <p:cNvSpPr txBox="1"/>
          <p:nvPr/>
        </p:nvSpPr>
        <p:spPr>
          <a:xfrm>
            <a:off x="5625014" y="1192372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Policy</a:t>
            </a:r>
            <a:r>
              <a:rPr lang="zh-CN" altLang="en-US"/>
              <a:t> </a:t>
            </a:r>
            <a:r>
              <a:rPr lang="en-US" altLang="zh-CN"/>
              <a:t>evaluation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62CBC-042E-9255-C4D7-96B878092CB4}"/>
              </a:ext>
            </a:extLst>
          </p:cNvPr>
          <p:cNvSpPr txBox="1"/>
          <p:nvPr/>
        </p:nvSpPr>
        <p:spPr>
          <a:xfrm>
            <a:off x="8546839" y="1182847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MC</a:t>
            </a:r>
            <a:r>
              <a:rPr lang="zh-CN" altLang="en-US"/>
              <a:t> </a:t>
            </a:r>
            <a:r>
              <a:rPr lang="en-US" altLang="zh-CN"/>
              <a:t>prediction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C37E8-2573-EDD2-6226-AAB6DE5EB438}"/>
              </a:ext>
            </a:extLst>
          </p:cNvPr>
          <p:cNvSpPr txBox="1"/>
          <p:nvPr/>
        </p:nvSpPr>
        <p:spPr>
          <a:xfrm>
            <a:off x="719164" y="258871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Random</a:t>
            </a:r>
            <a:r>
              <a:rPr lang="zh-CN" altLang="en-US"/>
              <a:t> </a:t>
            </a:r>
            <a:r>
              <a:rPr lang="en-US" altLang="zh-CN"/>
              <a:t>policy</a:t>
            </a:r>
            <a:r>
              <a:rPr lang="zh-CN" altLang="en-US"/>
              <a:t> </a:t>
            </a: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1EE0AC-1B87-7329-0FCB-EAE4235D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137"/>
          <a:stretch/>
        </p:blipFill>
        <p:spPr>
          <a:xfrm>
            <a:off x="5415900" y="4175549"/>
            <a:ext cx="2181790" cy="2389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59C52E-AD0D-3312-30BD-DD0D72B26A8A}"/>
              </a:ext>
            </a:extLst>
          </p:cNvPr>
          <p:cNvSpPr txBox="1"/>
          <p:nvPr/>
        </p:nvSpPr>
        <p:spPr>
          <a:xfrm>
            <a:off x="753853" y="4905858"/>
            <a:ext cx="15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Optimal</a:t>
            </a:r>
            <a:r>
              <a:rPr lang="zh-CN" altLang="en-US"/>
              <a:t> </a:t>
            </a:r>
            <a:r>
              <a:rPr lang="en-US" altLang="zh-CN"/>
              <a:t>policy</a:t>
            </a:r>
            <a:r>
              <a:rPr lang="zh-CN" altLang="en-US"/>
              <a:t> 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2F152-2BE9-5C4E-7DF7-51619234F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219" y="4201067"/>
            <a:ext cx="2181791" cy="2354738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D79F43-F59F-86CA-D085-4B44E17B3EFB}"/>
              </a:ext>
            </a:extLst>
          </p:cNvPr>
          <p:cNvSpPr/>
          <p:nvPr/>
        </p:nvSpPr>
        <p:spPr>
          <a:xfrm>
            <a:off x="8076520" y="5360915"/>
            <a:ext cx="1389888" cy="1194890"/>
          </a:xfrm>
          <a:prstGeom prst="roundRect">
            <a:avLst>
              <a:gd name="adj" fmla="val 671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5C8E63-4D9D-EA2F-6667-38797FF65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416" y="1700783"/>
            <a:ext cx="2181789" cy="2354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371399-1DD9-2133-4903-DD68797F81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064"/>
          <a:stretch/>
        </p:blipFill>
        <p:spPr>
          <a:xfrm>
            <a:off x="2607416" y="4193070"/>
            <a:ext cx="2185213" cy="2389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DF1288-A182-E1DC-45D0-C90F57A95B51}"/>
              </a:ext>
            </a:extLst>
          </p:cNvPr>
          <p:cNvSpPr txBox="1"/>
          <p:nvPr/>
        </p:nvSpPr>
        <p:spPr>
          <a:xfrm>
            <a:off x="8771464" y="6474792"/>
            <a:ext cx="28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Exploration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and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exploitation</a:t>
            </a:r>
            <a:endParaRPr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3D6BB0-C7F7-EE38-B5C7-1C34EC132947}"/>
              </a:ext>
            </a:extLst>
          </p:cNvPr>
          <p:cNvSpPr/>
          <p:nvPr/>
        </p:nvSpPr>
        <p:spPr>
          <a:xfrm>
            <a:off x="2363974" y="1417320"/>
            <a:ext cx="3576630" cy="4779740"/>
          </a:xfrm>
          <a:prstGeom prst="roundRect">
            <a:avLst>
              <a:gd name="adj" fmla="val 1769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361E3C-10F2-1130-7671-01BC8605D0C8}"/>
              </a:ext>
            </a:extLst>
          </p:cNvPr>
          <p:cNvGrpSpPr/>
          <p:nvPr/>
        </p:nvGrpSpPr>
        <p:grpSpPr>
          <a:xfrm>
            <a:off x="4282245" y="509650"/>
            <a:ext cx="3602071" cy="801672"/>
            <a:chOff x="4261104" y="539496"/>
            <a:chExt cx="3602071" cy="8016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DC3060-2E22-A6A2-405F-1EFF43804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076" y="971836"/>
              <a:ext cx="1187138" cy="36933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2B7838-7B8F-152D-DA36-E64099ECD305}"/>
                </a:ext>
              </a:extLst>
            </p:cNvPr>
            <p:cNvSpPr txBox="1"/>
            <p:nvPr/>
          </p:nvSpPr>
          <p:spPr>
            <a:xfrm>
              <a:off x="4261104" y="539496"/>
              <a:ext cx="122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Definition:</a:t>
              </a:r>
              <a:r>
                <a:rPr lang="zh-CN" altLang="en-US"/>
                <a:t> </a:t>
              </a: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6775AA-7BF8-8096-745D-AD36D840DB71}"/>
                </a:ext>
              </a:extLst>
            </p:cNvPr>
            <p:cNvSpPr txBox="1"/>
            <p:nvPr/>
          </p:nvSpPr>
          <p:spPr>
            <a:xfrm>
              <a:off x="4757586" y="926116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Goal:</a:t>
              </a:r>
              <a:r>
                <a:rPr lang="zh-CN" altLang="en-US"/>
                <a:t> 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18EE70-0E6D-67D8-5C82-69DB7BD84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3076" y="620391"/>
              <a:ext cx="2320099" cy="24318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FCC1AC-0EEE-FAB1-FA43-82B4CEAB92C2}"/>
              </a:ext>
            </a:extLst>
          </p:cNvPr>
          <p:cNvSpPr txBox="1"/>
          <p:nvPr/>
        </p:nvSpPr>
        <p:spPr>
          <a:xfrm>
            <a:off x="2363974" y="1499616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Model-based</a:t>
            </a:r>
            <a:endParaRPr sz="2000" b="1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FA3E111-9A40-9A93-4AD7-81CB8B6D7E0C}"/>
              </a:ext>
            </a:extLst>
          </p:cNvPr>
          <p:cNvSpPr/>
          <p:nvPr/>
        </p:nvSpPr>
        <p:spPr>
          <a:xfrm>
            <a:off x="2563618" y="2013184"/>
            <a:ext cx="3008376" cy="1205504"/>
          </a:xfrm>
          <a:prstGeom prst="roundRect">
            <a:avLst>
              <a:gd name="adj" fmla="val 3379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1333E-62A1-0FE4-0C87-943F678AD9E3}"/>
              </a:ext>
            </a:extLst>
          </p:cNvPr>
          <p:cNvSpPr txBox="1"/>
          <p:nvPr/>
        </p:nvSpPr>
        <p:spPr>
          <a:xfrm>
            <a:off x="3028497" y="2087281"/>
            <a:ext cx="2075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Dynamic</a:t>
            </a:r>
            <a:r>
              <a:rPr lang="zh-CN" altLang="en-US" sz="1600"/>
              <a:t> </a:t>
            </a:r>
            <a:r>
              <a:rPr lang="en-US" altLang="zh-CN" sz="1600"/>
              <a:t>Programming</a:t>
            </a: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BD9E2-7FE8-E98D-F95A-F5FC098A13B5}"/>
              </a:ext>
            </a:extLst>
          </p:cNvPr>
          <p:cNvSpPr txBox="1"/>
          <p:nvPr/>
        </p:nvSpPr>
        <p:spPr>
          <a:xfrm>
            <a:off x="3100344" y="2454490"/>
            <a:ext cx="171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Policy</a:t>
            </a:r>
            <a:r>
              <a:rPr lang="zh-CN" altLang="en-US" sz="1600"/>
              <a:t> </a:t>
            </a:r>
            <a:r>
              <a:rPr lang="en-US" altLang="zh-CN" sz="1600"/>
              <a:t>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Value</a:t>
            </a:r>
            <a:r>
              <a:rPr lang="zh-CN" altLang="en-US" sz="1600"/>
              <a:t> </a:t>
            </a:r>
            <a:r>
              <a:rPr lang="en-US" altLang="zh-CN" sz="1600"/>
              <a:t>iteration</a:t>
            </a:r>
            <a:endParaRPr sz="160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A3081E-026E-D9E7-D411-3DE9F23C6467}"/>
              </a:ext>
            </a:extLst>
          </p:cNvPr>
          <p:cNvSpPr/>
          <p:nvPr/>
        </p:nvSpPr>
        <p:spPr>
          <a:xfrm>
            <a:off x="6108720" y="1417320"/>
            <a:ext cx="3576630" cy="4779740"/>
          </a:xfrm>
          <a:prstGeom prst="roundRect">
            <a:avLst>
              <a:gd name="adj" fmla="val 1769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1CEF8-6ABE-26C5-FA9F-BBA43AFCECBE}"/>
              </a:ext>
            </a:extLst>
          </p:cNvPr>
          <p:cNvSpPr txBox="1"/>
          <p:nvPr/>
        </p:nvSpPr>
        <p:spPr>
          <a:xfrm>
            <a:off x="6290702" y="1499616"/>
            <a:ext cx="1383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Model-free</a:t>
            </a:r>
            <a:endParaRPr sz="2000" b="1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E71D19-3526-6A5C-0194-BADC23813921}"/>
              </a:ext>
            </a:extLst>
          </p:cNvPr>
          <p:cNvSpPr/>
          <p:nvPr/>
        </p:nvSpPr>
        <p:spPr>
          <a:xfrm>
            <a:off x="6544531" y="2019372"/>
            <a:ext cx="3008376" cy="556280"/>
          </a:xfrm>
          <a:prstGeom prst="roundRect">
            <a:avLst>
              <a:gd name="adj" fmla="val 3379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DF5F0-A1CC-7D7C-C476-5762C5322CB3}"/>
              </a:ext>
            </a:extLst>
          </p:cNvPr>
          <p:cNvSpPr txBox="1"/>
          <p:nvPr/>
        </p:nvSpPr>
        <p:spPr>
          <a:xfrm>
            <a:off x="7009410" y="2093469"/>
            <a:ext cx="1939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Monte</a:t>
            </a:r>
            <a:r>
              <a:rPr lang="zh-CN" altLang="en-US" sz="1600"/>
              <a:t> </a:t>
            </a:r>
            <a:r>
              <a:rPr lang="en-US" altLang="zh-CN" sz="1600"/>
              <a:t>Carlo</a:t>
            </a:r>
            <a:r>
              <a:rPr lang="zh-CN" altLang="en-US" sz="1600"/>
              <a:t> </a:t>
            </a:r>
            <a:r>
              <a:rPr lang="en-US" altLang="zh-CN" sz="1600"/>
              <a:t>Method</a:t>
            </a:r>
            <a:endParaRPr sz="160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3463EE1-FFFE-B57E-4FB4-9228473638E5}"/>
              </a:ext>
            </a:extLst>
          </p:cNvPr>
          <p:cNvSpPr/>
          <p:nvPr/>
        </p:nvSpPr>
        <p:spPr>
          <a:xfrm>
            <a:off x="5708377" y="2161576"/>
            <a:ext cx="749808" cy="2718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1E58EF-E971-D141-BAE9-0C5EDD1E2C75}"/>
              </a:ext>
            </a:extLst>
          </p:cNvPr>
          <p:cNvSpPr/>
          <p:nvPr/>
        </p:nvSpPr>
        <p:spPr>
          <a:xfrm>
            <a:off x="5615900" y="1852266"/>
            <a:ext cx="796188" cy="28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A4EDF9-D97D-3ABA-C127-769D8063A29B}"/>
              </a:ext>
            </a:extLst>
          </p:cNvPr>
          <p:cNvSpPr txBox="1"/>
          <p:nvPr/>
        </p:nvSpPr>
        <p:spPr>
          <a:xfrm>
            <a:off x="5451487" y="1840737"/>
            <a:ext cx="134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 </a:t>
            </a:r>
            <a:r>
              <a:rPr lang="en-US" altLang="zh-CN" sz="1400"/>
              <a:t>lack</a:t>
            </a:r>
            <a:r>
              <a:rPr lang="zh-CN" altLang="en-US" sz="1400"/>
              <a:t> </a:t>
            </a:r>
            <a:r>
              <a:rPr lang="en-US" altLang="zh-CN" sz="1400"/>
              <a:t>of</a:t>
            </a:r>
            <a:r>
              <a:rPr lang="zh-CN" altLang="en-US" sz="1400"/>
              <a:t> </a:t>
            </a:r>
            <a:r>
              <a:rPr lang="en-US" altLang="zh-CN" sz="1400"/>
              <a:t>model</a:t>
            </a:r>
            <a:r>
              <a:rPr lang="zh-CN" altLang="en-US" sz="1400"/>
              <a:t> 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760444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24F91-2E36-818F-0554-4DD30E1B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2BDB-6B20-051F-6528-CE84FBA5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2AFA-B580-1CC2-E9A9-C2191F59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14DC93-294B-B75F-F1F7-533DE2E6511E}"/>
              </a:ext>
            </a:extLst>
          </p:cNvPr>
          <p:cNvSpPr txBox="1">
            <a:spLocks/>
          </p:cNvSpPr>
          <p:nvPr/>
        </p:nvSpPr>
        <p:spPr>
          <a:xfrm>
            <a:off x="6850556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/>
              <a:t>Practice</a:t>
            </a:r>
            <a:r>
              <a:rPr lang="zh-CN" altLang="en-US" sz="2400" b="1"/>
              <a:t> </a:t>
            </a:r>
            <a:br>
              <a:rPr lang="en-US" altLang="zh-CN" sz="2400" b="1"/>
            </a:br>
            <a:br>
              <a:rPr lang="en-US" altLang="zh-CN" sz="2400" b="1"/>
            </a:br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2400"/>
          </a:p>
          <a:p>
            <a:pPr marL="0" indent="0" algn="ctr">
              <a:buNone/>
            </a:pPr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63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3178-C3CB-EB9D-FD7A-4BB5D74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Recap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AAA2-D9BB-9CDC-45BA-E1F23BB2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Markov</a:t>
            </a:r>
            <a:r>
              <a:rPr lang="zh-CN" altLang="en-US" sz="2400"/>
              <a:t> </a:t>
            </a:r>
            <a:r>
              <a:rPr lang="en-US" altLang="zh-CN" sz="2400"/>
              <a:t>Decision</a:t>
            </a:r>
            <a:r>
              <a:rPr lang="zh-CN" altLang="en-US" sz="2400"/>
              <a:t> </a:t>
            </a:r>
            <a:r>
              <a:rPr lang="en-US" altLang="zh-CN" sz="2400"/>
              <a:t>Process</a:t>
            </a:r>
            <a:r>
              <a:rPr lang="zh-CN" altLang="en-US" sz="2400"/>
              <a:t> </a:t>
            </a:r>
            <a:r>
              <a:rPr lang="en-US" altLang="zh-CN" sz="2400"/>
              <a:t>(MDP)</a:t>
            </a:r>
          </a:p>
          <a:p>
            <a:pPr lvl="1"/>
            <a:r>
              <a:rPr lang="en-US" altLang="zh-CN" sz="1800"/>
              <a:t>State,</a:t>
            </a:r>
            <a:r>
              <a:rPr lang="zh-CN" altLang="en-US" sz="1800"/>
              <a:t> </a:t>
            </a:r>
            <a:r>
              <a:rPr lang="en-US" altLang="zh-CN" sz="1800"/>
              <a:t>action,</a:t>
            </a:r>
            <a:r>
              <a:rPr lang="zh-CN" altLang="en-US" sz="1800"/>
              <a:t> </a:t>
            </a:r>
            <a:r>
              <a:rPr lang="en-US" altLang="zh-CN" sz="1800"/>
              <a:t>reward,</a:t>
            </a:r>
            <a:r>
              <a:rPr lang="zh-CN" altLang="en-US" sz="1800"/>
              <a:t> </a:t>
            </a:r>
            <a:r>
              <a:rPr lang="en-US" altLang="zh-CN" sz="1800"/>
              <a:t>transition</a:t>
            </a:r>
          </a:p>
          <a:p>
            <a:endParaRPr lang="en-US" altLang="zh-CN" sz="2400"/>
          </a:p>
          <a:p>
            <a:r>
              <a:rPr lang="en-US" altLang="zh-CN" sz="2400"/>
              <a:t>Decision-making</a:t>
            </a:r>
            <a:r>
              <a:rPr lang="zh-CN" altLang="en-US" sz="2400"/>
              <a:t> </a:t>
            </a:r>
            <a:r>
              <a:rPr lang="en-US" altLang="zh-CN" sz="2400"/>
              <a:t>on</a:t>
            </a:r>
            <a:r>
              <a:rPr lang="zh-CN" altLang="en-US" sz="2400"/>
              <a:t> </a:t>
            </a:r>
            <a:r>
              <a:rPr lang="en-US" altLang="zh-CN" sz="2400"/>
              <a:t>MDP</a:t>
            </a:r>
          </a:p>
          <a:p>
            <a:pPr lvl="1"/>
            <a:r>
              <a:rPr lang="en-US" altLang="zh-CN" sz="1800"/>
              <a:t>Goal,</a:t>
            </a:r>
            <a:r>
              <a:rPr lang="zh-CN" altLang="en-US" sz="1800"/>
              <a:t> </a:t>
            </a:r>
            <a:r>
              <a:rPr lang="en-US" altLang="zh-CN" sz="1800"/>
              <a:t>value,</a:t>
            </a:r>
            <a:r>
              <a:rPr lang="zh-CN" altLang="en-US" sz="1800"/>
              <a:t> </a:t>
            </a:r>
            <a:r>
              <a:rPr lang="en-US" altLang="zh-CN" sz="1800"/>
              <a:t>poilcy,</a:t>
            </a:r>
            <a:r>
              <a:rPr lang="zh-CN" altLang="en-US" sz="1800"/>
              <a:t> </a:t>
            </a:r>
            <a:r>
              <a:rPr lang="en-US" altLang="zh-CN" sz="1800"/>
              <a:t>Q</a:t>
            </a:r>
            <a:r>
              <a:rPr lang="zh-CN" altLang="en-US" sz="1800"/>
              <a:t> </a:t>
            </a:r>
            <a:r>
              <a:rPr lang="en-US" altLang="zh-CN" sz="1800"/>
              <a:t>value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evaluation</a:t>
            </a:r>
          </a:p>
          <a:p>
            <a:pPr lvl="1"/>
            <a:r>
              <a:rPr lang="en-US" altLang="zh-CN" sz="2000"/>
              <a:t>Bellman</a:t>
            </a:r>
            <a:r>
              <a:rPr lang="zh-CN" altLang="en-US" sz="2000"/>
              <a:t> </a:t>
            </a:r>
            <a:r>
              <a:rPr lang="en-US" altLang="zh-CN" sz="2000"/>
              <a:t>equation</a:t>
            </a:r>
          </a:p>
          <a:p>
            <a:pPr lvl="1"/>
            <a:r>
              <a:rPr lang="en-US" altLang="zh-CN" sz="2000"/>
              <a:t>Policy</a:t>
            </a:r>
            <a:r>
              <a:rPr lang="zh-CN" altLang="en-US" sz="2000"/>
              <a:t> </a:t>
            </a:r>
            <a:r>
              <a:rPr lang="en-US" altLang="zh-CN" sz="2000"/>
              <a:t>evaluation</a:t>
            </a:r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040FB3-1522-22E3-4870-F7611FA1D804}"/>
              </a:ext>
            </a:extLst>
          </p:cNvPr>
          <p:cNvSpPr txBox="1">
            <a:spLocks/>
          </p:cNvSpPr>
          <p:nvPr/>
        </p:nvSpPr>
        <p:spPr>
          <a:xfrm>
            <a:off x="6850556" y="1513707"/>
            <a:ext cx="4500822" cy="24088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/>
              <a:t>Practice</a:t>
            </a:r>
            <a:r>
              <a:rPr lang="zh-CN" altLang="en-US" sz="2400" b="1"/>
              <a:t> </a:t>
            </a:r>
            <a:br>
              <a:rPr lang="en-US" altLang="zh-CN" sz="2400" b="1"/>
            </a:br>
            <a:br>
              <a:rPr lang="en-US" altLang="zh-CN" sz="2400" b="1"/>
            </a:br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evaluaton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3129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23DBB-5C24-5625-99C9-46FDE5FF3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A783-85A3-F738-FC71-27FB41B7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ECB4-E211-653C-B63A-3031072F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799391-86A0-1648-4925-8DA04ABBCF35}"/>
              </a:ext>
            </a:extLst>
          </p:cNvPr>
          <p:cNvSpPr txBox="1">
            <a:spLocks/>
          </p:cNvSpPr>
          <p:nvPr/>
        </p:nvSpPr>
        <p:spPr>
          <a:xfrm>
            <a:off x="6850556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/>
              <a:t>Practice</a:t>
            </a:r>
            <a:r>
              <a:rPr lang="zh-CN" altLang="en-US" sz="2400" b="1"/>
              <a:t> </a:t>
            </a:r>
            <a:br>
              <a:rPr lang="en-US" altLang="zh-CN" sz="2400" b="1"/>
            </a:br>
            <a:br>
              <a:rPr lang="en-US" altLang="zh-CN" sz="2400" b="1"/>
            </a:br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2400"/>
          </a:p>
          <a:p>
            <a:pPr marL="0" indent="0" algn="ctr">
              <a:buNone/>
            </a:pPr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367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E5E37-80CE-EA3E-A2A2-F40A5EC6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853A-C0AA-0B7B-B575-E05DECA0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F454-3DEC-696B-AC25-7C12FC1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32A879-7C17-B932-21D1-D8A162B508B2}"/>
              </a:ext>
            </a:extLst>
          </p:cNvPr>
          <p:cNvSpPr/>
          <p:nvPr/>
        </p:nvSpPr>
        <p:spPr>
          <a:xfrm>
            <a:off x="1595178" y="2194560"/>
            <a:ext cx="3232854" cy="6492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9A53CD-7C33-1EDC-D2DC-709BD2C8CB14}"/>
              </a:ext>
            </a:extLst>
          </p:cNvPr>
          <p:cNvSpPr txBox="1">
            <a:spLocks/>
          </p:cNvSpPr>
          <p:nvPr/>
        </p:nvSpPr>
        <p:spPr>
          <a:xfrm>
            <a:off x="6529890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/>
              <a:t>Practice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 iteration</a:t>
            </a:r>
          </a:p>
          <a:p>
            <a:endParaRPr lang="en-US" altLang="zh-CN" sz="2400"/>
          </a:p>
          <a:p>
            <a:r>
              <a:rPr lang="en-US" altLang="zh-CN" sz="2400"/>
              <a:t>Value iteration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/>
          </a:p>
          <a:p>
            <a:r>
              <a:rPr lang="en-US" altLang="zh-CN" sz="2400"/>
              <a:t>Monte Carlo 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0210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128312-1311-2C21-371C-D6927B47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65" y="13876"/>
            <a:ext cx="10515600" cy="1325563"/>
          </a:xfrm>
        </p:spPr>
        <p:txBody>
          <a:bodyPr/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reward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D7011-BB1C-029A-C647-983806256B79}"/>
              </a:ext>
            </a:extLst>
          </p:cNvPr>
          <p:cNvGrpSpPr/>
          <p:nvPr/>
        </p:nvGrpSpPr>
        <p:grpSpPr>
          <a:xfrm>
            <a:off x="1906652" y="1215614"/>
            <a:ext cx="7841226" cy="4646323"/>
            <a:chOff x="1906652" y="1339439"/>
            <a:chExt cx="7841226" cy="46463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B4A738-71DD-CDA3-6AA5-4F3CA54AC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652" y="1339439"/>
              <a:ext cx="7841226" cy="4646323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37EFA5D-1A0C-4966-ECBD-B6AB35D55F3C}"/>
                </a:ext>
              </a:extLst>
            </p:cNvPr>
            <p:cNvGrpSpPr/>
            <p:nvPr/>
          </p:nvGrpSpPr>
          <p:grpSpPr>
            <a:xfrm>
              <a:off x="3495369" y="4404732"/>
              <a:ext cx="4265880" cy="555642"/>
              <a:chOff x="3495369" y="4404732"/>
              <a:chExt cx="4265880" cy="55564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06606C4-211C-DD8D-F6BA-FB951B8BC5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0415" y="4404732"/>
                <a:ext cx="540834" cy="3902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D7D2948-8335-40C3-2C22-3D091CEA96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5369" y="4807974"/>
                <a:ext cx="1597741" cy="1524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8E113D-F92C-C3BD-9D1F-4B5E90081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015" y="6012269"/>
            <a:ext cx="1714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9E54-1DEB-6884-870C-6653F4427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49B517-71C7-F149-6456-90BF9E1579CB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4DAFD-A04D-3D05-685D-835DAB042155}"/>
              </a:ext>
            </a:extLst>
          </p:cNvPr>
          <p:cNvGrpSpPr/>
          <p:nvPr/>
        </p:nvGrpSpPr>
        <p:grpSpPr>
          <a:xfrm>
            <a:off x="797134" y="1815265"/>
            <a:ext cx="3158611" cy="3397151"/>
            <a:chOff x="665158" y="1730424"/>
            <a:chExt cx="3158611" cy="33971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A5765A-17B0-9169-0535-084A99E7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158" y="1730424"/>
              <a:ext cx="3158611" cy="339715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F028A5-DCC4-5B79-3B0E-834DD94AFB00}"/>
                </a:ext>
              </a:extLst>
            </p:cNvPr>
            <p:cNvSpPr/>
            <p:nvPr/>
          </p:nvSpPr>
          <p:spPr>
            <a:xfrm>
              <a:off x="797442" y="2179674"/>
              <a:ext cx="212651" cy="21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C84301-09DB-83B0-8722-C6EE5BD51D5B}"/>
                </a:ext>
              </a:extLst>
            </p:cNvPr>
            <p:cNvSpPr txBox="1"/>
            <p:nvPr/>
          </p:nvSpPr>
          <p:spPr>
            <a:xfrm>
              <a:off x="2668772" y="35619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</a:rPr>
                <a:t>o</a:t>
              </a:r>
              <a:endParaRPr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C36322-00A4-8A9B-82E1-46D7A207744D}"/>
                </a:ext>
              </a:extLst>
            </p:cNvPr>
            <p:cNvCxnSpPr>
              <a:cxnSpLocks/>
            </p:cNvCxnSpPr>
            <p:nvPr/>
          </p:nvCxnSpPr>
          <p:spPr>
            <a:xfrm>
              <a:off x="2928772" y="3769819"/>
              <a:ext cx="28712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3204A9-3565-82E6-3AE1-FE68A7A78A5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19" y="3876994"/>
              <a:ext cx="0" cy="26880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8" name="Picture 8" descr="Image result for 死局 象棋">
            <a:extLst>
              <a:ext uri="{FF2B5EF4-FFF2-40B4-BE49-F238E27FC236}">
                <a16:creationId xmlns:a16="http://schemas.microsoft.com/office/drawing/2014/main" id="{CB73C90F-33B3-F91E-54D3-E799825E4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4172" r="14776" b="10119"/>
          <a:stretch/>
        </p:blipFill>
        <p:spPr bwMode="auto">
          <a:xfrm>
            <a:off x="4761832" y="2117277"/>
            <a:ext cx="2701548" cy="30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C8ACD-BD59-CAAD-2E3D-782F66A10555}"/>
              </a:ext>
            </a:extLst>
          </p:cNvPr>
          <p:cNvSpPr txBox="1"/>
          <p:nvPr/>
        </p:nvSpPr>
        <p:spPr>
          <a:xfrm>
            <a:off x="8927184" y="32774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要不要读博</a:t>
            </a:r>
            <a:r>
              <a:rPr lang="zh-CN" altLang="en-US"/>
              <a:t>？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90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9B9D21-66AD-DE72-2DE2-BF1BCDC7A3FE}"/>
              </a:ext>
            </a:extLst>
          </p:cNvPr>
          <p:cNvSpPr txBox="1">
            <a:spLocks/>
          </p:cNvSpPr>
          <p:nvPr/>
        </p:nvSpPr>
        <p:spPr>
          <a:xfrm>
            <a:off x="389286" y="325437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latin typeface="Calibri" panose="020F0502020204030204" pitchFamily="34" charset="0"/>
                <a:cs typeface="Calibri" panose="020F0502020204030204" pitchFamily="34" charset="0"/>
              </a:rPr>
              <a:t>Why does value</a:t>
            </a:r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000" b="1">
                <a:latin typeface="Calibri" panose="020F0502020204030204" pitchFamily="34" charset="0"/>
                <a:cs typeface="Calibri" panose="020F0502020204030204" pitchFamily="34" charset="0"/>
              </a:rPr>
              <a:t>evaluation require a</a:t>
            </a:r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000" b="1">
                <a:latin typeface="Calibri" panose="020F0502020204030204" pitchFamily="34" charset="0"/>
                <a:cs typeface="Calibri" panose="020F0502020204030204" pitchFamily="34" charset="0"/>
              </a:rPr>
              <a:t>policy as input?</a:t>
            </a:r>
            <a:endParaRPr lang="en-US" sz="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EF6B9-874B-FE39-E304-A2ABF463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73" y="2430463"/>
            <a:ext cx="2199253" cy="68421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14001-4FC7-F433-78E5-DED21AA309EA}"/>
              </a:ext>
            </a:extLst>
          </p:cNvPr>
          <p:cNvGrpSpPr/>
          <p:nvPr/>
        </p:nvGrpSpPr>
        <p:grpSpPr>
          <a:xfrm>
            <a:off x="4385083" y="2352675"/>
            <a:ext cx="2257425" cy="2895600"/>
            <a:chOff x="4200525" y="1428750"/>
            <a:chExt cx="2257425" cy="2895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EC9F9D-D034-DA56-29B3-6620BC4332B1}"/>
                </a:ext>
              </a:extLst>
            </p:cNvPr>
            <p:cNvSpPr/>
            <p:nvPr/>
          </p:nvSpPr>
          <p:spPr>
            <a:xfrm>
              <a:off x="6124575" y="1428750"/>
              <a:ext cx="333375" cy="33337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962EE42-9D53-F41D-3744-90FA5DD98B35}"/>
                </a:ext>
              </a:extLst>
            </p:cNvPr>
            <p:cNvSpPr/>
            <p:nvPr/>
          </p:nvSpPr>
          <p:spPr>
            <a:xfrm>
              <a:off x="4200525" y="3190875"/>
              <a:ext cx="1485900" cy="1133475"/>
            </a:xfrm>
            <a:prstGeom prst="roundRect">
              <a:avLst>
                <a:gd name="adj" fmla="val 8264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CFCB83-4A40-C9AE-6895-6B93EEE51838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>
            <a:xfrm flipH="1">
              <a:off x="4943475" y="1713303"/>
              <a:ext cx="1229922" cy="14775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D818CCA-F8F6-B718-7A03-9830CE30B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367119"/>
            <a:ext cx="6934200" cy="7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0B78B2-1C59-47A7-1C6D-243CEBDC9D48}"/>
              </a:ext>
            </a:extLst>
          </p:cNvPr>
          <p:cNvGrpSpPr/>
          <p:nvPr/>
        </p:nvGrpSpPr>
        <p:grpSpPr>
          <a:xfrm>
            <a:off x="1947334" y="1991134"/>
            <a:ext cx="7772400" cy="3240505"/>
            <a:chOff x="1930400" y="2088147"/>
            <a:chExt cx="7772400" cy="32405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FD6F28-31CD-0A19-FC55-BE6D7837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0400" y="2088147"/>
              <a:ext cx="7772400" cy="32405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C3E084-56D0-CFFE-A067-C23EF5D6E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4846" y="3856863"/>
              <a:ext cx="4699000" cy="4953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C3CBB7-66D1-0E2D-D2FA-26B0A6675564}"/>
                </a:ext>
              </a:extLst>
            </p:cNvPr>
            <p:cNvCxnSpPr/>
            <p:nvPr/>
          </p:nvCxnSpPr>
          <p:spPr>
            <a:xfrm>
              <a:off x="2472267" y="4478867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1DCB61-E25F-1387-C09C-C73E4E730A03}"/>
              </a:ext>
            </a:extLst>
          </p:cNvPr>
          <p:cNvCxnSpPr/>
          <p:nvPr/>
        </p:nvCxnSpPr>
        <p:spPr>
          <a:xfrm>
            <a:off x="2472266" y="4546600"/>
            <a:ext cx="48175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0808E14-B87B-1C11-B91C-A3C4FBA73F6C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programming: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350</Words>
  <Application>Microsoft Macintosh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Heiti TC Medium</vt:lpstr>
      <vt:lpstr>Microsoft YaHei UI</vt:lpstr>
      <vt:lpstr>Arial</vt:lpstr>
      <vt:lpstr>Calibri</vt:lpstr>
      <vt:lpstr>Calibri Light</vt:lpstr>
      <vt:lpstr>Cambria Math</vt:lpstr>
      <vt:lpstr>Office Theme</vt:lpstr>
      <vt:lpstr>02 Dynamic Programming  + Monte Carlo method</vt:lpstr>
      <vt:lpstr>This tutorial is mainly contributed by…</vt:lpstr>
      <vt:lpstr>Recap</vt:lpstr>
      <vt:lpstr>Overview</vt:lpstr>
      <vt:lpstr>Overview</vt:lpstr>
      <vt:lpstr>Goal: reward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Roushi</dc:creator>
  <cp:lastModifiedBy>Zeming</cp:lastModifiedBy>
  <cp:revision>299</cp:revision>
  <dcterms:created xsi:type="dcterms:W3CDTF">2023-05-03T03:32:06Z</dcterms:created>
  <dcterms:modified xsi:type="dcterms:W3CDTF">2024-12-26T03:32:40Z</dcterms:modified>
</cp:coreProperties>
</file>