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6" r:id="rId4"/>
    <p:sldId id="256" r:id="rId5"/>
    <p:sldId id="267" r:id="rId6"/>
    <p:sldId id="268" r:id="rId7"/>
    <p:sldId id="274" r:id="rId8"/>
    <p:sldId id="271" r:id="rId9"/>
    <p:sldId id="269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e Lionetti" initials="DL" lastIdx="1" clrIdx="0">
    <p:extLst>
      <p:ext uri="{19B8F6BF-5375-455C-9EA6-DF929625EA0E}">
        <p15:presenceInfo xmlns:p15="http://schemas.microsoft.com/office/powerpoint/2012/main" userId="Davide Lionetti" providerId="None"/>
      </p:ext>
    </p:extLst>
  </p:cmAuthor>
  <p:cmAuthor id="2" name="Antonios Pappas" initials="AP" lastIdx="1" clrIdx="1">
    <p:extLst>
      <p:ext uri="{19B8F6BF-5375-455C-9EA6-DF929625EA0E}">
        <p15:presenceInfo xmlns:p15="http://schemas.microsoft.com/office/powerpoint/2012/main" userId="S::10713324@polimi.it::1390d209-abfd-43da-b49d-5e2858f69e7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6766-EFAF-4F87-8716-D8F2D90B0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D7463-46DD-4521-B65A-10F16C603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22CE-D15F-4C71-950C-457F2536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FC9DA-1EA8-42B0-BF28-0BC7F415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6E4DF-E2D4-49B3-A305-595FF297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34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F202-CEC0-41FF-9F8E-A6FECBAE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26FED-BECC-4B09-8AD4-622B58DBA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D69B2-E32C-4840-9FB3-98407F90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AB8CD-BE5F-4014-9566-B9D32B79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AD9ED-D2AD-4E58-843B-C363F9D5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85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78182-FF2C-411D-B322-7E8811A5E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479E3-17C4-402B-9454-20C53DE1D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EF2A9-9F88-41A0-A962-255A6849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9AC5-54B7-4C63-B520-96D1CA3B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8444-E6D3-4A2B-A0A3-4C3B2853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2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01CA-4CC5-48B9-BFE2-F99512B7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DBEA-2D5B-4705-B4B5-8C1A6126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7DBB-F9AC-4A70-B6F4-321ABD3A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58999-FB60-43B7-9D4E-1F2B4FBE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3051-FA96-48B3-BA73-4B5BF0DE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9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61CC-5ADF-4B52-85A2-E01EA567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CC78E-E065-42EC-8FBF-C29817F87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9F67-5856-4934-8F23-6DCF223F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06413-A558-47F6-BC77-CDD57605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E78A3-F828-4FDF-AB85-07D9C47E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94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C8A3-A36E-4B21-9188-319A2C47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45F0-E385-488D-9C1C-BC3FE0E39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AE41D-5ED2-4405-AD67-D09004BB1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2F533-57A0-4A3E-B53C-2D8ACBEF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92EC1-2FBA-4D79-87C6-3A3AE1A8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F70F0-0CDA-48CE-A9D7-5D08160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63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F1B5-07FA-4C74-823E-7CB1E186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6C93F-27CC-4A50-AADD-9CDB2725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FE100-067F-49CC-9826-6929154F6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A7347-4831-4325-932C-43F1938B0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1B2B3-93E7-4CF4-AE68-D906D0DF3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9A25D-CB4B-48BB-87AA-AE46FDA8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C86FA-CDB8-4E1A-A342-EAA9E526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82FFB-51EA-434E-8805-3A1B73E5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3EAA-F312-4894-81F6-0870ED6C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D456F-86A7-4DDE-B05A-D5030F2D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26F07-1067-4B71-B64E-E57ADC03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C2D1E-0B01-4309-8AFD-BDD9F6B8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40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B711F-200E-41B0-9BE9-3781FCCF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9E1D2-4022-4318-AE48-CE6A86BA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41B46-58B9-4A5D-B366-65669B65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6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E317-936B-4D69-8184-24D597CE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A3A67-A21C-4343-A878-0D7F1285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90C55-6711-4B54-A4F6-F95C59BC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FD847-0E31-48DB-9AA2-D91BF348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896FE-DC45-405F-96F4-D1D17E2D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99126-FADD-4E65-9C3F-774FC3A0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1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5760-1F61-4F14-91C9-3F698124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CA395-7FC0-471D-9918-247D78CCD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1E584-E779-4FE7-9EB5-4467B8C5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9FB1-8D9F-4B19-8064-8DF82702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6E505-6BB3-453E-9D95-44DB501E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823E4-4333-4BFB-89C0-3FC071AB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85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86E84-25FB-43FC-86ED-488085EF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FA587-9515-416C-A669-9C494D7C2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146B-C6E7-47B5-8A4B-C6CFABAF2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0713-EFD4-4F95-B5E1-A9B6115F6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A2AA-5E33-4C3F-A87B-4DCF179F1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695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B587-ED92-4207-917F-085A0118D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b="1" dirty="0"/>
              <a:t>The “</a:t>
            </a:r>
            <a:r>
              <a:rPr lang="en-US" b="1" dirty="0" err="1"/>
              <a:t>Handmonizer</a:t>
            </a:r>
            <a:r>
              <a:rPr lang="en-US" b="1" dirty="0"/>
              <a:t>”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A8D5C-AE68-4828-ADC0-717DE5914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Course</a:t>
            </a:r>
          </a:p>
          <a:p>
            <a:r>
              <a:rPr lang="en-US" dirty="0"/>
              <a:t>L28</a:t>
            </a:r>
          </a:p>
          <a:p>
            <a:r>
              <a:rPr lang="en-US" dirty="0"/>
              <a:t>Davide </a:t>
            </a:r>
            <a:r>
              <a:rPr lang="en-US" dirty="0" err="1"/>
              <a:t>Lionetti</a:t>
            </a:r>
            <a:r>
              <a:rPr lang="en-US" dirty="0"/>
              <a:t>, Antonios Pappas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7BAAB-587A-4EB6-A312-6410EEC82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28" y="536437"/>
            <a:ext cx="4326944" cy="12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8554-530B-4DCD-8A58-75C2421C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Demo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52A64-044C-4631-BE76-9A3F87B1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48" y="45967"/>
            <a:ext cx="4326944" cy="12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2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8554-530B-4DCD-8A58-75C2421C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Results and improvements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52A64-044C-4631-BE76-9A3F87B1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48" y="45967"/>
            <a:ext cx="4326944" cy="12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1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8554-530B-4DCD-8A58-75C2421C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What is the «Handmonizer»?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9E42-6A24-4A99-A998-0B522D28A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Artist-oriented vocal improvisation tool</a:t>
            </a:r>
          </a:p>
          <a:p>
            <a:endParaRPr lang="en-US" dirty="0"/>
          </a:p>
          <a:p>
            <a:r>
              <a:rPr lang="en-US" dirty="0"/>
              <a:t>Tailored to the needs of jazz singer Maria Pia De Vito</a:t>
            </a:r>
          </a:p>
          <a:p>
            <a:endParaRPr lang="en-US" dirty="0"/>
          </a:p>
          <a:p>
            <a:r>
              <a:rPr lang="en-US" dirty="0"/>
              <a:t>Goal: enhance the singer’s live One-Woman-Band performance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52A64-044C-4631-BE76-9A3F87B1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48" y="45967"/>
            <a:ext cx="4326944" cy="12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1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8554-530B-4DCD-8A58-75C2421C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Artistic needs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9E42-6A24-4A99-A998-0B522D28A2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Previous setup: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Eventide guitar harmonizer (used for vocals)</a:t>
            </a:r>
          </a:p>
          <a:p>
            <a:r>
              <a:rPr lang="en-US" dirty="0"/>
              <a:t>Echoplex looping machine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C22ED6-03A4-4779-963C-3065B4109D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Issues: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Unnatural/mechanical interaction</a:t>
            </a:r>
          </a:p>
          <a:p>
            <a:r>
              <a:rPr lang="en-US" dirty="0"/>
              <a:t>Too many physical switches/knobs</a:t>
            </a:r>
          </a:p>
          <a:p>
            <a:r>
              <a:rPr lang="en-US" dirty="0"/>
              <a:t>Clicking noises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52A64-044C-4631-BE76-9A3F87B1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48" y="45967"/>
            <a:ext cx="4326944" cy="12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6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20F25AE-F9D8-456D-8748-00F7C2871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1" b="5066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DC9337-F54E-45CD-850C-0E343063DE9E}"/>
              </a:ext>
            </a:extLst>
          </p:cNvPr>
          <p:cNvSpPr txBox="1"/>
          <p:nvPr/>
        </p:nvSpPr>
        <p:spPr>
          <a:xfrm>
            <a:off x="8229600" y="6004441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1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8554-530B-4DCD-8A58-75C2421C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Hand motion recognition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9E42-6A24-4A99-A998-0B522D28A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ML5.js interface, </a:t>
            </a:r>
            <a:r>
              <a:rPr lang="en-US" dirty="0" err="1"/>
              <a:t>Handpose</a:t>
            </a:r>
            <a:r>
              <a:rPr lang="en-US" dirty="0"/>
              <a:t> model</a:t>
            </a:r>
          </a:p>
          <a:p>
            <a:r>
              <a:rPr lang="en-US" dirty="0"/>
              <a:t>Returns the coordinates of 21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Features:</a:t>
            </a:r>
          </a:p>
          <a:p>
            <a:r>
              <a:rPr lang="en-US" dirty="0"/>
              <a:t>Palm center coordinates</a:t>
            </a:r>
          </a:p>
          <a:p>
            <a:r>
              <a:rPr lang="en-US" dirty="0"/>
              <a:t>Palm length (white line)</a:t>
            </a:r>
          </a:p>
          <a:p>
            <a:r>
              <a:rPr lang="en-US" dirty="0"/>
              <a:t>Palm slope (slope of the white line)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52A64-044C-4631-BE76-9A3F87B1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48" y="45967"/>
            <a:ext cx="4326944" cy="1270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132746-ED2B-4622-B5E1-9878C1942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574" y="2089080"/>
            <a:ext cx="2658498" cy="349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8554-530B-4DCD-8A58-75C2421C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Supercollider algorithm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9E42-6A24-4A99-A998-0B522D28A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 tracker: Tartini</a:t>
            </a:r>
          </a:p>
          <a:p>
            <a:r>
              <a:rPr lang="en-US" dirty="0"/>
              <a:t>Pitch shifter: </a:t>
            </a:r>
            <a:r>
              <a:rPr lang="en-US" dirty="0" err="1"/>
              <a:t>PitchShiftPA</a:t>
            </a:r>
            <a:r>
              <a:rPr lang="en-US" dirty="0"/>
              <a:t> (PSOLA)</a:t>
            </a:r>
          </a:p>
          <a:p>
            <a:r>
              <a:rPr lang="en-US" dirty="0"/>
              <a:t>Effects: </a:t>
            </a:r>
            <a:r>
              <a:rPr lang="en-US" dirty="0" err="1"/>
              <a:t>Rerverb</a:t>
            </a:r>
            <a:r>
              <a:rPr lang="en-US" dirty="0"/>
              <a:t> / Delay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Hand motion/gesture controls: </a:t>
            </a:r>
          </a:p>
          <a:p>
            <a:r>
              <a:rPr lang="en-US" dirty="0"/>
              <a:t>Palm length: harmonies ON/OFF (dB mapping)</a:t>
            </a:r>
          </a:p>
          <a:p>
            <a:r>
              <a:rPr lang="en-US" dirty="0"/>
              <a:t>Palm center coordinates: number of voices + high/low harmonics</a:t>
            </a:r>
          </a:p>
          <a:p>
            <a:r>
              <a:rPr lang="en-US" dirty="0"/>
              <a:t>Palm slope: effect dry/wet knob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52A64-044C-4631-BE76-9A3F87B1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48" y="45967"/>
            <a:ext cx="4326944" cy="1270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3276DC-4511-4BC6-9D0A-9B64B3C9D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707" y="1316107"/>
            <a:ext cx="1159276" cy="11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8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8554-530B-4DCD-8A58-75C2421C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Supercollider algorithm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73546-F054-4E37-B59C-4599F83B2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1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2185A-E5E2-4C78-A682-41509E8924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MIDI controlled patch switch</a:t>
            </a:r>
          </a:p>
          <a:p>
            <a:r>
              <a:rPr lang="en-US" dirty="0"/>
              <a:t>Fixed interval harmonies in each patch </a:t>
            </a:r>
            <a:endParaRPr lang="en-GB" dirty="0"/>
          </a:p>
          <a:p>
            <a:r>
              <a:rPr lang="en-GB" dirty="0"/>
              <a:t>Two patches with effects only (reverb/delay)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F5446A-18CB-49DC-B12F-8EAE8F0A1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Version 2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321E7E-FF4C-4D0A-B329-D4D62D32B2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 patches</a:t>
            </a:r>
          </a:p>
          <a:p>
            <a:r>
              <a:rPr lang="en-US" dirty="0"/>
              <a:t>Set a scale and the “</a:t>
            </a:r>
            <a:r>
              <a:rPr lang="en-US" dirty="0" err="1"/>
              <a:t>Handmonizer</a:t>
            </a:r>
            <a:r>
              <a:rPr lang="en-US" dirty="0"/>
              <a:t>” will follow it</a:t>
            </a:r>
          </a:p>
          <a:p>
            <a:r>
              <a:rPr lang="en-US" dirty="0"/>
              <a:t>Disclaimer: two </a:t>
            </a:r>
            <a:r>
              <a:rPr lang="en-US" dirty="0" err="1"/>
              <a:t>SuperCollider</a:t>
            </a:r>
            <a:r>
              <a:rPr lang="en-US" dirty="0"/>
              <a:t> classes by Matthew Yee King were used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52A64-044C-4631-BE76-9A3F87B1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48" y="45967"/>
            <a:ext cx="4326944" cy="1270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3276DC-4511-4BC6-9D0A-9B64B3C9D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707" y="1316107"/>
            <a:ext cx="1159276" cy="11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3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83A448BE-5DAC-491F-89C8-C48A93382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9" y="2801695"/>
            <a:ext cx="1631424" cy="1631424"/>
          </a:xfrm>
          <a:prstGeom prst="rect">
            <a:avLst/>
          </a:prstGeom>
        </p:spPr>
      </p:pic>
      <p:pic>
        <p:nvPicPr>
          <p:cNvPr id="13" name="Picture 12" descr="A picture containing white&#10;&#10;Description automatically generated">
            <a:extLst>
              <a:ext uri="{FF2B5EF4-FFF2-40B4-BE49-F238E27FC236}">
                <a16:creationId xmlns:a16="http://schemas.microsoft.com/office/drawing/2014/main" id="{9DA759FE-3BF7-4342-9A5D-CF5B83007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122" y="2344341"/>
            <a:ext cx="2339564" cy="2339564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9C3409F-4DB0-4D67-ACD2-7EFB2B514E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6"/>
          <a:stretch/>
        </p:blipFill>
        <p:spPr>
          <a:xfrm>
            <a:off x="593848" y="4561859"/>
            <a:ext cx="1935985" cy="1796672"/>
          </a:xfrm>
          <a:prstGeom prst="rect">
            <a:avLst/>
          </a:prstGeom>
        </p:spPr>
      </p:pic>
      <p:sp>
        <p:nvSpPr>
          <p:cNvPr id="51" name="Arrow: Right 50">
            <a:extLst>
              <a:ext uri="{FF2B5EF4-FFF2-40B4-BE49-F238E27FC236}">
                <a16:creationId xmlns:a16="http://schemas.microsoft.com/office/drawing/2014/main" id="{20B3122F-A544-43BE-8C29-BA03B61B7062}"/>
              </a:ext>
            </a:extLst>
          </p:cNvPr>
          <p:cNvSpPr/>
          <p:nvPr/>
        </p:nvSpPr>
        <p:spPr>
          <a:xfrm>
            <a:off x="2926078" y="3261360"/>
            <a:ext cx="1846511" cy="358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49FC2C74-5524-41AC-A5D7-5CDD14170423}"/>
              </a:ext>
            </a:extLst>
          </p:cNvPr>
          <p:cNvSpPr/>
          <p:nvPr/>
        </p:nvSpPr>
        <p:spPr>
          <a:xfrm rot="5400000">
            <a:off x="4296652" y="12104"/>
            <a:ext cx="695419" cy="344848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53" name="Picture 52" descr="Shape&#10;&#10;Description automatically generated">
            <a:extLst>
              <a:ext uri="{FF2B5EF4-FFF2-40B4-BE49-F238E27FC236}">
                <a16:creationId xmlns:a16="http://schemas.microsoft.com/office/drawing/2014/main" id="{3E9CA88F-ACD0-4C99-9588-105353307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29" y="4683905"/>
            <a:ext cx="2066993" cy="785457"/>
          </a:xfrm>
          <a:prstGeom prst="rect">
            <a:avLst/>
          </a:prstGeom>
        </p:spPr>
      </p:pic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AC5775F1-FB60-41C5-8E56-D11AEB74826E}"/>
              </a:ext>
            </a:extLst>
          </p:cNvPr>
          <p:cNvSpPr/>
          <p:nvPr/>
        </p:nvSpPr>
        <p:spPr>
          <a:xfrm>
            <a:off x="2926080" y="5168963"/>
            <a:ext cx="3442525" cy="6954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D1643E9-448D-48EB-AEAC-66B191FB1059}"/>
              </a:ext>
            </a:extLst>
          </p:cNvPr>
          <p:cNvSpPr/>
          <p:nvPr/>
        </p:nvSpPr>
        <p:spPr>
          <a:xfrm>
            <a:off x="7752080" y="3261360"/>
            <a:ext cx="107867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5" name="Picture 54" descr="Shape&#10;&#10;Description automatically generated with low confidence">
            <a:extLst>
              <a:ext uri="{FF2B5EF4-FFF2-40B4-BE49-F238E27FC236}">
                <a16:creationId xmlns:a16="http://schemas.microsoft.com/office/drawing/2014/main" id="{B5C1A9E6-E671-4875-89A2-F6C5B15409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57" y="333390"/>
            <a:ext cx="2339565" cy="2339565"/>
          </a:xfrm>
          <a:prstGeom prst="rect">
            <a:avLst/>
          </a:prstGeom>
        </p:spPr>
      </p:pic>
      <p:pic>
        <p:nvPicPr>
          <p:cNvPr id="57" name="Picture 56" descr="Shape&#10;&#10;Description automatically generated with low confidence">
            <a:extLst>
              <a:ext uri="{FF2B5EF4-FFF2-40B4-BE49-F238E27FC236}">
                <a16:creationId xmlns:a16="http://schemas.microsoft.com/office/drawing/2014/main" id="{AF890F85-2DEE-4859-9B19-52260DED30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6"/>
          <a:stretch/>
        </p:blipFill>
        <p:spPr>
          <a:xfrm>
            <a:off x="10054832" y="2576526"/>
            <a:ext cx="2235529" cy="2131667"/>
          </a:xfrm>
          <a:prstGeom prst="rect">
            <a:avLst/>
          </a:prstGeom>
        </p:spPr>
      </p:pic>
      <p:pic>
        <p:nvPicPr>
          <p:cNvPr id="58" name="Picture 57" descr="Shape&#10;&#10;Description automatically generated with low confidence">
            <a:extLst>
              <a:ext uri="{FF2B5EF4-FFF2-40B4-BE49-F238E27FC236}">
                <a16:creationId xmlns:a16="http://schemas.microsoft.com/office/drawing/2014/main" id="{C6E961C6-DBE0-42E3-8B7B-53DCD0821A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6"/>
          <a:stretch/>
        </p:blipFill>
        <p:spPr>
          <a:xfrm>
            <a:off x="8530732" y="2576526"/>
            <a:ext cx="2235529" cy="21316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1C2F59-EE76-448C-B0AB-81F1A58775B2}"/>
              </a:ext>
            </a:extLst>
          </p:cNvPr>
          <p:cNvSpPr txBox="1"/>
          <p:nvPr/>
        </p:nvSpPr>
        <p:spPr>
          <a:xfrm>
            <a:off x="4953740" y="426127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30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8554-530B-4DCD-8A58-75C2421C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Evaluation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9E42-6A24-4A99-A998-0B522D28A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80" y="2935334"/>
            <a:ext cx="10515600" cy="2533311"/>
          </a:xfrm>
        </p:spPr>
        <p:txBody>
          <a:bodyPr/>
          <a:lstStyle/>
          <a:p>
            <a:r>
              <a:rPr lang="en-US" dirty="0"/>
              <a:t>Questionnaire covering different aspects of the performance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Answers:  grade from 1 to 10 and a short comment</a:t>
            </a:r>
          </a:p>
          <a:p>
            <a:endParaRPr lang="en-US" dirty="0"/>
          </a:p>
          <a:p>
            <a:r>
              <a:rPr lang="en-US" dirty="0"/>
              <a:t>Can be used to evaluate similar future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52A64-044C-4631-BE76-9A3F87B1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48" y="45967"/>
            <a:ext cx="4326944" cy="12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5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245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“Handmonizer”</vt:lpstr>
      <vt:lpstr>What is the «Handmonizer»?</vt:lpstr>
      <vt:lpstr>Artistic needs</vt:lpstr>
      <vt:lpstr>PowerPoint Presentation</vt:lpstr>
      <vt:lpstr>Hand motion recognition</vt:lpstr>
      <vt:lpstr>Supercollider algorithm</vt:lpstr>
      <vt:lpstr>Supercollider algorithm</vt:lpstr>
      <vt:lpstr>PowerPoint Presentation</vt:lpstr>
      <vt:lpstr>Evaluation</vt:lpstr>
      <vt:lpstr>Demo</vt:lpstr>
      <vt:lpstr>Results and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Lionetti</dc:creator>
  <cp:lastModifiedBy>Antonios Pappas</cp:lastModifiedBy>
  <cp:revision>7</cp:revision>
  <dcterms:created xsi:type="dcterms:W3CDTF">2022-06-23T16:16:38Z</dcterms:created>
  <dcterms:modified xsi:type="dcterms:W3CDTF">2022-07-03T11:31:44Z</dcterms:modified>
</cp:coreProperties>
</file>