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7" r:id="rId9"/>
    <p:sldId id="264" r:id="rId10"/>
    <p:sldId id="265" r:id="rId11"/>
    <p:sldId id="266" r:id="rId12"/>
    <p:sldId id="263" r:id="rId13"/>
    <p:sldId id="270" r:id="rId14"/>
    <p:sldId id="271" r:id="rId15"/>
    <p:sldId id="272" r:id="rId16"/>
    <p:sldId id="269" r:id="rId17"/>
    <p:sldId id="273" r:id="rId18"/>
    <p:sldId id="274" r:id="rId19"/>
    <p:sldId id="275" r:id="rId20"/>
    <p:sldId id="276" r:id="rId21"/>
    <p:sldId id="277" r:id="rId22"/>
    <p:sldId id="279" r:id="rId23"/>
    <p:sldId id="278" r:id="rId24"/>
    <p:sldId id="282" r:id="rId25"/>
    <p:sldId id="281" r:id="rId26"/>
    <p:sldId id="283" r:id="rId27"/>
    <p:sldId id="284" r:id="rId28"/>
    <p:sldId id="285" r:id="rId29"/>
    <p:sldId id="286" r:id="rId30"/>
    <p:sldId id="287" r:id="rId31"/>
    <p:sldId id="288" r:id="rId32"/>
    <p:sldId id="296" r:id="rId33"/>
    <p:sldId id="290" r:id="rId34"/>
    <p:sldId id="291" r:id="rId35"/>
    <p:sldId id="292" r:id="rId36"/>
    <p:sldId id="293" r:id="rId37"/>
    <p:sldId id="294" r:id="rId38"/>
    <p:sldId id="295" r:id="rId39"/>
    <p:sldId id="297" r:id="rId40"/>
    <p:sldId id="298" r:id="rId41"/>
    <p:sldId id="299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78968-FF19-D047-BE62-EA25D47418BF}" type="datetimeFigureOut">
              <a:rPr lang="es-MX" smtClean="0"/>
              <a:t>10/01/24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8662-5F56-B544-950F-8D98C7443D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5837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78968-FF19-D047-BE62-EA25D47418BF}" type="datetimeFigureOut">
              <a:rPr lang="es-MX" smtClean="0"/>
              <a:t>10/01/24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8662-5F56-B544-950F-8D98C7443D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807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78968-FF19-D047-BE62-EA25D47418BF}" type="datetimeFigureOut">
              <a:rPr lang="es-MX" smtClean="0"/>
              <a:t>10/01/24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8662-5F56-B544-950F-8D98C7443D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9755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78968-FF19-D047-BE62-EA25D47418BF}" type="datetimeFigureOut">
              <a:rPr lang="es-MX" smtClean="0"/>
              <a:t>10/01/24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8662-5F56-B544-950F-8D98C7443D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7390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78968-FF19-D047-BE62-EA25D47418BF}" type="datetimeFigureOut">
              <a:rPr lang="es-MX" smtClean="0"/>
              <a:t>10/01/24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8662-5F56-B544-950F-8D98C7443D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5465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78968-FF19-D047-BE62-EA25D47418BF}" type="datetimeFigureOut">
              <a:rPr lang="es-MX" smtClean="0"/>
              <a:t>10/01/24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8662-5F56-B544-950F-8D98C7443D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145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78968-FF19-D047-BE62-EA25D47418BF}" type="datetimeFigureOut">
              <a:rPr lang="es-MX" smtClean="0"/>
              <a:t>10/01/24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8662-5F56-B544-950F-8D98C7443D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391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78968-FF19-D047-BE62-EA25D47418BF}" type="datetimeFigureOut">
              <a:rPr lang="es-MX" smtClean="0"/>
              <a:t>10/01/24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8662-5F56-B544-950F-8D98C7443D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2344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78968-FF19-D047-BE62-EA25D47418BF}" type="datetimeFigureOut">
              <a:rPr lang="es-MX" smtClean="0"/>
              <a:t>10/01/24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8662-5F56-B544-950F-8D98C7443D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4325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78968-FF19-D047-BE62-EA25D47418BF}" type="datetimeFigureOut">
              <a:rPr lang="es-MX" smtClean="0"/>
              <a:t>10/01/24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8662-5F56-B544-950F-8D98C7443D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349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78968-FF19-D047-BE62-EA25D47418BF}" type="datetimeFigureOut">
              <a:rPr lang="es-MX" smtClean="0"/>
              <a:t>10/01/24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8662-5F56-B544-950F-8D98C7443D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4618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78968-FF19-D047-BE62-EA25D47418BF}" type="datetimeFigureOut">
              <a:rPr lang="es-MX" smtClean="0"/>
              <a:t>10/01/24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F8662-5F56-B544-950F-8D98C7443D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79278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17B85F-0C96-E7D3-5605-C26DADEDDD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 fontScale="90000"/>
          </a:bodyPr>
          <a:lstStyle/>
          <a:p>
            <a:r>
              <a:rPr lang="es-MX" sz="1800" b="1" i="0" u="none" strike="noStrike" dirty="0">
                <a:effectLst/>
                <a:latin typeface="Century Gothic" panose="020B0502020202020204" pitchFamily="34" charset="0"/>
              </a:rPr>
              <a:t>Universidad Nacional Autónoma de México</a:t>
            </a:r>
            <a:br>
              <a:rPr lang="es-MX" sz="1800" b="1" i="0" u="none" strike="noStrike" dirty="0">
                <a:effectLst/>
                <a:latin typeface="Century Gothic" panose="020B0502020202020204" pitchFamily="34" charset="0"/>
              </a:rPr>
            </a:br>
            <a:r>
              <a:rPr lang="es-MX" sz="1800" b="1" i="0" u="none" strike="noStrike" dirty="0">
                <a:effectLst/>
                <a:latin typeface="Century Gothic" panose="020B0502020202020204" pitchFamily="34" charset="0"/>
              </a:rPr>
              <a:t>Facultad de Ingeniería</a:t>
            </a:r>
            <a:br>
              <a:rPr lang="es-MX" sz="1800" b="0" i="0" u="none" strike="noStrike" dirty="0">
                <a:effectLst/>
                <a:latin typeface="Century Gothic" panose="020B0502020202020204" pitchFamily="34" charset="0"/>
              </a:rPr>
            </a:br>
            <a:br>
              <a:rPr lang="es-MX" sz="1800" b="0" i="0" u="none" strike="noStrike" dirty="0">
                <a:effectLst/>
                <a:latin typeface="Century Gothic" panose="020B0502020202020204" pitchFamily="34" charset="0"/>
              </a:rPr>
            </a:br>
            <a:r>
              <a:rPr lang="es-MX" sz="1800" b="0" i="0" u="none" strike="noStrike" dirty="0">
                <a:effectLst/>
                <a:latin typeface="Century Gothic" panose="020B0502020202020204" pitchFamily="34" charset="0"/>
              </a:rPr>
              <a:t>Semestre 2024-1</a:t>
            </a:r>
            <a:br>
              <a:rPr lang="es-MX" sz="1800" b="0" i="0" u="none" strike="noStrike" dirty="0">
                <a:effectLst/>
                <a:latin typeface="Century Gothic" panose="020B0502020202020204" pitchFamily="34" charset="0"/>
              </a:rPr>
            </a:br>
            <a:br>
              <a:rPr lang="es-MX" sz="1800" b="0" i="0" u="none" strike="noStrike" dirty="0">
                <a:effectLst/>
                <a:latin typeface="Century Gothic" panose="020B0502020202020204" pitchFamily="34" charset="0"/>
              </a:rPr>
            </a:br>
            <a:r>
              <a:rPr lang="es-MX" sz="1800" b="1" i="0" u="none" strike="noStrike" dirty="0">
                <a:effectLst/>
                <a:latin typeface="Century Gothic" panose="020B0502020202020204" pitchFamily="34" charset="0"/>
              </a:rPr>
              <a:t>Estructuras Discretas</a:t>
            </a:r>
            <a:br>
              <a:rPr lang="es-MX" sz="1800" b="0" i="0" u="none" strike="noStrike" dirty="0">
                <a:effectLst/>
                <a:latin typeface="Century Gothic" panose="020B0502020202020204" pitchFamily="34" charset="0"/>
              </a:rPr>
            </a:br>
            <a:r>
              <a:rPr lang="es-MX" sz="1800" b="0" i="0" u="none" strike="noStrike" dirty="0">
                <a:effectLst/>
                <a:latin typeface="Century Gothic" panose="020B0502020202020204" pitchFamily="34" charset="0"/>
              </a:rPr>
              <a:t>Grupo 06</a:t>
            </a:r>
            <a:br>
              <a:rPr lang="es-MX" sz="1800" b="0" i="0" u="none" strike="noStrike" dirty="0">
                <a:effectLst/>
                <a:latin typeface="Century Gothic" panose="020B0502020202020204" pitchFamily="34" charset="0"/>
              </a:rPr>
            </a:br>
            <a:br>
              <a:rPr lang="es-MX" sz="1800" b="0" i="0" u="none" strike="noStrike" dirty="0">
                <a:effectLst/>
                <a:latin typeface="Century Gothic" panose="020B0502020202020204" pitchFamily="34" charset="0"/>
              </a:rPr>
            </a:br>
            <a:r>
              <a:rPr lang="es-MX" sz="1800" b="0" i="0" u="none" strike="noStrike" dirty="0">
                <a:effectLst/>
                <a:latin typeface="Century Gothic" panose="020B0502020202020204" pitchFamily="34" charset="0"/>
              </a:rPr>
              <a:t>Profesor: Ing. Orlando Zaldívar Zamorategui</a:t>
            </a:r>
            <a:br>
              <a:rPr lang="es-MX" sz="1800" b="0" i="0" u="none" strike="noStrike" dirty="0">
                <a:effectLst/>
                <a:latin typeface="Century Gothic" panose="020B0502020202020204" pitchFamily="34" charset="0"/>
              </a:rPr>
            </a:br>
            <a:br>
              <a:rPr lang="es-MX" sz="1800" b="0" i="0" u="none" strike="noStrike" dirty="0">
                <a:effectLst/>
                <a:latin typeface="Century Gothic" panose="020B0502020202020204" pitchFamily="34" charset="0"/>
              </a:rPr>
            </a:br>
            <a:r>
              <a:rPr lang="es-MX" sz="1800" b="1" i="0" u="none" strike="noStrike" dirty="0">
                <a:effectLst/>
                <a:latin typeface="Century Gothic" panose="020B0502020202020204" pitchFamily="34" charset="0"/>
              </a:rPr>
              <a:t>Sistemas algebraicos aplicados a funciones boolenas. Programa de cómputo del método de Quine-McCluskey para minimizar funciones booleanas</a:t>
            </a:r>
            <a:r>
              <a:rPr lang="es-MX" sz="1800" b="1" dirty="0">
                <a:latin typeface="Century Gothic" panose="020B0502020202020204" pitchFamily="34" charset="0"/>
              </a:rPr>
              <a:t>. </a:t>
            </a:r>
            <a:br>
              <a:rPr lang="es-MX" sz="1800" b="0" i="0" u="none" strike="noStrike" dirty="0">
                <a:effectLst/>
                <a:latin typeface="Century Gothic" panose="020B0502020202020204" pitchFamily="34" charset="0"/>
              </a:rPr>
            </a:br>
            <a:br>
              <a:rPr lang="es-MX" sz="1800" b="0" i="0" u="none" strike="noStrike" dirty="0">
                <a:effectLst/>
                <a:latin typeface="Century Gothic" panose="020B0502020202020204" pitchFamily="34" charset="0"/>
              </a:rPr>
            </a:br>
            <a:r>
              <a:rPr lang="es-MX" sz="1800" b="1" i="0" u="none" strike="noStrike" dirty="0">
                <a:effectLst/>
                <a:latin typeface="Century Gothic" panose="020B0502020202020204" pitchFamily="34" charset="0"/>
              </a:rPr>
              <a:t>Equipo 7</a:t>
            </a:r>
            <a:br>
              <a:rPr lang="es-MX" sz="1800" b="1" i="0" u="none" strike="noStrike" dirty="0">
                <a:effectLst/>
                <a:latin typeface="Century Gothic" panose="020B0502020202020204" pitchFamily="34" charset="0"/>
              </a:rPr>
            </a:br>
            <a:br>
              <a:rPr lang="es-MX" sz="1800" b="0" i="0" u="none" strike="noStrike" dirty="0">
                <a:effectLst/>
                <a:latin typeface="Century Gothic" panose="020B0502020202020204" pitchFamily="34" charset="0"/>
              </a:rPr>
            </a:br>
            <a:r>
              <a:rPr lang="es-MX" sz="1800" b="0" i="0" u="none" strike="noStrike" dirty="0">
                <a:effectLst/>
                <a:latin typeface="Century Gothic" panose="020B0502020202020204" pitchFamily="34" charset="0"/>
              </a:rPr>
              <a:t>Barrios Aguilar Dulce Michelle</a:t>
            </a:r>
            <a:br>
              <a:rPr lang="es-MX" sz="1800" b="0" i="0" u="none" strike="noStrike" dirty="0">
                <a:effectLst/>
                <a:latin typeface="Century Gothic" panose="020B0502020202020204" pitchFamily="34" charset="0"/>
              </a:rPr>
            </a:br>
            <a:r>
              <a:rPr lang="es-MX" sz="1800" b="0" i="0" u="none" strike="noStrike" dirty="0">
                <a:effectLst/>
                <a:latin typeface="Century Gothic" panose="020B0502020202020204" pitchFamily="34" charset="0"/>
              </a:rPr>
              <a:t>Domínguez Palacios Jesús Alejandro</a:t>
            </a:r>
            <a:br>
              <a:rPr lang="es-MX" sz="1800" b="0" i="0" u="none" strike="noStrike" dirty="0">
                <a:effectLst/>
                <a:latin typeface="Century Gothic" panose="020B0502020202020204" pitchFamily="34" charset="0"/>
              </a:rPr>
            </a:br>
            <a:r>
              <a:rPr lang="es-MX" sz="1800" b="0" i="0" u="none" strike="noStrike" dirty="0">
                <a:effectLst/>
                <a:latin typeface="Century Gothic" panose="020B0502020202020204" pitchFamily="34" charset="0"/>
              </a:rPr>
              <a:t>García Vázquez Javier Alejandro</a:t>
            </a:r>
            <a:br>
              <a:rPr lang="es-MX" sz="1800" b="0" i="0" u="none" strike="noStrike" dirty="0">
                <a:effectLst/>
                <a:latin typeface="Century Gothic" panose="020B0502020202020204" pitchFamily="34" charset="0"/>
              </a:rPr>
            </a:br>
            <a:r>
              <a:rPr lang="es-MX" sz="1800" b="0" i="0" u="none" strike="noStrike" dirty="0">
                <a:effectLst/>
                <a:latin typeface="Century Gothic" panose="020B0502020202020204" pitchFamily="34" charset="0"/>
              </a:rPr>
              <a:t>Marín Montaño Josué</a:t>
            </a:r>
            <a:br>
              <a:rPr lang="es-MX" sz="1800" b="0" i="0" u="none" strike="noStrike" dirty="0">
                <a:effectLst/>
                <a:latin typeface="Century Gothic" panose="020B0502020202020204" pitchFamily="34" charset="0"/>
              </a:rPr>
            </a:br>
            <a:r>
              <a:rPr lang="es-MX" sz="1800" b="0" i="0" u="none" strike="noStrike" dirty="0">
                <a:effectLst/>
                <a:latin typeface="Century Gothic" panose="020B0502020202020204" pitchFamily="34" charset="0"/>
              </a:rPr>
              <a:t>Pérez González Sharon Leslie</a:t>
            </a:r>
            <a:br>
              <a:rPr lang="es-MX" sz="1800" b="0" i="0" u="none" strike="noStrike" dirty="0">
                <a:effectLst/>
                <a:latin typeface="Century Gothic" panose="020B0502020202020204" pitchFamily="34" charset="0"/>
              </a:rPr>
            </a:br>
            <a:endParaRPr lang="es-MX" sz="1800" dirty="0">
              <a:latin typeface="Century Gothic" panose="020B0502020202020204" pitchFamily="34" charset="0"/>
            </a:endParaRPr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3160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030C6ED-A045-7DCB-B675-E10B42E0C2F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99090" y="390776"/>
                <a:ext cx="10793819" cy="1325563"/>
              </a:xfrm>
            </p:spPr>
            <p:txBody>
              <a:bodyPr>
                <a:noAutofit/>
              </a:bodyPr>
              <a:lstStyle/>
              <a:p>
                <a:r>
                  <a:rPr lang="es-MX" sz="1800" b="1" dirty="0">
                    <a:latin typeface="Century Gothic" panose="020B0502020202020204" pitchFamily="34" charset="0"/>
                  </a:rPr>
                  <a:t>EJEMPLO: </a:t>
                </a:r>
                <a:r>
                  <a:rPr lang="es-MX" sz="1800" dirty="0">
                    <a:latin typeface="Century Gothic" panose="020B0502020202020204" pitchFamily="34" charset="0"/>
                  </a:rPr>
                  <a:t>Minimice la siguiente función booleana por medio del método de Quine-McCluskey:</a:t>
                </a:r>
                <a:br>
                  <a:rPr lang="es-MX" sz="1800" dirty="0">
                    <a:latin typeface="Century Gothic" panose="020B0502020202020204" pitchFamily="34" charset="0"/>
                  </a:rPr>
                </a:br>
                <a:br>
                  <a:rPr lang="es-MX" sz="1800" dirty="0">
                    <a:latin typeface="Century Gothic" panose="020B050202020202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𝑓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(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𝑎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,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𝑏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,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𝑐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,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𝑑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) 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s-MX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s-ES" sz="1800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es-MX" sz="1800">
                              <a:latin typeface="CambriaMath"/>
                            </a:rPr>
                            <m:t>(1,3,9,11)</m:t>
                          </m:r>
                        </m:e>
                      </m:nary>
                    </m:oMath>
                  </m:oMathPara>
                </a14:m>
                <a:endParaRPr lang="es-MX" sz="1800" dirty="0"/>
              </a:p>
            </p:txBody>
          </p:sp>
        </mc:Choice>
        <mc:Fallback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030C6ED-A045-7DCB-B675-E10B42E0C2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99090" y="390776"/>
                <a:ext cx="10793819" cy="1325563"/>
              </a:xfrm>
              <a:blipFill>
                <a:blip r:embed="rId2"/>
                <a:stretch>
                  <a:fillRect l="-588" t="-29245" b="-9622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DF284FC-08E3-6DC1-EE2E-CD061F7D70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9090" y="2449193"/>
            <a:ext cx="3616842" cy="1383780"/>
          </a:xfrm>
        </p:spPr>
        <p:txBody>
          <a:bodyPr>
            <a:normAutofit/>
          </a:bodyPr>
          <a:lstStyle/>
          <a:p>
            <a:pPr algn="just"/>
            <a:r>
              <a:rPr lang="es-MX" sz="1800" i="1" dirty="0">
                <a:solidFill>
                  <a:srgbClr val="00B050"/>
                </a:solidFill>
              </a:rPr>
              <a:t>PASO 2: Llenando tabla 2, reacomodando los datos de acuerdo a la cantidad de 1’s en su representación binaria (abcd).</a:t>
            </a:r>
          </a:p>
        </p:txBody>
      </p:sp>
      <p:graphicFrame>
        <p:nvGraphicFramePr>
          <p:cNvPr id="10" name="Marcador de contenido 9">
            <a:extLst>
              <a:ext uri="{FF2B5EF4-FFF2-40B4-BE49-F238E27FC236}">
                <a16:creationId xmlns:a16="http://schemas.microsoft.com/office/drawing/2014/main" id="{FF683C8D-EB45-CDFA-587B-4D82EFEF295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47609048"/>
              </p:ext>
            </p:extLst>
          </p:nvPr>
        </p:nvGraphicFramePr>
        <p:xfrm>
          <a:off x="5231217" y="2449192"/>
          <a:ext cx="5996764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9191">
                  <a:extLst>
                    <a:ext uri="{9D8B030D-6E8A-4147-A177-3AD203B41FA5}">
                      <a16:colId xmlns:a16="http://schemas.microsoft.com/office/drawing/2014/main" val="1360289702"/>
                    </a:ext>
                  </a:extLst>
                </a:gridCol>
                <a:gridCol w="1499191">
                  <a:extLst>
                    <a:ext uri="{9D8B030D-6E8A-4147-A177-3AD203B41FA5}">
                      <a16:colId xmlns:a16="http://schemas.microsoft.com/office/drawing/2014/main" val="81281079"/>
                    </a:ext>
                  </a:extLst>
                </a:gridCol>
                <a:gridCol w="1499191">
                  <a:extLst>
                    <a:ext uri="{9D8B030D-6E8A-4147-A177-3AD203B41FA5}">
                      <a16:colId xmlns:a16="http://schemas.microsoft.com/office/drawing/2014/main" val="2237833395"/>
                    </a:ext>
                  </a:extLst>
                </a:gridCol>
                <a:gridCol w="1499191">
                  <a:extLst>
                    <a:ext uri="{9D8B030D-6E8A-4147-A177-3AD203B41FA5}">
                      <a16:colId xmlns:a16="http://schemas.microsoft.com/office/drawing/2014/main" val="4203295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Minitérminos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1’s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abcd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181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0001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0011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1001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1011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0B050"/>
                          </a:solidFill>
                        </a:rPr>
                        <a:t>*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rgbClr val="00B050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805827"/>
                  </a:ext>
                </a:extLst>
              </a:tr>
            </a:tbl>
          </a:graphicData>
        </a:graphic>
      </p:graphicFrame>
      <p:sp>
        <p:nvSpPr>
          <p:cNvPr id="11" name="CuadroTexto 10">
            <a:extLst>
              <a:ext uri="{FF2B5EF4-FFF2-40B4-BE49-F238E27FC236}">
                <a16:creationId xmlns:a16="http://schemas.microsoft.com/office/drawing/2014/main" id="{28A312D4-8966-334A-BB15-EC8D60BF0BF1}"/>
              </a:ext>
            </a:extLst>
          </p:cNvPr>
          <p:cNvSpPr txBox="1"/>
          <p:nvPr/>
        </p:nvSpPr>
        <p:spPr>
          <a:xfrm>
            <a:off x="5231217" y="2001352"/>
            <a:ext cx="2254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Century Gothic" panose="020B0502020202020204" pitchFamily="34" charset="0"/>
              </a:rPr>
              <a:t>TABLA</a:t>
            </a:r>
            <a:r>
              <a:rPr lang="es-MX" sz="1400" b="1" dirty="0">
                <a:latin typeface="Century Gothic" panose="020B0502020202020204" pitchFamily="34" charset="0"/>
              </a:rPr>
              <a:t> 1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30EF1DD-0DAF-B64D-5793-007FC4B3D1B4}"/>
              </a:ext>
            </a:extLst>
          </p:cNvPr>
          <p:cNvSpPr txBox="1"/>
          <p:nvPr/>
        </p:nvSpPr>
        <p:spPr>
          <a:xfrm>
            <a:off x="699089" y="4020716"/>
            <a:ext cx="2254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Century Gothic" panose="020B0502020202020204" pitchFamily="34" charset="0"/>
              </a:rPr>
              <a:t>TABLA</a:t>
            </a:r>
            <a:r>
              <a:rPr lang="es-MX" sz="1400" b="1" dirty="0">
                <a:latin typeface="Century Gothic" panose="020B0502020202020204" pitchFamily="34" charset="0"/>
              </a:rPr>
              <a:t> 2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5F7245E-86FF-6A42-B81C-B2B6254E04DA}"/>
              </a:ext>
            </a:extLst>
          </p:cNvPr>
          <p:cNvSpPr txBox="1"/>
          <p:nvPr/>
        </p:nvSpPr>
        <p:spPr>
          <a:xfrm>
            <a:off x="699090" y="1832075"/>
            <a:ext cx="2254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u="sng" dirty="0">
                <a:solidFill>
                  <a:schemeClr val="accent2"/>
                </a:solidFill>
                <a:latin typeface="Century Gothic" panose="020B0502020202020204" pitchFamily="34" charset="0"/>
              </a:rPr>
              <a:t>SOLUCIÓN</a:t>
            </a:r>
            <a:endParaRPr lang="es-MX" sz="1600" b="1" u="sng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Marcador de contenido 5">
            <a:extLst>
              <a:ext uri="{FF2B5EF4-FFF2-40B4-BE49-F238E27FC236}">
                <a16:creationId xmlns:a16="http://schemas.microsoft.com/office/drawing/2014/main" id="{A4586FD7-78DE-3ABE-F66C-C50C110DADD3}"/>
              </a:ext>
            </a:extLst>
          </p:cNvPr>
          <p:cNvSpPr txBox="1">
            <a:spLocks/>
          </p:cNvSpPr>
          <p:nvPr/>
        </p:nvSpPr>
        <p:spPr>
          <a:xfrm>
            <a:off x="6858884" y="4535049"/>
            <a:ext cx="4369097" cy="1383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MX" sz="1800" i="1" dirty="0">
                <a:solidFill>
                  <a:srgbClr val="00B050"/>
                </a:solidFill>
              </a:rPr>
              <a:t>Vamos marcando con un asterisco  *  en la columna ultima para cada minitermino puesto en la tabla 2.</a:t>
            </a:r>
          </a:p>
        </p:txBody>
      </p:sp>
      <p:graphicFrame>
        <p:nvGraphicFramePr>
          <p:cNvPr id="8" name="Marcador de contenido 9">
            <a:extLst>
              <a:ext uri="{FF2B5EF4-FFF2-40B4-BE49-F238E27FC236}">
                <a16:creationId xmlns:a16="http://schemas.microsoft.com/office/drawing/2014/main" id="{C64E1E88-0AD4-1EA9-6DEC-8720ED786E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9854737"/>
              </p:ext>
            </p:extLst>
          </p:nvPr>
        </p:nvGraphicFramePr>
        <p:xfrm>
          <a:off x="699090" y="4535049"/>
          <a:ext cx="495743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970">
                  <a:extLst>
                    <a:ext uri="{9D8B030D-6E8A-4147-A177-3AD203B41FA5}">
                      <a16:colId xmlns:a16="http://schemas.microsoft.com/office/drawing/2014/main" val="1360289702"/>
                    </a:ext>
                  </a:extLst>
                </a:gridCol>
                <a:gridCol w="1063256">
                  <a:extLst>
                    <a:ext uri="{9D8B030D-6E8A-4147-A177-3AD203B41FA5}">
                      <a16:colId xmlns:a16="http://schemas.microsoft.com/office/drawing/2014/main" val="81281079"/>
                    </a:ext>
                  </a:extLst>
                </a:gridCol>
                <a:gridCol w="499731">
                  <a:extLst>
                    <a:ext uri="{9D8B030D-6E8A-4147-A177-3AD203B41FA5}">
                      <a16:colId xmlns:a16="http://schemas.microsoft.com/office/drawing/2014/main" val="3870624234"/>
                    </a:ext>
                  </a:extLst>
                </a:gridCol>
                <a:gridCol w="1222744">
                  <a:extLst>
                    <a:ext uri="{9D8B030D-6E8A-4147-A177-3AD203B41FA5}">
                      <a16:colId xmlns:a16="http://schemas.microsoft.com/office/drawing/2014/main" val="2237833395"/>
                    </a:ext>
                  </a:extLst>
                </a:gridCol>
                <a:gridCol w="499731">
                  <a:extLst>
                    <a:ext uri="{9D8B030D-6E8A-4147-A177-3AD203B41FA5}">
                      <a16:colId xmlns:a16="http://schemas.microsoft.com/office/drawing/2014/main" val="4203295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Minitérminos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abcd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1’s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181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0001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805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0011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054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2527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030C6ED-A045-7DCB-B675-E10B42E0C2F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99090" y="390776"/>
                <a:ext cx="10793819" cy="1325563"/>
              </a:xfrm>
            </p:spPr>
            <p:txBody>
              <a:bodyPr>
                <a:noAutofit/>
              </a:bodyPr>
              <a:lstStyle/>
              <a:p>
                <a:r>
                  <a:rPr lang="es-MX" sz="1800" b="1" dirty="0">
                    <a:latin typeface="Century Gothic" panose="020B0502020202020204" pitchFamily="34" charset="0"/>
                  </a:rPr>
                  <a:t>EJEMPLO: </a:t>
                </a:r>
                <a:r>
                  <a:rPr lang="es-MX" sz="1800" dirty="0">
                    <a:latin typeface="Century Gothic" panose="020B0502020202020204" pitchFamily="34" charset="0"/>
                  </a:rPr>
                  <a:t>Minimice la siguiente función booleana por medio del método de Quine-McCluskey:</a:t>
                </a:r>
                <a:br>
                  <a:rPr lang="es-MX" sz="1800" dirty="0">
                    <a:latin typeface="Century Gothic" panose="020B0502020202020204" pitchFamily="34" charset="0"/>
                  </a:rPr>
                </a:br>
                <a:br>
                  <a:rPr lang="es-MX" sz="1800" dirty="0">
                    <a:latin typeface="Century Gothic" panose="020B050202020202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𝑓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(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𝑎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,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𝑏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,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𝑐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,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𝑑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) 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s-MX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s-ES" sz="1800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es-MX" sz="1800">
                              <a:latin typeface="CambriaMath"/>
                            </a:rPr>
                            <m:t>(1,3,9,11)</m:t>
                          </m:r>
                        </m:e>
                      </m:nary>
                    </m:oMath>
                  </m:oMathPara>
                </a14:m>
                <a:endParaRPr lang="es-MX" sz="1800" dirty="0"/>
              </a:p>
            </p:txBody>
          </p:sp>
        </mc:Choice>
        <mc:Fallback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030C6ED-A045-7DCB-B675-E10B42E0C2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99090" y="390776"/>
                <a:ext cx="10793819" cy="1325563"/>
              </a:xfrm>
              <a:blipFill>
                <a:blip r:embed="rId2"/>
                <a:stretch>
                  <a:fillRect l="-588" t="-29245" b="-9622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DF284FC-08E3-6DC1-EE2E-CD061F7D70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9090" y="2449193"/>
            <a:ext cx="3616842" cy="1383780"/>
          </a:xfrm>
        </p:spPr>
        <p:txBody>
          <a:bodyPr>
            <a:normAutofit/>
          </a:bodyPr>
          <a:lstStyle/>
          <a:p>
            <a:pPr algn="just"/>
            <a:r>
              <a:rPr lang="es-MX" sz="1800" i="1" dirty="0">
                <a:solidFill>
                  <a:srgbClr val="00B050"/>
                </a:solidFill>
              </a:rPr>
              <a:t>PASO 2: Llenando tabla 2, reacomodando los datos de acuerdo a la cantidad de 1’s en su representación binaria (abcd).</a:t>
            </a:r>
          </a:p>
        </p:txBody>
      </p:sp>
      <p:graphicFrame>
        <p:nvGraphicFramePr>
          <p:cNvPr id="10" name="Marcador de contenido 9">
            <a:extLst>
              <a:ext uri="{FF2B5EF4-FFF2-40B4-BE49-F238E27FC236}">
                <a16:creationId xmlns:a16="http://schemas.microsoft.com/office/drawing/2014/main" id="{FF683C8D-EB45-CDFA-587B-4D82EFEF295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98390352"/>
              </p:ext>
            </p:extLst>
          </p:nvPr>
        </p:nvGraphicFramePr>
        <p:xfrm>
          <a:off x="5231217" y="2449192"/>
          <a:ext cx="5996764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9191">
                  <a:extLst>
                    <a:ext uri="{9D8B030D-6E8A-4147-A177-3AD203B41FA5}">
                      <a16:colId xmlns:a16="http://schemas.microsoft.com/office/drawing/2014/main" val="1360289702"/>
                    </a:ext>
                  </a:extLst>
                </a:gridCol>
                <a:gridCol w="1499191">
                  <a:extLst>
                    <a:ext uri="{9D8B030D-6E8A-4147-A177-3AD203B41FA5}">
                      <a16:colId xmlns:a16="http://schemas.microsoft.com/office/drawing/2014/main" val="81281079"/>
                    </a:ext>
                  </a:extLst>
                </a:gridCol>
                <a:gridCol w="1499191">
                  <a:extLst>
                    <a:ext uri="{9D8B030D-6E8A-4147-A177-3AD203B41FA5}">
                      <a16:colId xmlns:a16="http://schemas.microsoft.com/office/drawing/2014/main" val="2237833395"/>
                    </a:ext>
                  </a:extLst>
                </a:gridCol>
                <a:gridCol w="1499191">
                  <a:extLst>
                    <a:ext uri="{9D8B030D-6E8A-4147-A177-3AD203B41FA5}">
                      <a16:colId xmlns:a16="http://schemas.microsoft.com/office/drawing/2014/main" val="4203295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Minitérminos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1’s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abcd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181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0001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0011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1001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1011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0B050"/>
                          </a:solidFill>
                        </a:rPr>
                        <a:t>*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rgbClr val="00B050"/>
                          </a:solidFill>
                        </a:rPr>
                        <a:t>*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rgbClr val="00B050"/>
                          </a:solidFill>
                        </a:rPr>
                        <a:t>*</a:t>
                      </a:r>
                    </a:p>
                    <a:p>
                      <a:pPr algn="ctr"/>
                      <a:endParaRPr lang="es-MX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805827"/>
                  </a:ext>
                </a:extLst>
              </a:tr>
            </a:tbl>
          </a:graphicData>
        </a:graphic>
      </p:graphicFrame>
      <p:sp>
        <p:nvSpPr>
          <p:cNvPr id="11" name="CuadroTexto 10">
            <a:extLst>
              <a:ext uri="{FF2B5EF4-FFF2-40B4-BE49-F238E27FC236}">
                <a16:creationId xmlns:a16="http://schemas.microsoft.com/office/drawing/2014/main" id="{28A312D4-8966-334A-BB15-EC8D60BF0BF1}"/>
              </a:ext>
            </a:extLst>
          </p:cNvPr>
          <p:cNvSpPr txBox="1"/>
          <p:nvPr/>
        </p:nvSpPr>
        <p:spPr>
          <a:xfrm>
            <a:off x="5231217" y="2001352"/>
            <a:ext cx="2254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Century Gothic" panose="020B0502020202020204" pitchFamily="34" charset="0"/>
              </a:rPr>
              <a:t>TABLA</a:t>
            </a:r>
            <a:r>
              <a:rPr lang="es-MX" sz="1400" b="1" dirty="0">
                <a:latin typeface="Century Gothic" panose="020B0502020202020204" pitchFamily="34" charset="0"/>
              </a:rPr>
              <a:t> 1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30EF1DD-0DAF-B64D-5793-007FC4B3D1B4}"/>
              </a:ext>
            </a:extLst>
          </p:cNvPr>
          <p:cNvSpPr txBox="1"/>
          <p:nvPr/>
        </p:nvSpPr>
        <p:spPr>
          <a:xfrm>
            <a:off x="699089" y="4020716"/>
            <a:ext cx="2254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Century Gothic" panose="020B0502020202020204" pitchFamily="34" charset="0"/>
              </a:rPr>
              <a:t>TABLA</a:t>
            </a:r>
            <a:r>
              <a:rPr lang="es-MX" sz="1400" b="1" dirty="0">
                <a:latin typeface="Century Gothic" panose="020B0502020202020204" pitchFamily="34" charset="0"/>
              </a:rPr>
              <a:t> 2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5F7245E-86FF-6A42-B81C-B2B6254E04DA}"/>
              </a:ext>
            </a:extLst>
          </p:cNvPr>
          <p:cNvSpPr txBox="1"/>
          <p:nvPr/>
        </p:nvSpPr>
        <p:spPr>
          <a:xfrm>
            <a:off x="699090" y="1832075"/>
            <a:ext cx="2254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u="sng" dirty="0">
                <a:solidFill>
                  <a:schemeClr val="accent2"/>
                </a:solidFill>
                <a:latin typeface="Century Gothic" panose="020B0502020202020204" pitchFamily="34" charset="0"/>
              </a:rPr>
              <a:t>SOLUCIÓN</a:t>
            </a:r>
            <a:endParaRPr lang="es-MX" sz="1600" b="1" u="sng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Marcador de contenido 5">
            <a:extLst>
              <a:ext uri="{FF2B5EF4-FFF2-40B4-BE49-F238E27FC236}">
                <a16:creationId xmlns:a16="http://schemas.microsoft.com/office/drawing/2014/main" id="{7719D3C3-5EC2-446F-C328-EC8DB472C5C7}"/>
              </a:ext>
            </a:extLst>
          </p:cNvPr>
          <p:cNvSpPr txBox="1">
            <a:spLocks/>
          </p:cNvSpPr>
          <p:nvPr/>
        </p:nvSpPr>
        <p:spPr>
          <a:xfrm>
            <a:off x="6858884" y="4535049"/>
            <a:ext cx="4369097" cy="1383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MX" sz="1800" i="1" dirty="0">
                <a:solidFill>
                  <a:srgbClr val="00B050"/>
                </a:solidFill>
              </a:rPr>
              <a:t>Vamos marcando con un asterisco  *  en la columna ultima para cada minitermino puesto en la tabla 2.</a:t>
            </a:r>
          </a:p>
        </p:txBody>
      </p:sp>
      <p:graphicFrame>
        <p:nvGraphicFramePr>
          <p:cNvPr id="8" name="Marcador de contenido 9">
            <a:extLst>
              <a:ext uri="{FF2B5EF4-FFF2-40B4-BE49-F238E27FC236}">
                <a16:creationId xmlns:a16="http://schemas.microsoft.com/office/drawing/2014/main" id="{EF8F03F1-A627-23BD-F292-EB349914DE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0947118"/>
              </p:ext>
            </p:extLst>
          </p:nvPr>
        </p:nvGraphicFramePr>
        <p:xfrm>
          <a:off x="699090" y="4535049"/>
          <a:ext cx="4957432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970">
                  <a:extLst>
                    <a:ext uri="{9D8B030D-6E8A-4147-A177-3AD203B41FA5}">
                      <a16:colId xmlns:a16="http://schemas.microsoft.com/office/drawing/2014/main" val="1360289702"/>
                    </a:ext>
                  </a:extLst>
                </a:gridCol>
                <a:gridCol w="1063256">
                  <a:extLst>
                    <a:ext uri="{9D8B030D-6E8A-4147-A177-3AD203B41FA5}">
                      <a16:colId xmlns:a16="http://schemas.microsoft.com/office/drawing/2014/main" val="81281079"/>
                    </a:ext>
                  </a:extLst>
                </a:gridCol>
                <a:gridCol w="499731">
                  <a:extLst>
                    <a:ext uri="{9D8B030D-6E8A-4147-A177-3AD203B41FA5}">
                      <a16:colId xmlns:a16="http://schemas.microsoft.com/office/drawing/2014/main" val="3870624234"/>
                    </a:ext>
                  </a:extLst>
                </a:gridCol>
                <a:gridCol w="1222744">
                  <a:extLst>
                    <a:ext uri="{9D8B030D-6E8A-4147-A177-3AD203B41FA5}">
                      <a16:colId xmlns:a16="http://schemas.microsoft.com/office/drawing/2014/main" val="2237833395"/>
                    </a:ext>
                  </a:extLst>
                </a:gridCol>
                <a:gridCol w="499731">
                  <a:extLst>
                    <a:ext uri="{9D8B030D-6E8A-4147-A177-3AD203B41FA5}">
                      <a16:colId xmlns:a16="http://schemas.microsoft.com/office/drawing/2014/main" val="4203295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Minitérminos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abcd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1’s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181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0001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805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0011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1001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054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177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030C6ED-A045-7DCB-B675-E10B42E0C2F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99090" y="390776"/>
                <a:ext cx="10793819" cy="1325563"/>
              </a:xfrm>
            </p:spPr>
            <p:txBody>
              <a:bodyPr>
                <a:noAutofit/>
              </a:bodyPr>
              <a:lstStyle/>
              <a:p>
                <a:r>
                  <a:rPr lang="es-MX" sz="1800" b="1" dirty="0">
                    <a:latin typeface="Century Gothic" panose="020B0502020202020204" pitchFamily="34" charset="0"/>
                  </a:rPr>
                  <a:t>EJEMPLO: </a:t>
                </a:r>
                <a:r>
                  <a:rPr lang="es-MX" sz="1800" dirty="0">
                    <a:latin typeface="Century Gothic" panose="020B0502020202020204" pitchFamily="34" charset="0"/>
                  </a:rPr>
                  <a:t>Minimice la siguiente función booleana por medio del método de Quine-McCluskey:</a:t>
                </a:r>
                <a:br>
                  <a:rPr lang="es-MX" sz="1800" dirty="0">
                    <a:latin typeface="Century Gothic" panose="020B0502020202020204" pitchFamily="34" charset="0"/>
                  </a:rPr>
                </a:br>
                <a:br>
                  <a:rPr lang="es-MX" sz="1800" dirty="0">
                    <a:latin typeface="Century Gothic" panose="020B050202020202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𝑓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(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𝑎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,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𝑏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,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𝑐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,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𝑑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) 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s-MX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s-ES" sz="1800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es-MX" sz="1800">
                              <a:latin typeface="CambriaMath"/>
                            </a:rPr>
                            <m:t>(1,3,9,11)</m:t>
                          </m:r>
                        </m:e>
                      </m:nary>
                    </m:oMath>
                  </m:oMathPara>
                </a14:m>
                <a:endParaRPr lang="es-MX" sz="1800" dirty="0"/>
              </a:p>
            </p:txBody>
          </p:sp>
        </mc:Choice>
        <mc:Fallback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030C6ED-A045-7DCB-B675-E10B42E0C2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99090" y="390776"/>
                <a:ext cx="10793819" cy="1325563"/>
              </a:xfrm>
              <a:blipFill>
                <a:blip r:embed="rId2"/>
                <a:stretch>
                  <a:fillRect l="-588" t="-29245" b="-9622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DF284FC-08E3-6DC1-EE2E-CD061F7D70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9090" y="2449193"/>
            <a:ext cx="3616842" cy="1383780"/>
          </a:xfrm>
        </p:spPr>
        <p:txBody>
          <a:bodyPr>
            <a:normAutofit/>
          </a:bodyPr>
          <a:lstStyle/>
          <a:p>
            <a:pPr algn="just"/>
            <a:r>
              <a:rPr lang="es-MX" sz="1800" i="1" dirty="0">
                <a:solidFill>
                  <a:srgbClr val="00B050"/>
                </a:solidFill>
              </a:rPr>
              <a:t>PASO 2: Llenando tabla 2, reacomodando los datos de acuerdo a la cantidad de 1’s en su representación binaria (abcd).</a:t>
            </a:r>
          </a:p>
        </p:txBody>
      </p:sp>
      <p:graphicFrame>
        <p:nvGraphicFramePr>
          <p:cNvPr id="10" name="Marcador de contenido 9">
            <a:extLst>
              <a:ext uri="{FF2B5EF4-FFF2-40B4-BE49-F238E27FC236}">
                <a16:creationId xmlns:a16="http://schemas.microsoft.com/office/drawing/2014/main" id="{FF683C8D-EB45-CDFA-587B-4D82EFEF295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56899588"/>
              </p:ext>
            </p:extLst>
          </p:nvPr>
        </p:nvGraphicFramePr>
        <p:xfrm>
          <a:off x="5231217" y="2449192"/>
          <a:ext cx="5996764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9191">
                  <a:extLst>
                    <a:ext uri="{9D8B030D-6E8A-4147-A177-3AD203B41FA5}">
                      <a16:colId xmlns:a16="http://schemas.microsoft.com/office/drawing/2014/main" val="1360289702"/>
                    </a:ext>
                  </a:extLst>
                </a:gridCol>
                <a:gridCol w="1499191">
                  <a:extLst>
                    <a:ext uri="{9D8B030D-6E8A-4147-A177-3AD203B41FA5}">
                      <a16:colId xmlns:a16="http://schemas.microsoft.com/office/drawing/2014/main" val="81281079"/>
                    </a:ext>
                  </a:extLst>
                </a:gridCol>
                <a:gridCol w="1499191">
                  <a:extLst>
                    <a:ext uri="{9D8B030D-6E8A-4147-A177-3AD203B41FA5}">
                      <a16:colId xmlns:a16="http://schemas.microsoft.com/office/drawing/2014/main" val="2237833395"/>
                    </a:ext>
                  </a:extLst>
                </a:gridCol>
                <a:gridCol w="1499191">
                  <a:extLst>
                    <a:ext uri="{9D8B030D-6E8A-4147-A177-3AD203B41FA5}">
                      <a16:colId xmlns:a16="http://schemas.microsoft.com/office/drawing/2014/main" val="4203295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Minitérminos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1’s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abcd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181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0001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0011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1001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1011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0B050"/>
                          </a:solidFill>
                        </a:rPr>
                        <a:t>*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rgbClr val="00B050"/>
                          </a:solidFill>
                        </a:rPr>
                        <a:t>*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rgbClr val="00B050"/>
                          </a:solidFill>
                        </a:rPr>
                        <a:t>*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rgbClr val="00B050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805827"/>
                  </a:ext>
                </a:extLst>
              </a:tr>
            </a:tbl>
          </a:graphicData>
        </a:graphic>
      </p:graphicFrame>
      <p:sp>
        <p:nvSpPr>
          <p:cNvPr id="11" name="CuadroTexto 10">
            <a:extLst>
              <a:ext uri="{FF2B5EF4-FFF2-40B4-BE49-F238E27FC236}">
                <a16:creationId xmlns:a16="http://schemas.microsoft.com/office/drawing/2014/main" id="{28A312D4-8966-334A-BB15-EC8D60BF0BF1}"/>
              </a:ext>
            </a:extLst>
          </p:cNvPr>
          <p:cNvSpPr txBox="1"/>
          <p:nvPr/>
        </p:nvSpPr>
        <p:spPr>
          <a:xfrm>
            <a:off x="5231217" y="2001352"/>
            <a:ext cx="2254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Century Gothic" panose="020B0502020202020204" pitchFamily="34" charset="0"/>
              </a:rPr>
              <a:t>TABLA</a:t>
            </a:r>
            <a:r>
              <a:rPr lang="es-MX" sz="1400" b="1" dirty="0">
                <a:latin typeface="Century Gothic" panose="020B0502020202020204" pitchFamily="34" charset="0"/>
              </a:rPr>
              <a:t> 1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30EF1DD-0DAF-B64D-5793-007FC4B3D1B4}"/>
              </a:ext>
            </a:extLst>
          </p:cNvPr>
          <p:cNvSpPr txBox="1"/>
          <p:nvPr/>
        </p:nvSpPr>
        <p:spPr>
          <a:xfrm>
            <a:off x="699089" y="4020716"/>
            <a:ext cx="2254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Century Gothic" panose="020B0502020202020204" pitchFamily="34" charset="0"/>
              </a:rPr>
              <a:t>TABLA</a:t>
            </a:r>
            <a:r>
              <a:rPr lang="es-MX" sz="1400" b="1" dirty="0">
                <a:latin typeface="Century Gothic" panose="020B0502020202020204" pitchFamily="34" charset="0"/>
              </a:rPr>
              <a:t> 2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5F7245E-86FF-6A42-B81C-B2B6254E04DA}"/>
              </a:ext>
            </a:extLst>
          </p:cNvPr>
          <p:cNvSpPr txBox="1"/>
          <p:nvPr/>
        </p:nvSpPr>
        <p:spPr>
          <a:xfrm>
            <a:off x="699090" y="1832075"/>
            <a:ext cx="2254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u="sng" dirty="0">
                <a:solidFill>
                  <a:schemeClr val="accent2"/>
                </a:solidFill>
                <a:latin typeface="Century Gothic" panose="020B0502020202020204" pitchFamily="34" charset="0"/>
              </a:rPr>
              <a:t>SOLUCIÓN</a:t>
            </a:r>
            <a:endParaRPr lang="es-MX" sz="1600" b="1" u="sng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Marcador de contenido 5">
            <a:extLst>
              <a:ext uri="{FF2B5EF4-FFF2-40B4-BE49-F238E27FC236}">
                <a16:creationId xmlns:a16="http://schemas.microsoft.com/office/drawing/2014/main" id="{7719D3C3-5EC2-446F-C328-EC8DB472C5C7}"/>
              </a:ext>
            </a:extLst>
          </p:cNvPr>
          <p:cNvSpPr txBox="1">
            <a:spLocks/>
          </p:cNvSpPr>
          <p:nvPr/>
        </p:nvSpPr>
        <p:spPr>
          <a:xfrm>
            <a:off x="6858884" y="4535049"/>
            <a:ext cx="4369097" cy="1383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MX" sz="1800" i="1" dirty="0">
                <a:solidFill>
                  <a:srgbClr val="00B050"/>
                </a:solidFill>
              </a:rPr>
              <a:t>Vamos marcando con un asterisco  *  en la columna ultima para cada minitermino puesto en la tabla 2.</a:t>
            </a:r>
          </a:p>
        </p:txBody>
      </p:sp>
      <p:graphicFrame>
        <p:nvGraphicFramePr>
          <p:cNvPr id="8" name="Marcador de contenido 9">
            <a:extLst>
              <a:ext uri="{FF2B5EF4-FFF2-40B4-BE49-F238E27FC236}">
                <a16:creationId xmlns:a16="http://schemas.microsoft.com/office/drawing/2014/main" id="{40140D61-5006-1D25-AAE1-8966F28DF9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672551"/>
              </p:ext>
            </p:extLst>
          </p:nvPr>
        </p:nvGraphicFramePr>
        <p:xfrm>
          <a:off x="699090" y="4535049"/>
          <a:ext cx="4957432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970">
                  <a:extLst>
                    <a:ext uri="{9D8B030D-6E8A-4147-A177-3AD203B41FA5}">
                      <a16:colId xmlns:a16="http://schemas.microsoft.com/office/drawing/2014/main" val="1360289702"/>
                    </a:ext>
                  </a:extLst>
                </a:gridCol>
                <a:gridCol w="1063256">
                  <a:extLst>
                    <a:ext uri="{9D8B030D-6E8A-4147-A177-3AD203B41FA5}">
                      <a16:colId xmlns:a16="http://schemas.microsoft.com/office/drawing/2014/main" val="81281079"/>
                    </a:ext>
                  </a:extLst>
                </a:gridCol>
                <a:gridCol w="499731">
                  <a:extLst>
                    <a:ext uri="{9D8B030D-6E8A-4147-A177-3AD203B41FA5}">
                      <a16:colId xmlns:a16="http://schemas.microsoft.com/office/drawing/2014/main" val="3870624234"/>
                    </a:ext>
                  </a:extLst>
                </a:gridCol>
                <a:gridCol w="1222744">
                  <a:extLst>
                    <a:ext uri="{9D8B030D-6E8A-4147-A177-3AD203B41FA5}">
                      <a16:colId xmlns:a16="http://schemas.microsoft.com/office/drawing/2014/main" val="2237833395"/>
                    </a:ext>
                  </a:extLst>
                </a:gridCol>
                <a:gridCol w="499731">
                  <a:extLst>
                    <a:ext uri="{9D8B030D-6E8A-4147-A177-3AD203B41FA5}">
                      <a16:colId xmlns:a16="http://schemas.microsoft.com/office/drawing/2014/main" val="4203295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Minitérminos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abcd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1’s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181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0001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805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0011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1001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054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1011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436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1301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030C6ED-A045-7DCB-B675-E10B42E0C2F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99090" y="390776"/>
                <a:ext cx="10793819" cy="1325563"/>
              </a:xfrm>
            </p:spPr>
            <p:txBody>
              <a:bodyPr>
                <a:noAutofit/>
              </a:bodyPr>
              <a:lstStyle/>
              <a:p>
                <a:r>
                  <a:rPr lang="es-MX" sz="1800" b="1" dirty="0">
                    <a:latin typeface="Century Gothic" panose="020B0502020202020204" pitchFamily="34" charset="0"/>
                  </a:rPr>
                  <a:t>EJEMPLO: </a:t>
                </a:r>
                <a:r>
                  <a:rPr lang="es-MX" sz="1800" dirty="0">
                    <a:latin typeface="Century Gothic" panose="020B0502020202020204" pitchFamily="34" charset="0"/>
                  </a:rPr>
                  <a:t>Minimice la siguiente función booleana por medio del método de Quine-McCluskey:</a:t>
                </a:r>
                <a:br>
                  <a:rPr lang="es-MX" sz="1800" dirty="0">
                    <a:latin typeface="Century Gothic" panose="020B0502020202020204" pitchFamily="34" charset="0"/>
                  </a:rPr>
                </a:br>
                <a:br>
                  <a:rPr lang="es-MX" sz="1800" dirty="0">
                    <a:latin typeface="Century Gothic" panose="020B050202020202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𝑓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(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𝑎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,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𝑏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,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𝑐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,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𝑑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) 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s-MX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s-ES" sz="1800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es-MX" sz="1800">
                              <a:latin typeface="CambriaMath"/>
                            </a:rPr>
                            <m:t>(1,3,9,11)</m:t>
                          </m:r>
                        </m:e>
                      </m:nary>
                    </m:oMath>
                  </m:oMathPara>
                </a14:m>
                <a:endParaRPr lang="es-MX" sz="1800" dirty="0"/>
              </a:p>
            </p:txBody>
          </p:sp>
        </mc:Choice>
        <mc:Fallback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030C6ED-A045-7DCB-B675-E10B42E0C2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99090" y="390776"/>
                <a:ext cx="10793819" cy="1325563"/>
              </a:xfrm>
              <a:blipFill>
                <a:blip r:embed="rId2"/>
                <a:stretch>
                  <a:fillRect l="-588" t="-29245" b="-9622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DF284FC-08E3-6DC1-EE2E-CD061F7D70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9090" y="2449193"/>
            <a:ext cx="3616842" cy="1383780"/>
          </a:xfrm>
        </p:spPr>
        <p:txBody>
          <a:bodyPr>
            <a:normAutofit/>
          </a:bodyPr>
          <a:lstStyle/>
          <a:p>
            <a:pPr algn="just"/>
            <a:r>
              <a:rPr lang="es-MX" sz="1800" i="1" dirty="0">
                <a:solidFill>
                  <a:srgbClr val="92D050"/>
                </a:solidFill>
              </a:rPr>
              <a:t>PASO 3: Llenando tabla 3, la tabla de la primera ronda de combinaciones.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30EF1DD-0DAF-B64D-5793-007FC4B3D1B4}"/>
              </a:ext>
            </a:extLst>
          </p:cNvPr>
          <p:cNvSpPr txBox="1"/>
          <p:nvPr/>
        </p:nvSpPr>
        <p:spPr>
          <a:xfrm>
            <a:off x="5496145" y="1944011"/>
            <a:ext cx="2254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Century Gothic" panose="020B0502020202020204" pitchFamily="34" charset="0"/>
              </a:rPr>
              <a:t>TABLA</a:t>
            </a:r>
            <a:r>
              <a:rPr lang="es-MX" sz="1400" b="1" dirty="0">
                <a:latin typeface="Century Gothic" panose="020B0502020202020204" pitchFamily="34" charset="0"/>
              </a:rPr>
              <a:t> 2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5F7245E-86FF-6A42-B81C-B2B6254E04DA}"/>
              </a:ext>
            </a:extLst>
          </p:cNvPr>
          <p:cNvSpPr txBox="1"/>
          <p:nvPr/>
        </p:nvSpPr>
        <p:spPr>
          <a:xfrm>
            <a:off x="699090" y="1832075"/>
            <a:ext cx="2254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u="sng" dirty="0">
                <a:solidFill>
                  <a:schemeClr val="accent2"/>
                </a:solidFill>
                <a:latin typeface="Century Gothic" panose="020B0502020202020204" pitchFamily="34" charset="0"/>
              </a:rPr>
              <a:t>SOLUCIÓN</a:t>
            </a:r>
            <a:endParaRPr lang="es-MX" sz="1600" b="1" u="sng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Marcador de contenido 5">
            <a:extLst>
              <a:ext uri="{FF2B5EF4-FFF2-40B4-BE49-F238E27FC236}">
                <a16:creationId xmlns:a16="http://schemas.microsoft.com/office/drawing/2014/main" id="{7719D3C3-5EC2-446F-C328-EC8DB472C5C7}"/>
              </a:ext>
            </a:extLst>
          </p:cNvPr>
          <p:cNvSpPr txBox="1">
            <a:spLocks/>
          </p:cNvSpPr>
          <p:nvPr/>
        </p:nvSpPr>
        <p:spPr>
          <a:xfrm>
            <a:off x="5858540" y="4535049"/>
            <a:ext cx="5369441" cy="983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s-MX" sz="1800" i="1" dirty="0">
              <a:solidFill>
                <a:srgbClr val="92D050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5CDC8C0-EA5B-B21A-7D77-AE5218C99E7F}"/>
              </a:ext>
            </a:extLst>
          </p:cNvPr>
          <p:cNvSpPr txBox="1"/>
          <p:nvPr/>
        </p:nvSpPr>
        <p:spPr>
          <a:xfrm>
            <a:off x="699089" y="5270047"/>
            <a:ext cx="2254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Century Gothic" panose="020B0502020202020204" pitchFamily="34" charset="0"/>
              </a:rPr>
              <a:t>TABLA</a:t>
            </a:r>
            <a:r>
              <a:rPr lang="es-MX" sz="1400" b="1" dirty="0">
                <a:latin typeface="Century Gothic" panose="020B0502020202020204" pitchFamily="34" charset="0"/>
              </a:rPr>
              <a:t> 3</a:t>
            </a:r>
          </a:p>
        </p:txBody>
      </p:sp>
      <p:graphicFrame>
        <p:nvGraphicFramePr>
          <p:cNvPr id="15" name="Marcador de contenido 9">
            <a:extLst>
              <a:ext uri="{FF2B5EF4-FFF2-40B4-BE49-F238E27FC236}">
                <a16:creationId xmlns:a16="http://schemas.microsoft.com/office/drawing/2014/main" id="{272EA3D3-82D6-32A2-6B5B-088A3D9CE18F}"/>
              </a:ext>
            </a:extLst>
          </p:cNvPr>
          <p:cNvGraphicFramePr>
            <a:graphicFrameLocks/>
          </p:cNvGraphicFramePr>
          <p:nvPr/>
        </p:nvGraphicFramePr>
        <p:xfrm>
          <a:off x="5579434" y="2322951"/>
          <a:ext cx="4957432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970">
                  <a:extLst>
                    <a:ext uri="{9D8B030D-6E8A-4147-A177-3AD203B41FA5}">
                      <a16:colId xmlns:a16="http://schemas.microsoft.com/office/drawing/2014/main" val="1360289702"/>
                    </a:ext>
                  </a:extLst>
                </a:gridCol>
                <a:gridCol w="1063256">
                  <a:extLst>
                    <a:ext uri="{9D8B030D-6E8A-4147-A177-3AD203B41FA5}">
                      <a16:colId xmlns:a16="http://schemas.microsoft.com/office/drawing/2014/main" val="81281079"/>
                    </a:ext>
                  </a:extLst>
                </a:gridCol>
                <a:gridCol w="499731">
                  <a:extLst>
                    <a:ext uri="{9D8B030D-6E8A-4147-A177-3AD203B41FA5}">
                      <a16:colId xmlns:a16="http://schemas.microsoft.com/office/drawing/2014/main" val="3870624234"/>
                    </a:ext>
                  </a:extLst>
                </a:gridCol>
                <a:gridCol w="1222744">
                  <a:extLst>
                    <a:ext uri="{9D8B030D-6E8A-4147-A177-3AD203B41FA5}">
                      <a16:colId xmlns:a16="http://schemas.microsoft.com/office/drawing/2014/main" val="2237833395"/>
                    </a:ext>
                  </a:extLst>
                </a:gridCol>
                <a:gridCol w="499731">
                  <a:extLst>
                    <a:ext uri="{9D8B030D-6E8A-4147-A177-3AD203B41FA5}">
                      <a16:colId xmlns:a16="http://schemas.microsoft.com/office/drawing/2014/main" val="4203295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Minitérminos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abcd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1’s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181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0001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805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0011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1001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054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1011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436976"/>
                  </a:ext>
                </a:extLst>
              </a:tr>
            </a:tbl>
          </a:graphicData>
        </a:graphic>
      </p:graphicFrame>
      <p:graphicFrame>
        <p:nvGraphicFramePr>
          <p:cNvPr id="17" name="Marcador de contenido 9">
            <a:extLst>
              <a:ext uri="{FF2B5EF4-FFF2-40B4-BE49-F238E27FC236}">
                <a16:creationId xmlns:a16="http://schemas.microsoft.com/office/drawing/2014/main" id="{B1162928-1FCB-3910-5BFA-B8AD9C6577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225136"/>
              </p:ext>
            </p:extLst>
          </p:nvPr>
        </p:nvGraphicFramePr>
        <p:xfrm>
          <a:off x="699089" y="5689759"/>
          <a:ext cx="495743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970">
                  <a:extLst>
                    <a:ext uri="{9D8B030D-6E8A-4147-A177-3AD203B41FA5}">
                      <a16:colId xmlns:a16="http://schemas.microsoft.com/office/drawing/2014/main" val="1360289702"/>
                    </a:ext>
                  </a:extLst>
                </a:gridCol>
                <a:gridCol w="1063256">
                  <a:extLst>
                    <a:ext uri="{9D8B030D-6E8A-4147-A177-3AD203B41FA5}">
                      <a16:colId xmlns:a16="http://schemas.microsoft.com/office/drawing/2014/main" val="81281079"/>
                    </a:ext>
                  </a:extLst>
                </a:gridCol>
                <a:gridCol w="499731">
                  <a:extLst>
                    <a:ext uri="{9D8B030D-6E8A-4147-A177-3AD203B41FA5}">
                      <a16:colId xmlns:a16="http://schemas.microsoft.com/office/drawing/2014/main" val="3870624234"/>
                    </a:ext>
                  </a:extLst>
                </a:gridCol>
                <a:gridCol w="1222744">
                  <a:extLst>
                    <a:ext uri="{9D8B030D-6E8A-4147-A177-3AD203B41FA5}">
                      <a16:colId xmlns:a16="http://schemas.microsoft.com/office/drawing/2014/main" val="2237833395"/>
                    </a:ext>
                  </a:extLst>
                </a:gridCol>
                <a:gridCol w="499731">
                  <a:extLst>
                    <a:ext uri="{9D8B030D-6E8A-4147-A177-3AD203B41FA5}">
                      <a16:colId xmlns:a16="http://schemas.microsoft.com/office/drawing/2014/main" val="4203295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Combinación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abcd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1’s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181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(1,3)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805827"/>
                  </a:ext>
                </a:extLst>
              </a:tr>
            </a:tbl>
          </a:graphicData>
        </a:graphic>
      </p:graphicFrame>
      <p:sp>
        <p:nvSpPr>
          <p:cNvPr id="5" name="Marcador de contenido 5">
            <a:extLst>
              <a:ext uri="{FF2B5EF4-FFF2-40B4-BE49-F238E27FC236}">
                <a16:creationId xmlns:a16="http://schemas.microsoft.com/office/drawing/2014/main" id="{A34B2DF3-DA24-E6CF-CCEB-ABF62ECA36FD}"/>
              </a:ext>
            </a:extLst>
          </p:cNvPr>
          <p:cNvSpPr txBox="1">
            <a:spLocks/>
          </p:cNvSpPr>
          <p:nvPr/>
        </p:nvSpPr>
        <p:spPr>
          <a:xfrm>
            <a:off x="536941" y="4205639"/>
            <a:ext cx="5042493" cy="983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MX" sz="1800" i="1" dirty="0">
                <a:solidFill>
                  <a:srgbClr val="92D050"/>
                </a:solidFill>
              </a:rPr>
              <a:t>Vamos combinando en orden de la cantidad de 1’s que hay en la representación binaria de los minitérminos.</a:t>
            </a:r>
          </a:p>
          <a:p>
            <a:pPr marL="0" indent="0" algn="just">
              <a:buNone/>
            </a:pPr>
            <a:endParaRPr lang="es-MX" sz="1800" i="1" dirty="0">
              <a:solidFill>
                <a:srgbClr val="92D050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B1BBD6E-0657-2FE8-38E2-691265DE99AB}"/>
              </a:ext>
            </a:extLst>
          </p:cNvPr>
          <p:cNvSpPr txBox="1"/>
          <p:nvPr/>
        </p:nvSpPr>
        <p:spPr>
          <a:xfrm>
            <a:off x="5808039" y="4573877"/>
            <a:ext cx="47527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92D050"/>
                </a:solidFill>
              </a:rPr>
              <a:t>Tenemos a los minitérminos: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92D050"/>
                </a:solidFill>
              </a:rPr>
              <a:t>1 que en binario es: 0001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92D050"/>
                </a:solidFill>
              </a:rPr>
              <a:t>3 que en binario es: 0011</a:t>
            </a:r>
          </a:p>
          <a:p>
            <a:endParaRPr lang="es-MX" dirty="0">
              <a:solidFill>
                <a:srgbClr val="92D050"/>
              </a:solidFill>
            </a:endParaRPr>
          </a:p>
          <a:p>
            <a:r>
              <a:rPr lang="es-MX" dirty="0">
                <a:solidFill>
                  <a:srgbClr val="92D050"/>
                </a:solidFill>
              </a:rPr>
              <a:t>Estos minitérminos difieren en solo una variable, la c.</a:t>
            </a:r>
          </a:p>
        </p:txBody>
      </p:sp>
    </p:spTree>
    <p:extLst>
      <p:ext uri="{BB962C8B-B14F-4D97-AF65-F5344CB8AC3E}">
        <p14:creationId xmlns:p14="http://schemas.microsoft.com/office/powerpoint/2010/main" val="764299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030C6ED-A045-7DCB-B675-E10B42E0C2F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99090" y="390776"/>
                <a:ext cx="10793819" cy="1325563"/>
              </a:xfrm>
            </p:spPr>
            <p:txBody>
              <a:bodyPr>
                <a:noAutofit/>
              </a:bodyPr>
              <a:lstStyle/>
              <a:p>
                <a:r>
                  <a:rPr lang="es-MX" sz="1800" b="1" dirty="0">
                    <a:latin typeface="Century Gothic" panose="020B0502020202020204" pitchFamily="34" charset="0"/>
                  </a:rPr>
                  <a:t>EJEMPLO: </a:t>
                </a:r>
                <a:r>
                  <a:rPr lang="es-MX" sz="1800" dirty="0">
                    <a:latin typeface="Century Gothic" panose="020B0502020202020204" pitchFamily="34" charset="0"/>
                  </a:rPr>
                  <a:t>Minimice la siguiente función booleana por medio del método de Quine-McCluskey:</a:t>
                </a:r>
                <a:br>
                  <a:rPr lang="es-MX" sz="1800" dirty="0">
                    <a:latin typeface="Century Gothic" panose="020B0502020202020204" pitchFamily="34" charset="0"/>
                  </a:rPr>
                </a:br>
                <a:br>
                  <a:rPr lang="es-MX" sz="1800" dirty="0">
                    <a:latin typeface="Century Gothic" panose="020B050202020202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𝑓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(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𝑎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,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𝑏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,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𝑐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,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𝑑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) 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s-MX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s-ES" sz="1800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es-MX" sz="1800">
                              <a:latin typeface="CambriaMath"/>
                            </a:rPr>
                            <m:t>(1,3,9,11)</m:t>
                          </m:r>
                        </m:e>
                      </m:nary>
                    </m:oMath>
                  </m:oMathPara>
                </a14:m>
                <a:endParaRPr lang="es-MX" sz="1800" dirty="0"/>
              </a:p>
            </p:txBody>
          </p:sp>
        </mc:Choice>
        <mc:Fallback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030C6ED-A045-7DCB-B675-E10B42E0C2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99090" y="390776"/>
                <a:ext cx="10793819" cy="1325563"/>
              </a:xfrm>
              <a:blipFill>
                <a:blip r:embed="rId2"/>
                <a:stretch>
                  <a:fillRect l="-588" t="-29245" b="-9622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DF284FC-08E3-6DC1-EE2E-CD061F7D70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9090" y="2449193"/>
            <a:ext cx="3616842" cy="1383780"/>
          </a:xfrm>
        </p:spPr>
        <p:txBody>
          <a:bodyPr>
            <a:normAutofit/>
          </a:bodyPr>
          <a:lstStyle/>
          <a:p>
            <a:pPr algn="just"/>
            <a:r>
              <a:rPr lang="es-MX" sz="1800" i="1" dirty="0">
                <a:solidFill>
                  <a:srgbClr val="92D050"/>
                </a:solidFill>
              </a:rPr>
              <a:t>PASO 3: Llenando tabla 3, la tabla de la primera ronda de combinaciones.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30EF1DD-0DAF-B64D-5793-007FC4B3D1B4}"/>
              </a:ext>
            </a:extLst>
          </p:cNvPr>
          <p:cNvSpPr txBox="1"/>
          <p:nvPr/>
        </p:nvSpPr>
        <p:spPr>
          <a:xfrm>
            <a:off x="5496145" y="1944011"/>
            <a:ext cx="2254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Century Gothic" panose="020B0502020202020204" pitchFamily="34" charset="0"/>
              </a:rPr>
              <a:t>TABLA</a:t>
            </a:r>
            <a:r>
              <a:rPr lang="es-MX" sz="1400" b="1" dirty="0">
                <a:latin typeface="Century Gothic" panose="020B0502020202020204" pitchFamily="34" charset="0"/>
              </a:rPr>
              <a:t> 2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5F7245E-86FF-6A42-B81C-B2B6254E04DA}"/>
              </a:ext>
            </a:extLst>
          </p:cNvPr>
          <p:cNvSpPr txBox="1"/>
          <p:nvPr/>
        </p:nvSpPr>
        <p:spPr>
          <a:xfrm>
            <a:off x="699090" y="1832075"/>
            <a:ext cx="2254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u="sng" dirty="0">
                <a:solidFill>
                  <a:schemeClr val="accent2"/>
                </a:solidFill>
                <a:latin typeface="Century Gothic" panose="020B0502020202020204" pitchFamily="34" charset="0"/>
              </a:rPr>
              <a:t>SOLUCIÓN</a:t>
            </a:r>
            <a:endParaRPr lang="es-MX" sz="1600" b="1" u="sng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Marcador de contenido 5">
            <a:extLst>
              <a:ext uri="{FF2B5EF4-FFF2-40B4-BE49-F238E27FC236}">
                <a16:creationId xmlns:a16="http://schemas.microsoft.com/office/drawing/2014/main" id="{7719D3C3-5EC2-446F-C328-EC8DB472C5C7}"/>
              </a:ext>
            </a:extLst>
          </p:cNvPr>
          <p:cNvSpPr txBox="1">
            <a:spLocks/>
          </p:cNvSpPr>
          <p:nvPr/>
        </p:nvSpPr>
        <p:spPr>
          <a:xfrm>
            <a:off x="5858540" y="4535049"/>
            <a:ext cx="5369441" cy="983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s-MX" sz="1800" i="1" dirty="0">
              <a:solidFill>
                <a:srgbClr val="92D050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5CDC8C0-EA5B-B21A-7D77-AE5218C99E7F}"/>
              </a:ext>
            </a:extLst>
          </p:cNvPr>
          <p:cNvSpPr txBox="1"/>
          <p:nvPr/>
        </p:nvSpPr>
        <p:spPr>
          <a:xfrm>
            <a:off x="699089" y="5270047"/>
            <a:ext cx="2254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Century Gothic" panose="020B0502020202020204" pitchFamily="34" charset="0"/>
              </a:rPr>
              <a:t>TABLA</a:t>
            </a:r>
            <a:r>
              <a:rPr lang="es-MX" sz="1400" b="1" dirty="0">
                <a:latin typeface="Century Gothic" panose="020B0502020202020204" pitchFamily="34" charset="0"/>
              </a:rPr>
              <a:t> 3</a:t>
            </a:r>
          </a:p>
        </p:txBody>
      </p:sp>
      <p:graphicFrame>
        <p:nvGraphicFramePr>
          <p:cNvPr id="15" name="Marcador de contenido 9">
            <a:extLst>
              <a:ext uri="{FF2B5EF4-FFF2-40B4-BE49-F238E27FC236}">
                <a16:creationId xmlns:a16="http://schemas.microsoft.com/office/drawing/2014/main" id="{272EA3D3-82D6-32A2-6B5B-088A3D9CE18F}"/>
              </a:ext>
            </a:extLst>
          </p:cNvPr>
          <p:cNvGraphicFramePr>
            <a:graphicFrameLocks/>
          </p:cNvGraphicFramePr>
          <p:nvPr/>
        </p:nvGraphicFramePr>
        <p:xfrm>
          <a:off x="5579434" y="2322951"/>
          <a:ext cx="4957432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970">
                  <a:extLst>
                    <a:ext uri="{9D8B030D-6E8A-4147-A177-3AD203B41FA5}">
                      <a16:colId xmlns:a16="http://schemas.microsoft.com/office/drawing/2014/main" val="1360289702"/>
                    </a:ext>
                  </a:extLst>
                </a:gridCol>
                <a:gridCol w="1063256">
                  <a:extLst>
                    <a:ext uri="{9D8B030D-6E8A-4147-A177-3AD203B41FA5}">
                      <a16:colId xmlns:a16="http://schemas.microsoft.com/office/drawing/2014/main" val="81281079"/>
                    </a:ext>
                  </a:extLst>
                </a:gridCol>
                <a:gridCol w="499731">
                  <a:extLst>
                    <a:ext uri="{9D8B030D-6E8A-4147-A177-3AD203B41FA5}">
                      <a16:colId xmlns:a16="http://schemas.microsoft.com/office/drawing/2014/main" val="3870624234"/>
                    </a:ext>
                  </a:extLst>
                </a:gridCol>
                <a:gridCol w="1222744">
                  <a:extLst>
                    <a:ext uri="{9D8B030D-6E8A-4147-A177-3AD203B41FA5}">
                      <a16:colId xmlns:a16="http://schemas.microsoft.com/office/drawing/2014/main" val="2237833395"/>
                    </a:ext>
                  </a:extLst>
                </a:gridCol>
                <a:gridCol w="499731">
                  <a:extLst>
                    <a:ext uri="{9D8B030D-6E8A-4147-A177-3AD203B41FA5}">
                      <a16:colId xmlns:a16="http://schemas.microsoft.com/office/drawing/2014/main" val="4203295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Minitérminos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abcd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1’s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181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0001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805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0011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1001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054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1011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436976"/>
                  </a:ext>
                </a:extLst>
              </a:tr>
            </a:tbl>
          </a:graphicData>
        </a:graphic>
      </p:graphicFrame>
      <p:graphicFrame>
        <p:nvGraphicFramePr>
          <p:cNvPr id="17" name="Marcador de contenido 9">
            <a:extLst>
              <a:ext uri="{FF2B5EF4-FFF2-40B4-BE49-F238E27FC236}">
                <a16:creationId xmlns:a16="http://schemas.microsoft.com/office/drawing/2014/main" id="{B1162928-1FCB-3910-5BFA-B8AD9C657792}"/>
              </a:ext>
            </a:extLst>
          </p:cNvPr>
          <p:cNvGraphicFramePr>
            <a:graphicFrameLocks/>
          </p:cNvGraphicFramePr>
          <p:nvPr/>
        </p:nvGraphicFramePr>
        <p:xfrm>
          <a:off x="699089" y="5689759"/>
          <a:ext cx="495743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970">
                  <a:extLst>
                    <a:ext uri="{9D8B030D-6E8A-4147-A177-3AD203B41FA5}">
                      <a16:colId xmlns:a16="http://schemas.microsoft.com/office/drawing/2014/main" val="1360289702"/>
                    </a:ext>
                  </a:extLst>
                </a:gridCol>
                <a:gridCol w="1063256">
                  <a:extLst>
                    <a:ext uri="{9D8B030D-6E8A-4147-A177-3AD203B41FA5}">
                      <a16:colId xmlns:a16="http://schemas.microsoft.com/office/drawing/2014/main" val="81281079"/>
                    </a:ext>
                  </a:extLst>
                </a:gridCol>
                <a:gridCol w="499731">
                  <a:extLst>
                    <a:ext uri="{9D8B030D-6E8A-4147-A177-3AD203B41FA5}">
                      <a16:colId xmlns:a16="http://schemas.microsoft.com/office/drawing/2014/main" val="3870624234"/>
                    </a:ext>
                  </a:extLst>
                </a:gridCol>
                <a:gridCol w="1222744">
                  <a:extLst>
                    <a:ext uri="{9D8B030D-6E8A-4147-A177-3AD203B41FA5}">
                      <a16:colId xmlns:a16="http://schemas.microsoft.com/office/drawing/2014/main" val="2237833395"/>
                    </a:ext>
                  </a:extLst>
                </a:gridCol>
                <a:gridCol w="499731">
                  <a:extLst>
                    <a:ext uri="{9D8B030D-6E8A-4147-A177-3AD203B41FA5}">
                      <a16:colId xmlns:a16="http://schemas.microsoft.com/office/drawing/2014/main" val="4203295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Combinación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abcd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1’s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181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(1,3)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805827"/>
                  </a:ext>
                </a:extLst>
              </a:tr>
            </a:tbl>
          </a:graphicData>
        </a:graphic>
      </p:graphicFrame>
      <p:sp>
        <p:nvSpPr>
          <p:cNvPr id="5" name="Marcador de contenido 5">
            <a:extLst>
              <a:ext uri="{FF2B5EF4-FFF2-40B4-BE49-F238E27FC236}">
                <a16:creationId xmlns:a16="http://schemas.microsoft.com/office/drawing/2014/main" id="{A34B2DF3-DA24-E6CF-CCEB-ABF62ECA36FD}"/>
              </a:ext>
            </a:extLst>
          </p:cNvPr>
          <p:cNvSpPr txBox="1">
            <a:spLocks/>
          </p:cNvSpPr>
          <p:nvPr/>
        </p:nvSpPr>
        <p:spPr>
          <a:xfrm>
            <a:off x="536941" y="4205639"/>
            <a:ext cx="5042493" cy="983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MX" sz="1800" i="1" dirty="0">
                <a:solidFill>
                  <a:srgbClr val="92D050"/>
                </a:solidFill>
              </a:rPr>
              <a:t>Vamos combinando en orden de la cantidad de 1’s que hay en la representación binaria de los minitérminos.</a:t>
            </a:r>
          </a:p>
          <a:p>
            <a:pPr marL="0" indent="0" algn="just">
              <a:buNone/>
            </a:pPr>
            <a:endParaRPr lang="es-MX" sz="1800" i="1" dirty="0">
              <a:solidFill>
                <a:srgbClr val="92D050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B1BBD6E-0657-2FE8-38E2-691265DE99AB}"/>
              </a:ext>
            </a:extLst>
          </p:cNvPr>
          <p:cNvSpPr txBox="1"/>
          <p:nvPr/>
        </p:nvSpPr>
        <p:spPr>
          <a:xfrm>
            <a:off x="5808039" y="4573877"/>
            <a:ext cx="47527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92D050"/>
                </a:solidFill>
              </a:rPr>
              <a:t>1 que en binario es: 0001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92D050"/>
                </a:solidFill>
              </a:rPr>
              <a:t>3 que en binario es: 0011</a:t>
            </a:r>
          </a:p>
          <a:p>
            <a:endParaRPr lang="es-MX" dirty="0">
              <a:solidFill>
                <a:srgbClr val="92D050"/>
              </a:solidFill>
            </a:endParaRPr>
          </a:p>
          <a:p>
            <a:r>
              <a:rPr lang="es-MX" dirty="0">
                <a:solidFill>
                  <a:srgbClr val="92D050"/>
                </a:solidFill>
              </a:rPr>
              <a:t>COMBINANDO, QUEDA:</a:t>
            </a:r>
          </a:p>
          <a:p>
            <a:r>
              <a:rPr lang="es-MX" dirty="0">
                <a:solidFill>
                  <a:srgbClr val="92D050"/>
                </a:solidFill>
              </a:rPr>
              <a:t>				      00-1</a:t>
            </a:r>
          </a:p>
        </p:txBody>
      </p:sp>
    </p:spTree>
    <p:extLst>
      <p:ext uri="{BB962C8B-B14F-4D97-AF65-F5344CB8AC3E}">
        <p14:creationId xmlns:p14="http://schemas.microsoft.com/office/powerpoint/2010/main" val="1672653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030C6ED-A045-7DCB-B675-E10B42E0C2F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99090" y="390776"/>
                <a:ext cx="10793819" cy="1325563"/>
              </a:xfrm>
            </p:spPr>
            <p:txBody>
              <a:bodyPr>
                <a:noAutofit/>
              </a:bodyPr>
              <a:lstStyle/>
              <a:p>
                <a:r>
                  <a:rPr lang="es-MX" sz="1800" b="1" dirty="0">
                    <a:latin typeface="Century Gothic" panose="020B0502020202020204" pitchFamily="34" charset="0"/>
                  </a:rPr>
                  <a:t>EJEMPLO: </a:t>
                </a:r>
                <a:r>
                  <a:rPr lang="es-MX" sz="1800" dirty="0">
                    <a:latin typeface="Century Gothic" panose="020B0502020202020204" pitchFamily="34" charset="0"/>
                  </a:rPr>
                  <a:t>Minimice la siguiente función booleana por medio del método de Quine-McCluskey:</a:t>
                </a:r>
                <a:br>
                  <a:rPr lang="es-MX" sz="1800" dirty="0">
                    <a:latin typeface="Century Gothic" panose="020B0502020202020204" pitchFamily="34" charset="0"/>
                  </a:rPr>
                </a:br>
                <a:br>
                  <a:rPr lang="es-MX" sz="1800" dirty="0">
                    <a:latin typeface="Century Gothic" panose="020B050202020202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𝑓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(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𝑎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,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𝑏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,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𝑐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,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𝑑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) 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s-MX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s-ES" sz="1800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es-MX" sz="1800">
                              <a:latin typeface="CambriaMath"/>
                            </a:rPr>
                            <m:t>(1,3,9,11)</m:t>
                          </m:r>
                        </m:e>
                      </m:nary>
                    </m:oMath>
                  </m:oMathPara>
                </a14:m>
                <a:endParaRPr lang="es-MX" sz="1800" dirty="0"/>
              </a:p>
            </p:txBody>
          </p:sp>
        </mc:Choice>
        <mc:Fallback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030C6ED-A045-7DCB-B675-E10B42E0C2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99090" y="390776"/>
                <a:ext cx="10793819" cy="1325563"/>
              </a:xfrm>
              <a:blipFill>
                <a:blip r:embed="rId2"/>
                <a:stretch>
                  <a:fillRect l="-588" t="-29245" b="-9622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DF284FC-08E3-6DC1-EE2E-CD061F7D70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9090" y="2449193"/>
            <a:ext cx="3616842" cy="1383780"/>
          </a:xfrm>
        </p:spPr>
        <p:txBody>
          <a:bodyPr>
            <a:normAutofit/>
          </a:bodyPr>
          <a:lstStyle/>
          <a:p>
            <a:pPr algn="just"/>
            <a:r>
              <a:rPr lang="es-MX" sz="1800" i="1" dirty="0">
                <a:solidFill>
                  <a:srgbClr val="92D050"/>
                </a:solidFill>
              </a:rPr>
              <a:t>PASO 3: Llenando tabla 3, la tabla de la primera ronda de combinaciones.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30EF1DD-0DAF-B64D-5793-007FC4B3D1B4}"/>
              </a:ext>
            </a:extLst>
          </p:cNvPr>
          <p:cNvSpPr txBox="1"/>
          <p:nvPr/>
        </p:nvSpPr>
        <p:spPr>
          <a:xfrm>
            <a:off x="5496145" y="1944011"/>
            <a:ext cx="2254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Century Gothic" panose="020B0502020202020204" pitchFamily="34" charset="0"/>
              </a:rPr>
              <a:t>TABLA</a:t>
            </a:r>
            <a:r>
              <a:rPr lang="es-MX" sz="1400" b="1" dirty="0">
                <a:latin typeface="Century Gothic" panose="020B0502020202020204" pitchFamily="34" charset="0"/>
              </a:rPr>
              <a:t> 2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5F7245E-86FF-6A42-B81C-B2B6254E04DA}"/>
              </a:ext>
            </a:extLst>
          </p:cNvPr>
          <p:cNvSpPr txBox="1"/>
          <p:nvPr/>
        </p:nvSpPr>
        <p:spPr>
          <a:xfrm>
            <a:off x="699090" y="1832075"/>
            <a:ext cx="2254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u="sng" dirty="0">
                <a:solidFill>
                  <a:schemeClr val="accent2"/>
                </a:solidFill>
                <a:latin typeface="Century Gothic" panose="020B0502020202020204" pitchFamily="34" charset="0"/>
              </a:rPr>
              <a:t>SOLUCIÓN</a:t>
            </a:r>
            <a:endParaRPr lang="es-MX" sz="1600" b="1" u="sng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Marcador de contenido 5">
            <a:extLst>
              <a:ext uri="{FF2B5EF4-FFF2-40B4-BE49-F238E27FC236}">
                <a16:creationId xmlns:a16="http://schemas.microsoft.com/office/drawing/2014/main" id="{7719D3C3-5EC2-446F-C328-EC8DB472C5C7}"/>
              </a:ext>
            </a:extLst>
          </p:cNvPr>
          <p:cNvSpPr txBox="1">
            <a:spLocks/>
          </p:cNvSpPr>
          <p:nvPr/>
        </p:nvSpPr>
        <p:spPr>
          <a:xfrm>
            <a:off x="5858540" y="4535049"/>
            <a:ext cx="5369441" cy="983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s-MX" sz="1800" i="1" dirty="0">
              <a:solidFill>
                <a:srgbClr val="92D050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5CDC8C0-EA5B-B21A-7D77-AE5218C99E7F}"/>
              </a:ext>
            </a:extLst>
          </p:cNvPr>
          <p:cNvSpPr txBox="1"/>
          <p:nvPr/>
        </p:nvSpPr>
        <p:spPr>
          <a:xfrm>
            <a:off x="699089" y="5270047"/>
            <a:ext cx="2254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Century Gothic" panose="020B0502020202020204" pitchFamily="34" charset="0"/>
              </a:rPr>
              <a:t>TABLA</a:t>
            </a:r>
            <a:r>
              <a:rPr lang="es-MX" sz="1400" b="1" dirty="0">
                <a:latin typeface="Century Gothic" panose="020B0502020202020204" pitchFamily="34" charset="0"/>
              </a:rPr>
              <a:t> 3</a:t>
            </a:r>
          </a:p>
        </p:txBody>
      </p:sp>
      <p:graphicFrame>
        <p:nvGraphicFramePr>
          <p:cNvPr id="15" name="Marcador de contenido 9">
            <a:extLst>
              <a:ext uri="{FF2B5EF4-FFF2-40B4-BE49-F238E27FC236}">
                <a16:creationId xmlns:a16="http://schemas.microsoft.com/office/drawing/2014/main" id="{272EA3D3-82D6-32A2-6B5B-088A3D9CE18F}"/>
              </a:ext>
            </a:extLst>
          </p:cNvPr>
          <p:cNvGraphicFramePr>
            <a:graphicFrameLocks/>
          </p:cNvGraphicFramePr>
          <p:nvPr/>
        </p:nvGraphicFramePr>
        <p:xfrm>
          <a:off x="5579434" y="2322951"/>
          <a:ext cx="4957432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970">
                  <a:extLst>
                    <a:ext uri="{9D8B030D-6E8A-4147-A177-3AD203B41FA5}">
                      <a16:colId xmlns:a16="http://schemas.microsoft.com/office/drawing/2014/main" val="1360289702"/>
                    </a:ext>
                  </a:extLst>
                </a:gridCol>
                <a:gridCol w="1063256">
                  <a:extLst>
                    <a:ext uri="{9D8B030D-6E8A-4147-A177-3AD203B41FA5}">
                      <a16:colId xmlns:a16="http://schemas.microsoft.com/office/drawing/2014/main" val="81281079"/>
                    </a:ext>
                  </a:extLst>
                </a:gridCol>
                <a:gridCol w="499731">
                  <a:extLst>
                    <a:ext uri="{9D8B030D-6E8A-4147-A177-3AD203B41FA5}">
                      <a16:colId xmlns:a16="http://schemas.microsoft.com/office/drawing/2014/main" val="3870624234"/>
                    </a:ext>
                  </a:extLst>
                </a:gridCol>
                <a:gridCol w="1222744">
                  <a:extLst>
                    <a:ext uri="{9D8B030D-6E8A-4147-A177-3AD203B41FA5}">
                      <a16:colId xmlns:a16="http://schemas.microsoft.com/office/drawing/2014/main" val="2237833395"/>
                    </a:ext>
                  </a:extLst>
                </a:gridCol>
                <a:gridCol w="499731">
                  <a:extLst>
                    <a:ext uri="{9D8B030D-6E8A-4147-A177-3AD203B41FA5}">
                      <a16:colId xmlns:a16="http://schemas.microsoft.com/office/drawing/2014/main" val="4203295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Minitérminos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abcd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1’s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181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0001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805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0011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1001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054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1011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436976"/>
                  </a:ext>
                </a:extLst>
              </a:tr>
            </a:tbl>
          </a:graphicData>
        </a:graphic>
      </p:graphicFrame>
      <p:graphicFrame>
        <p:nvGraphicFramePr>
          <p:cNvPr id="17" name="Marcador de contenido 9">
            <a:extLst>
              <a:ext uri="{FF2B5EF4-FFF2-40B4-BE49-F238E27FC236}">
                <a16:creationId xmlns:a16="http://schemas.microsoft.com/office/drawing/2014/main" id="{B1162928-1FCB-3910-5BFA-B8AD9C6577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1950968"/>
              </p:ext>
            </p:extLst>
          </p:nvPr>
        </p:nvGraphicFramePr>
        <p:xfrm>
          <a:off x="699089" y="5689759"/>
          <a:ext cx="495743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970">
                  <a:extLst>
                    <a:ext uri="{9D8B030D-6E8A-4147-A177-3AD203B41FA5}">
                      <a16:colId xmlns:a16="http://schemas.microsoft.com/office/drawing/2014/main" val="1360289702"/>
                    </a:ext>
                  </a:extLst>
                </a:gridCol>
                <a:gridCol w="1063256">
                  <a:extLst>
                    <a:ext uri="{9D8B030D-6E8A-4147-A177-3AD203B41FA5}">
                      <a16:colId xmlns:a16="http://schemas.microsoft.com/office/drawing/2014/main" val="81281079"/>
                    </a:ext>
                  </a:extLst>
                </a:gridCol>
                <a:gridCol w="499731">
                  <a:extLst>
                    <a:ext uri="{9D8B030D-6E8A-4147-A177-3AD203B41FA5}">
                      <a16:colId xmlns:a16="http://schemas.microsoft.com/office/drawing/2014/main" val="3870624234"/>
                    </a:ext>
                  </a:extLst>
                </a:gridCol>
                <a:gridCol w="1222744">
                  <a:extLst>
                    <a:ext uri="{9D8B030D-6E8A-4147-A177-3AD203B41FA5}">
                      <a16:colId xmlns:a16="http://schemas.microsoft.com/office/drawing/2014/main" val="2237833395"/>
                    </a:ext>
                  </a:extLst>
                </a:gridCol>
                <a:gridCol w="499731">
                  <a:extLst>
                    <a:ext uri="{9D8B030D-6E8A-4147-A177-3AD203B41FA5}">
                      <a16:colId xmlns:a16="http://schemas.microsoft.com/office/drawing/2014/main" val="4203295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Combinación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abcd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1’s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181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(1,3)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00-1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805827"/>
                  </a:ext>
                </a:extLst>
              </a:tr>
            </a:tbl>
          </a:graphicData>
        </a:graphic>
      </p:graphicFrame>
      <p:sp>
        <p:nvSpPr>
          <p:cNvPr id="5" name="Marcador de contenido 5">
            <a:extLst>
              <a:ext uri="{FF2B5EF4-FFF2-40B4-BE49-F238E27FC236}">
                <a16:creationId xmlns:a16="http://schemas.microsoft.com/office/drawing/2014/main" id="{A34B2DF3-DA24-E6CF-CCEB-ABF62ECA36FD}"/>
              </a:ext>
            </a:extLst>
          </p:cNvPr>
          <p:cNvSpPr txBox="1">
            <a:spLocks/>
          </p:cNvSpPr>
          <p:nvPr/>
        </p:nvSpPr>
        <p:spPr>
          <a:xfrm>
            <a:off x="536941" y="4205639"/>
            <a:ext cx="5042493" cy="983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MX" sz="1800" i="1" dirty="0">
                <a:solidFill>
                  <a:srgbClr val="92D050"/>
                </a:solidFill>
              </a:rPr>
              <a:t>Vamos combinando en orden de la cantidad de 1’s que hay en la representación binaria de los minitérminos.</a:t>
            </a:r>
          </a:p>
          <a:p>
            <a:pPr marL="0" indent="0" algn="just">
              <a:buNone/>
            </a:pPr>
            <a:endParaRPr lang="es-MX" sz="1800" i="1" dirty="0">
              <a:solidFill>
                <a:srgbClr val="92D050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B1BBD6E-0657-2FE8-38E2-691265DE99AB}"/>
              </a:ext>
            </a:extLst>
          </p:cNvPr>
          <p:cNvSpPr txBox="1"/>
          <p:nvPr/>
        </p:nvSpPr>
        <p:spPr>
          <a:xfrm>
            <a:off x="5808039" y="4573877"/>
            <a:ext cx="47527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92D050"/>
                </a:solidFill>
              </a:rPr>
              <a:t>1 que en binario es: 0001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92D050"/>
                </a:solidFill>
              </a:rPr>
              <a:t>3 que en binario es: 0011</a:t>
            </a:r>
          </a:p>
          <a:p>
            <a:endParaRPr lang="es-MX" dirty="0">
              <a:solidFill>
                <a:srgbClr val="92D050"/>
              </a:solidFill>
            </a:endParaRPr>
          </a:p>
          <a:p>
            <a:r>
              <a:rPr lang="es-MX" dirty="0">
                <a:solidFill>
                  <a:srgbClr val="92D050"/>
                </a:solidFill>
              </a:rPr>
              <a:t>COMBINANDO, QUEDA:</a:t>
            </a:r>
          </a:p>
          <a:p>
            <a:r>
              <a:rPr lang="es-MX" dirty="0">
                <a:solidFill>
                  <a:srgbClr val="92D050"/>
                </a:solidFill>
              </a:rPr>
              <a:t>				      00-1</a:t>
            </a:r>
          </a:p>
        </p:txBody>
      </p:sp>
    </p:spTree>
    <p:extLst>
      <p:ext uri="{BB962C8B-B14F-4D97-AF65-F5344CB8AC3E}">
        <p14:creationId xmlns:p14="http://schemas.microsoft.com/office/powerpoint/2010/main" val="2193354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030C6ED-A045-7DCB-B675-E10B42E0C2F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99090" y="390776"/>
                <a:ext cx="10793819" cy="1325563"/>
              </a:xfrm>
            </p:spPr>
            <p:txBody>
              <a:bodyPr>
                <a:noAutofit/>
              </a:bodyPr>
              <a:lstStyle/>
              <a:p>
                <a:r>
                  <a:rPr lang="es-MX" sz="1800" b="1" dirty="0">
                    <a:latin typeface="Century Gothic" panose="020B0502020202020204" pitchFamily="34" charset="0"/>
                  </a:rPr>
                  <a:t>EJEMPLO: </a:t>
                </a:r>
                <a:r>
                  <a:rPr lang="es-MX" sz="1800" dirty="0">
                    <a:latin typeface="Century Gothic" panose="020B0502020202020204" pitchFamily="34" charset="0"/>
                  </a:rPr>
                  <a:t>Minimice la siguiente función booleana por medio del método de Quine-McCluskey:</a:t>
                </a:r>
                <a:br>
                  <a:rPr lang="es-MX" sz="1800" dirty="0">
                    <a:latin typeface="Century Gothic" panose="020B0502020202020204" pitchFamily="34" charset="0"/>
                  </a:rPr>
                </a:br>
                <a:br>
                  <a:rPr lang="es-MX" sz="1800" dirty="0">
                    <a:latin typeface="Century Gothic" panose="020B050202020202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𝑓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(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𝑎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,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𝑏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,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𝑐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,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𝑑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) 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s-MX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s-ES" sz="1800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es-MX" sz="1800">
                              <a:latin typeface="CambriaMath"/>
                            </a:rPr>
                            <m:t>(1,3,9,11)</m:t>
                          </m:r>
                        </m:e>
                      </m:nary>
                    </m:oMath>
                  </m:oMathPara>
                </a14:m>
                <a:endParaRPr lang="es-MX" sz="1800" dirty="0"/>
              </a:p>
            </p:txBody>
          </p:sp>
        </mc:Choice>
        <mc:Fallback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030C6ED-A045-7DCB-B675-E10B42E0C2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99090" y="390776"/>
                <a:ext cx="10793819" cy="1325563"/>
              </a:xfrm>
              <a:blipFill>
                <a:blip r:embed="rId2"/>
                <a:stretch>
                  <a:fillRect l="-588" t="-29245" b="-9622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DF284FC-08E3-6DC1-EE2E-CD061F7D70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9090" y="2449193"/>
            <a:ext cx="3616842" cy="1383780"/>
          </a:xfrm>
        </p:spPr>
        <p:txBody>
          <a:bodyPr>
            <a:normAutofit/>
          </a:bodyPr>
          <a:lstStyle/>
          <a:p>
            <a:pPr algn="just"/>
            <a:r>
              <a:rPr lang="es-MX" sz="1800" i="1" dirty="0">
                <a:solidFill>
                  <a:srgbClr val="92D050"/>
                </a:solidFill>
              </a:rPr>
              <a:t>PASO 3: Llenando tabla 3, la tabla de la primera ronda de combinaciones.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30EF1DD-0DAF-B64D-5793-007FC4B3D1B4}"/>
              </a:ext>
            </a:extLst>
          </p:cNvPr>
          <p:cNvSpPr txBox="1"/>
          <p:nvPr/>
        </p:nvSpPr>
        <p:spPr>
          <a:xfrm>
            <a:off x="5496145" y="1944011"/>
            <a:ext cx="2254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Century Gothic" panose="020B0502020202020204" pitchFamily="34" charset="0"/>
              </a:rPr>
              <a:t>TABLA</a:t>
            </a:r>
            <a:r>
              <a:rPr lang="es-MX" sz="1400" b="1" dirty="0">
                <a:latin typeface="Century Gothic" panose="020B0502020202020204" pitchFamily="34" charset="0"/>
              </a:rPr>
              <a:t> 2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5F7245E-86FF-6A42-B81C-B2B6254E04DA}"/>
              </a:ext>
            </a:extLst>
          </p:cNvPr>
          <p:cNvSpPr txBox="1"/>
          <p:nvPr/>
        </p:nvSpPr>
        <p:spPr>
          <a:xfrm>
            <a:off x="699090" y="1832075"/>
            <a:ext cx="2254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u="sng" dirty="0">
                <a:solidFill>
                  <a:schemeClr val="accent2"/>
                </a:solidFill>
                <a:latin typeface="Century Gothic" panose="020B0502020202020204" pitchFamily="34" charset="0"/>
              </a:rPr>
              <a:t>SOLUCIÓN</a:t>
            </a:r>
            <a:endParaRPr lang="es-MX" sz="1600" b="1" u="sng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Marcador de contenido 5">
            <a:extLst>
              <a:ext uri="{FF2B5EF4-FFF2-40B4-BE49-F238E27FC236}">
                <a16:creationId xmlns:a16="http://schemas.microsoft.com/office/drawing/2014/main" id="{7719D3C3-5EC2-446F-C328-EC8DB472C5C7}"/>
              </a:ext>
            </a:extLst>
          </p:cNvPr>
          <p:cNvSpPr txBox="1">
            <a:spLocks/>
          </p:cNvSpPr>
          <p:nvPr/>
        </p:nvSpPr>
        <p:spPr>
          <a:xfrm>
            <a:off x="6454847" y="4535049"/>
            <a:ext cx="4369097" cy="1752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MX" sz="1800" i="1" dirty="0">
                <a:solidFill>
                  <a:srgbClr val="92D050"/>
                </a:solidFill>
              </a:rPr>
              <a:t>Vamos marcando con un asterisco  *  en la columna ultima de la tabla 2, para cada minitermino que forme parte de alguna combinación puesta en la tabla 3.</a:t>
            </a:r>
          </a:p>
          <a:p>
            <a:pPr marL="0" indent="0" algn="just">
              <a:buNone/>
            </a:pPr>
            <a:endParaRPr lang="es-MX" sz="1800" i="1" dirty="0">
              <a:solidFill>
                <a:srgbClr val="92D050"/>
              </a:solidFill>
            </a:endParaRPr>
          </a:p>
          <a:p>
            <a:pPr marL="0" indent="0" algn="just">
              <a:buNone/>
            </a:pPr>
            <a:endParaRPr lang="es-MX" sz="1800" i="1" dirty="0">
              <a:solidFill>
                <a:srgbClr val="92D050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5CDC8C0-EA5B-B21A-7D77-AE5218C99E7F}"/>
              </a:ext>
            </a:extLst>
          </p:cNvPr>
          <p:cNvSpPr txBox="1"/>
          <p:nvPr/>
        </p:nvSpPr>
        <p:spPr>
          <a:xfrm>
            <a:off x="699089" y="4020716"/>
            <a:ext cx="2254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Century Gothic" panose="020B0502020202020204" pitchFamily="34" charset="0"/>
              </a:rPr>
              <a:t>TABLA</a:t>
            </a:r>
            <a:r>
              <a:rPr lang="es-MX" sz="1400" b="1" dirty="0">
                <a:latin typeface="Century Gothic" panose="020B0502020202020204" pitchFamily="34" charset="0"/>
              </a:rPr>
              <a:t> 3</a:t>
            </a:r>
          </a:p>
        </p:txBody>
      </p:sp>
      <p:graphicFrame>
        <p:nvGraphicFramePr>
          <p:cNvPr id="15" name="Marcador de contenido 9">
            <a:extLst>
              <a:ext uri="{FF2B5EF4-FFF2-40B4-BE49-F238E27FC236}">
                <a16:creationId xmlns:a16="http://schemas.microsoft.com/office/drawing/2014/main" id="{272EA3D3-82D6-32A2-6B5B-088A3D9CE1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1169522"/>
              </p:ext>
            </p:extLst>
          </p:nvPr>
        </p:nvGraphicFramePr>
        <p:xfrm>
          <a:off x="5579434" y="2322951"/>
          <a:ext cx="4957432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970">
                  <a:extLst>
                    <a:ext uri="{9D8B030D-6E8A-4147-A177-3AD203B41FA5}">
                      <a16:colId xmlns:a16="http://schemas.microsoft.com/office/drawing/2014/main" val="1360289702"/>
                    </a:ext>
                  </a:extLst>
                </a:gridCol>
                <a:gridCol w="1063256">
                  <a:extLst>
                    <a:ext uri="{9D8B030D-6E8A-4147-A177-3AD203B41FA5}">
                      <a16:colId xmlns:a16="http://schemas.microsoft.com/office/drawing/2014/main" val="81281079"/>
                    </a:ext>
                  </a:extLst>
                </a:gridCol>
                <a:gridCol w="499731">
                  <a:extLst>
                    <a:ext uri="{9D8B030D-6E8A-4147-A177-3AD203B41FA5}">
                      <a16:colId xmlns:a16="http://schemas.microsoft.com/office/drawing/2014/main" val="3870624234"/>
                    </a:ext>
                  </a:extLst>
                </a:gridCol>
                <a:gridCol w="1222744">
                  <a:extLst>
                    <a:ext uri="{9D8B030D-6E8A-4147-A177-3AD203B41FA5}">
                      <a16:colId xmlns:a16="http://schemas.microsoft.com/office/drawing/2014/main" val="2237833395"/>
                    </a:ext>
                  </a:extLst>
                </a:gridCol>
                <a:gridCol w="499731">
                  <a:extLst>
                    <a:ext uri="{9D8B030D-6E8A-4147-A177-3AD203B41FA5}">
                      <a16:colId xmlns:a16="http://schemas.microsoft.com/office/drawing/2014/main" val="4203295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Minitérminos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abcd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1’s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181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0001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92D050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805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0011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1001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92D050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054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1011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436976"/>
                  </a:ext>
                </a:extLst>
              </a:tr>
            </a:tbl>
          </a:graphicData>
        </a:graphic>
      </p:graphicFrame>
      <p:graphicFrame>
        <p:nvGraphicFramePr>
          <p:cNvPr id="17" name="Marcador de contenido 9">
            <a:extLst>
              <a:ext uri="{FF2B5EF4-FFF2-40B4-BE49-F238E27FC236}">
                <a16:creationId xmlns:a16="http://schemas.microsoft.com/office/drawing/2014/main" id="{B1162928-1FCB-3910-5BFA-B8AD9C657792}"/>
              </a:ext>
            </a:extLst>
          </p:cNvPr>
          <p:cNvGraphicFramePr>
            <a:graphicFrameLocks/>
          </p:cNvGraphicFramePr>
          <p:nvPr/>
        </p:nvGraphicFramePr>
        <p:xfrm>
          <a:off x="699090" y="4535049"/>
          <a:ext cx="495743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970">
                  <a:extLst>
                    <a:ext uri="{9D8B030D-6E8A-4147-A177-3AD203B41FA5}">
                      <a16:colId xmlns:a16="http://schemas.microsoft.com/office/drawing/2014/main" val="1360289702"/>
                    </a:ext>
                  </a:extLst>
                </a:gridCol>
                <a:gridCol w="1063256">
                  <a:extLst>
                    <a:ext uri="{9D8B030D-6E8A-4147-A177-3AD203B41FA5}">
                      <a16:colId xmlns:a16="http://schemas.microsoft.com/office/drawing/2014/main" val="81281079"/>
                    </a:ext>
                  </a:extLst>
                </a:gridCol>
                <a:gridCol w="499731">
                  <a:extLst>
                    <a:ext uri="{9D8B030D-6E8A-4147-A177-3AD203B41FA5}">
                      <a16:colId xmlns:a16="http://schemas.microsoft.com/office/drawing/2014/main" val="3870624234"/>
                    </a:ext>
                  </a:extLst>
                </a:gridCol>
                <a:gridCol w="1222744">
                  <a:extLst>
                    <a:ext uri="{9D8B030D-6E8A-4147-A177-3AD203B41FA5}">
                      <a16:colId xmlns:a16="http://schemas.microsoft.com/office/drawing/2014/main" val="2237833395"/>
                    </a:ext>
                  </a:extLst>
                </a:gridCol>
                <a:gridCol w="499731">
                  <a:extLst>
                    <a:ext uri="{9D8B030D-6E8A-4147-A177-3AD203B41FA5}">
                      <a16:colId xmlns:a16="http://schemas.microsoft.com/office/drawing/2014/main" val="4203295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Combinación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abcd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1’s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181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(1,3)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00-1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805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5305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030C6ED-A045-7DCB-B675-E10B42E0C2F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99090" y="390776"/>
                <a:ext cx="10793819" cy="1325563"/>
              </a:xfrm>
            </p:spPr>
            <p:txBody>
              <a:bodyPr>
                <a:noAutofit/>
              </a:bodyPr>
              <a:lstStyle/>
              <a:p>
                <a:r>
                  <a:rPr lang="es-MX" sz="1800" b="1" dirty="0">
                    <a:latin typeface="Century Gothic" panose="020B0502020202020204" pitchFamily="34" charset="0"/>
                  </a:rPr>
                  <a:t>EJEMPLO: </a:t>
                </a:r>
                <a:r>
                  <a:rPr lang="es-MX" sz="1800" dirty="0">
                    <a:latin typeface="Century Gothic" panose="020B0502020202020204" pitchFamily="34" charset="0"/>
                  </a:rPr>
                  <a:t>Minimice la siguiente función booleana por medio del método de Quine-McCluskey:</a:t>
                </a:r>
                <a:br>
                  <a:rPr lang="es-MX" sz="1800" dirty="0">
                    <a:latin typeface="Century Gothic" panose="020B0502020202020204" pitchFamily="34" charset="0"/>
                  </a:rPr>
                </a:br>
                <a:br>
                  <a:rPr lang="es-MX" sz="1800" dirty="0">
                    <a:latin typeface="Century Gothic" panose="020B050202020202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𝑓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(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𝑎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,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𝑏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,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𝑐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,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𝑑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) 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s-MX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s-ES" sz="1800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es-MX" sz="1800">
                              <a:latin typeface="CambriaMath"/>
                            </a:rPr>
                            <m:t>(1,3,9,11)</m:t>
                          </m:r>
                        </m:e>
                      </m:nary>
                    </m:oMath>
                  </m:oMathPara>
                </a14:m>
                <a:endParaRPr lang="es-MX" sz="1800" dirty="0"/>
              </a:p>
            </p:txBody>
          </p:sp>
        </mc:Choice>
        <mc:Fallback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030C6ED-A045-7DCB-B675-E10B42E0C2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99090" y="390776"/>
                <a:ext cx="10793819" cy="1325563"/>
              </a:xfrm>
              <a:blipFill>
                <a:blip r:embed="rId2"/>
                <a:stretch>
                  <a:fillRect l="-588" t="-29245" b="-9622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DF284FC-08E3-6DC1-EE2E-CD061F7D70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9090" y="2449193"/>
            <a:ext cx="3616842" cy="1383780"/>
          </a:xfrm>
        </p:spPr>
        <p:txBody>
          <a:bodyPr>
            <a:normAutofit/>
          </a:bodyPr>
          <a:lstStyle/>
          <a:p>
            <a:pPr algn="just"/>
            <a:r>
              <a:rPr lang="es-MX" sz="1800" i="1" dirty="0">
                <a:solidFill>
                  <a:srgbClr val="92D050"/>
                </a:solidFill>
              </a:rPr>
              <a:t>PASO 3: Llenando tabla 3, la tabla de la primera ronda de combinaciones.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30EF1DD-0DAF-B64D-5793-007FC4B3D1B4}"/>
              </a:ext>
            </a:extLst>
          </p:cNvPr>
          <p:cNvSpPr txBox="1"/>
          <p:nvPr/>
        </p:nvSpPr>
        <p:spPr>
          <a:xfrm>
            <a:off x="5496145" y="1944011"/>
            <a:ext cx="2254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Century Gothic" panose="020B0502020202020204" pitchFamily="34" charset="0"/>
              </a:rPr>
              <a:t>TABLA</a:t>
            </a:r>
            <a:r>
              <a:rPr lang="es-MX" sz="1400" b="1" dirty="0">
                <a:latin typeface="Century Gothic" panose="020B0502020202020204" pitchFamily="34" charset="0"/>
              </a:rPr>
              <a:t> 2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5F7245E-86FF-6A42-B81C-B2B6254E04DA}"/>
              </a:ext>
            </a:extLst>
          </p:cNvPr>
          <p:cNvSpPr txBox="1"/>
          <p:nvPr/>
        </p:nvSpPr>
        <p:spPr>
          <a:xfrm>
            <a:off x="699090" y="1832075"/>
            <a:ext cx="2254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u="sng" dirty="0">
                <a:solidFill>
                  <a:schemeClr val="accent2"/>
                </a:solidFill>
                <a:latin typeface="Century Gothic" panose="020B0502020202020204" pitchFamily="34" charset="0"/>
              </a:rPr>
              <a:t>SOLUCIÓN</a:t>
            </a:r>
            <a:endParaRPr lang="es-MX" sz="1600" b="1" u="sng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5CDC8C0-EA5B-B21A-7D77-AE5218C99E7F}"/>
              </a:ext>
            </a:extLst>
          </p:cNvPr>
          <p:cNvSpPr txBox="1"/>
          <p:nvPr/>
        </p:nvSpPr>
        <p:spPr>
          <a:xfrm>
            <a:off x="699089" y="4020716"/>
            <a:ext cx="2254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Century Gothic" panose="020B0502020202020204" pitchFamily="34" charset="0"/>
              </a:rPr>
              <a:t>TABLA</a:t>
            </a:r>
            <a:r>
              <a:rPr lang="es-MX" sz="1400" b="1" dirty="0">
                <a:latin typeface="Century Gothic" panose="020B0502020202020204" pitchFamily="34" charset="0"/>
              </a:rPr>
              <a:t> 3</a:t>
            </a:r>
          </a:p>
        </p:txBody>
      </p:sp>
      <p:graphicFrame>
        <p:nvGraphicFramePr>
          <p:cNvPr id="15" name="Marcador de contenido 9">
            <a:extLst>
              <a:ext uri="{FF2B5EF4-FFF2-40B4-BE49-F238E27FC236}">
                <a16:creationId xmlns:a16="http://schemas.microsoft.com/office/drawing/2014/main" id="{272EA3D3-82D6-32A2-6B5B-088A3D9CE18F}"/>
              </a:ext>
            </a:extLst>
          </p:cNvPr>
          <p:cNvGraphicFramePr>
            <a:graphicFrameLocks/>
          </p:cNvGraphicFramePr>
          <p:nvPr/>
        </p:nvGraphicFramePr>
        <p:xfrm>
          <a:off x="5579434" y="2322951"/>
          <a:ext cx="4957432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970">
                  <a:extLst>
                    <a:ext uri="{9D8B030D-6E8A-4147-A177-3AD203B41FA5}">
                      <a16:colId xmlns:a16="http://schemas.microsoft.com/office/drawing/2014/main" val="1360289702"/>
                    </a:ext>
                  </a:extLst>
                </a:gridCol>
                <a:gridCol w="1063256">
                  <a:extLst>
                    <a:ext uri="{9D8B030D-6E8A-4147-A177-3AD203B41FA5}">
                      <a16:colId xmlns:a16="http://schemas.microsoft.com/office/drawing/2014/main" val="81281079"/>
                    </a:ext>
                  </a:extLst>
                </a:gridCol>
                <a:gridCol w="499731">
                  <a:extLst>
                    <a:ext uri="{9D8B030D-6E8A-4147-A177-3AD203B41FA5}">
                      <a16:colId xmlns:a16="http://schemas.microsoft.com/office/drawing/2014/main" val="3870624234"/>
                    </a:ext>
                  </a:extLst>
                </a:gridCol>
                <a:gridCol w="1222744">
                  <a:extLst>
                    <a:ext uri="{9D8B030D-6E8A-4147-A177-3AD203B41FA5}">
                      <a16:colId xmlns:a16="http://schemas.microsoft.com/office/drawing/2014/main" val="2237833395"/>
                    </a:ext>
                  </a:extLst>
                </a:gridCol>
                <a:gridCol w="499731">
                  <a:extLst>
                    <a:ext uri="{9D8B030D-6E8A-4147-A177-3AD203B41FA5}">
                      <a16:colId xmlns:a16="http://schemas.microsoft.com/office/drawing/2014/main" val="4203295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Minitérminos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abcd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1’s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181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0001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92D050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805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0011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1001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92D050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054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1011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436976"/>
                  </a:ext>
                </a:extLst>
              </a:tr>
            </a:tbl>
          </a:graphicData>
        </a:graphic>
      </p:graphicFrame>
      <p:graphicFrame>
        <p:nvGraphicFramePr>
          <p:cNvPr id="17" name="Marcador de contenido 9">
            <a:extLst>
              <a:ext uri="{FF2B5EF4-FFF2-40B4-BE49-F238E27FC236}">
                <a16:creationId xmlns:a16="http://schemas.microsoft.com/office/drawing/2014/main" id="{B1162928-1FCB-3910-5BFA-B8AD9C6577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0247070"/>
              </p:ext>
            </p:extLst>
          </p:nvPr>
        </p:nvGraphicFramePr>
        <p:xfrm>
          <a:off x="699090" y="4535049"/>
          <a:ext cx="4957432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970">
                  <a:extLst>
                    <a:ext uri="{9D8B030D-6E8A-4147-A177-3AD203B41FA5}">
                      <a16:colId xmlns:a16="http://schemas.microsoft.com/office/drawing/2014/main" val="1360289702"/>
                    </a:ext>
                  </a:extLst>
                </a:gridCol>
                <a:gridCol w="1063256">
                  <a:extLst>
                    <a:ext uri="{9D8B030D-6E8A-4147-A177-3AD203B41FA5}">
                      <a16:colId xmlns:a16="http://schemas.microsoft.com/office/drawing/2014/main" val="81281079"/>
                    </a:ext>
                  </a:extLst>
                </a:gridCol>
                <a:gridCol w="499731">
                  <a:extLst>
                    <a:ext uri="{9D8B030D-6E8A-4147-A177-3AD203B41FA5}">
                      <a16:colId xmlns:a16="http://schemas.microsoft.com/office/drawing/2014/main" val="3870624234"/>
                    </a:ext>
                  </a:extLst>
                </a:gridCol>
                <a:gridCol w="1222744">
                  <a:extLst>
                    <a:ext uri="{9D8B030D-6E8A-4147-A177-3AD203B41FA5}">
                      <a16:colId xmlns:a16="http://schemas.microsoft.com/office/drawing/2014/main" val="2237833395"/>
                    </a:ext>
                  </a:extLst>
                </a:gridCol>
                <a:gridCol w="499731">
                  <a:extLst>
                    <a:ext uri="{9D8B030D-6E8A-4147-A177-3AD203B41FA5}">
                      <a16:colId xmlns:a16="http://schemas.microsoft.com/office/drawing/2014/main" val="4203295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Combinación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abcd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1’s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181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(1,3)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(1,9)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00-1</a:t>
                      </a:r>
                    </a:p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805827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C740D22B-4B2F-9B29-18A6-828F8CFCBD1B}"/>
              </a:ext>
            </a:extLst>
          </p:cNvPr>
          <p:cNvSpPr txBox="1"/>
          <p:nvPr/>
        </p:nvSpPr>
        <p:spPr>
          <a:xfrm>
            <a:off x="5808039" y="4573877"/>
            <a:ext cx="47527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92D050"/>
                </a:solidFill>
              </a:rPr>
              <a:t>Tenemos a los minitérminos: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92D050"/>
                </a:solidFill>
              </a:rPr>
              <a:t>1 que en binario es: 0001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92D050"/>
                </a:solidFill>
              </a:rPr>
              <a:t>9 que en binario es: 1001</a:t>
            </a:r>
          </a:p>
          <a:p>
            <a:endParaRPr lang="es-MX" dirty="0">
              <a:solidFill>
                <a:srgbClr val="92D050"/>
              </a:solidFill>
            </a:endParaRPr>
          </a:p>
          <a:p>
            <a:r>
              <a:rPr lang="es-MX" dirty="0">
                <a:solidFill>
                  <a:srgbClr val="92D050"/>
                </a:solidFill>
              </a:rPr>
              <a:t>Estos minitérminos difieren en solo una variable,  a.</a:t>
            </a:r>
          </a:p>
        </p:txBody>
      </p:sp>
    </p:spTree>
    <p:extLst>
      <p:ext uri="{BB962C8B-B14F-4D97-AF65-F5344CB8AC3E}">
        <p14:creationId xmlns:p14="http://schemas.microsoft.com/office/powerpoint/2010/main" val="3572395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030C6ED-A045-7DCB-B675-E10B42E0C2F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99090" y="390776"/>
                <a:ext cx="10793819" cy="1325563"/>
              </a:xfrm>
            </p:spPr>
            <p:txBody>
              <a:bodyPr>
                <a:noAutofit/>
              </a:bodyPr>
              <a:lstStyle/>
              <a:p>
                <a:r>
                  <a:rPr lang="es-MX" sz="1800" b="1" dirty="0">
                    <a:latin typeface="Century Gothic" panose="020B0502020202020204" pitchFamily="34" charset="0"/>
                  </a:rPr>
                  <a:t>EJEMPLO: </a:t>
                </a:r>
                <a:r>
                  <a:rPr lang="es-MX" sz="1800" dirty="0">
                    <a:latin typeface="Century Gothic" panose="020B0502020202020204" pitchFamily="34" charset="0"/>
                  </a:rPr>
                  <a:t>Minimice la siguiente función booleana por medio del método de Quine-McCluskey:</a:t>
                </a:r>
                <a:br>
                  <a:rPr lang="es-MX" sz="1800" dirty="0">
                    <a:latin typeface="Century Gothic" panose="020B0502020202020204" pitchFamily="34" charset="0"/>
                  </a:rPr>
                </a:br>
                <a:br>
                  <a:rPr lang="es-MX" sz="1800" dirty="0">
                    <a:latin typeface="Century Gothic" panose="020B050202020202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𝑓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(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𝑎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,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𝑏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,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𝑐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,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𝑑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) 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s-MX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s-ES" sz="1800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es-MX" sz="1800">
                              <a:latin typeface="CambriaMath"/>
                            </a:rPr>
                            <m:t>(1,3,9,11)</m:t>
                          </m:r>
                        </m:e>
                      </m:nary>
                    </m:oMath>
                  </m:oMathPara>
                </a14:m>
                <a:endParaRPr lang="es-MX" sz="1800" dirty="0"/>
              </a:p>
            </p:txBody>
          </p:sp>
        </mc:Choice>
        <mc:Fallback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030C6ED-A045-7DCB-B675-E10B42E0C2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99090" y="390776"/>
                <a:ext cx="10793819" cy="1325563"/>
              </a:xfrm>
              <a:blipFill>
                <a:blip r:embed="rId2"/>
                <a:stretch>
                  <a:fillRect l="-588" t="-29245" b="-9622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DF284FC-08E3-6DC1-EE2E-CD061F7D70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9090" y="2449193"/>
            <a:ext cx="3616842" cy="1383780"/>
          </a:xfrm>
        </p:spPr>
        <p:txBody>
          <a:bodyPr>
            <a:normAutofit/>
          </a:bodyPr>
          <a:lstStyle/>
          <a:p>
            <a:pPr algn="just"/>
            <a:r>
              <a:rPr lang="es-MX" sz="1800" i="1" dirty="0">
                <a:solidFill>
                  <a:srgbClr val="92D050"/>
                </a:solidFill>
              </a:rPr>
              <a:t>PASO 3: Llenando tabla 3, la tabla de la primera ronda de combinaciones.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30EF1DD-0DAF-B64D-5793-007FC4B3D1B4}"/>
              </a:ext>
            </a:extLst>
          </p:cNvPr>
          <p:cNvSpPr txBox="1"/>
          <p:nvPr/>
        </p:nvSpPr>
        <p:spPr>
          <a:xfrm>
            <a:off x="5496145" y="1944011"/>
            <a:ext cx="2254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Century Gothic" panose="020B0502020202020204" pitchFamily="34" charset="0"/>
              </a:rPr>
              <a:t>TABLA</a:t>
            </a:r>
            <a:r>
              <a:rPr lang="es-MX" sz="1400" b="1" dirty="0">
                <a:latin typeface="Century Gothic" panose="020B0502020202020204" pitchFamily="34" charset="0"/>
              </a:rPr>
              <a:t> 2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5F7245E-86FF-6A42-B81C-B2B6254E04DA}"/>
              </a:ext>
            </a:extLst>
          </p:cNvPr>
          <p:cNvSpPr txBox="1"/>
          <p:nvPr/>
        </p:nvSpPr>
        <p:spPr>
          <a:xfrm>
            <a:off x="699090" y="1832075"/>
            <a:ext cx="2254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u="sng" dirty="0">
                <a:solidFill>
                  <a:schemeClr val="accent2"/>
                </a:solidFill>
                <a:latin typeface="Century Gothic" panose="020B0502020202020204" pitchFamily="34" charset="0"/>
              </a:rPr>
              <a:t>SOLUCIÓN</a:t>
            </a:r>
            <a:endParaRPr lang="es-MX" sz="1600" b="1" u="sng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5CDC8C0-EA5B-B21A-7D77-AE5218C99E7F}"/>
              </a:ext>
            </a:extLst>
          </p:cNvPr>
          <p:cNvSpPr txBox="1"/>
          <p:nvPr/>
        </p:nvSpPr>
        <p:spPr>
          <a:xfrm>
            <a:off x="699089" y="4020716"/>
            <a:ext cx="2254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Century Gothic" panose="020B0502020202020204" pitchFamily="34" charset="0"/>
              </a:rPr>
              <a:t>TABLA</a:t>
            </a:r>
            <a:r>
              <a:rPr lang="es-MX" sz="1400" b="1" dirty="0">
                <a:latin typeface="Century Gothic" panose="020B0502020202020204" pitchFamily="34" charset="0"/>
              </a:rPr>
              <a:t> 3</a:t>
            </a:r>
          </a:p>
        </p:txBody>
      </p:sp>
      <p:graphicFrame>
        <p:nvGraphicFramePr>
          <p:cNvPr id="15" name="Marcador de contenido 9">
            <a:extLst>
              <a:ext uri="{FF2B5EF4-FFF2-40B4-BE49-F238E27FC236}">
                <a16:creationId xmlns:a16="http://schemas.microsoft.com/office/drawing/2014/main" id="{272EA3D3-82D6-32A2-6B5B-088A3D9CE18F}"/>
              </a:ext>
            </a:extLst>
          </p:cNvPr>
          <p:cNvGraphicFramePr>
            <a:graphicFrameLocks/>
          </p:cNvGraphicFramePr>
          <p:nvPr/>
        </p:nvGraphicFramePr>
        <p:xfrm>
          <a:off x="5579434" y="2322951"/>
          <a:ext cx="4957432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970">
                  <a:extLst>
                    <a:ext uri="{9D8B030D-6E8A-4147-A177-3AD203B41FA5}">
                      <a16:colId xmlns:a16="http://schemas.microsoft.com/office/drawing/2014/main" val="1360289702"/>
                    </a:ext>
                  </a:extLst>
                </a:gridCol>
                <a:gridCol w="1063256">
                  <a:extLst>
                    <a:ext uri="{9D8B030D-6E8A-4147-A177-3AD203B41FA5}">
                      <a16:colId xmlns:a16="http://schemas.microsoft.com/office/drawing/2014/main" val="81281079"/>
                    </a:ext>
                  </a:extLst>
                </a:gridCol>
                <a:gridCol w="499731">
                  <a:extLst>
                    <a:ext uri="{9D8B030D-6E8A-4147-A177-3AD203B41FA5}">
                      <a16:colId xmlns:a16="http://schemas.microsoft.com/office/drawing/2014/main" val="3870624234"/>
                    </a:ext>
                  </a:extLst>
                </a:gridCol>
                <a:gridCol w="1222744">
                  <a:extLst>
                    <a:ext uri="{9D8B030D-6E8A-4147-A177-3AD203B41FA5}">
                      <a16:colId xmlns:a16="http://schemas.microsoft.com/office/drawing/2014/main" val="2237833395"/>
                    </a:ext>
                  </a:extLst>
                </a:gridCol>
                <a:gridCol w="499731">
                  <a:extLst>
                    <a:ext uri="{9D8B030D-6E8A-4147-A177-3AD203B41FA5}">
                      <a16:colId xmlns:a16="http://schemas.microsoft.com/office/drawing/2014/main" val="4203295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Minitérminos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abcd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1’s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181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0001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92D050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805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0011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1001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92D050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054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1011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436976"/>
                  </a:ext>
                </a:extLst>
              </a:tr>
            </a:tbl>
          </a:graphicData>
        </a:graphic>
      </p:graphicFrame>
      <p:graphicFrame>
        <p:nvGraphicFramePr>
          <p:cNvPr id="17" name="Marcador de contenido 9">
            <a:extLst>
              <a:ext uri="{FF2B5EF4-FFF2-40B4-BE49-F238E27FC236}">
                <a16:creationId xmlns:a16="http://schemas.microsoft.com/office/drawing/2014/main" id="{B1162928-1FCB-3910-5BFA-B8AD9C6577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1582065"/>
              </p:ext>
            </p:extLst>
          </p:nvPr>
        </p:nvGraphicFramePr>
        <p:xfrm>
          <a:off x="699090" y="4535049"/>
          <a:ext cx="4957432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970">
                  <a:extLst>
                    <a:ext uri="{9D8B030D-6E8A-4147-A177-3AD203B41FA5}">
                      <a16:colId xmlns:a16="http://schemas.microsoft.com/office/drawing/2014/main" val="1360289702"/>
                    </a:ext>
                  </a:extLst>
                </a:gridCol>
                <a:gridCol w="1063256">
                  <a:extLst>
                    <a:ext uri="{9D8B030D-6E8A-4147-A177-3AD203B41FA5}">
                      <a16:colId xmlns:a16="http://schemas.microsoft.com/office/drawing/2014/main" val="81281079"/>
                    </a:ext>
                  </a:extLst>
                </a:gridCol>
                <a:gridCol w="499731">
                  <a:extLst>
                    <a:ext uri="{9D8B030D-6E8A-4147-A177-3AD203B41FA5}">
                      <a16:colId xmlns:a16="http://schemas.microsoft.com/office/drawing/2014/main" val="3870624234"/>
                    </a:ext>
                  </a:extLst>
                </a:gridCol>
                <a:gridCol w="1222744">
                  <a:extLst>
                    <a:ext uri="{9D8B030D-6E8A-4147-A177-3AD203B41FA5}">
                      <a16:colId xmlns:a16="http://schemas.microsoft.com/office/drawing/2014/main" val="2237833395"/>
                    </a:ext>
                  </a:extLst>
                </a:gridCol>
                <a:gridCol w="499731">
                  <a:extLst>
                    <a:ext uri="{9D8B030D-6E8A-4147-A177-3AD203B41FA5}">
                      <a16:colId xmlns:a16="http://schemas.microsoft.com/office/drawing/2014/main" val="4203295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Combinación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abcd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1’s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181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(1,3)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(1,9)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00-1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-001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805827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990B0511-2FD9-66CF-DA19-6F603A4024BE}"/>
              </a:ext>
            </a:extLst>
          </p:cNvPr>
          <p:cNvSpPr txBox="1"/>
          <p:nvPr/>
        </p:nvSpPr>
        <p:spPr>
          <a:xfrm>
            <a:off x="5808039" y="4573877"/>
            <a:ext cx="47527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92D050"/>
                </a:solidFill>
              </a:rPr>
              <a:t>1 que en binario es: 0001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92D050"/>
                </a:solidFill>
              </a:rPr>
              <a:t>9 que en binario es: 1001</a:t>
            </a:r>
          </a:p>
          <a:p>
            <a:endParaRPr lang="es-MX" dirty="0">
              <a:solidFill>
                <a:srgbClr val="92D050"/>
              </a:solidFill>
            </a:endParaRPr>
          </a:p>
          <a:p>
            <a:r>
              <a:rPr lang="es-MX" dirty="0">
                <a:solidFill>
                  <a:srgbClr val="92D050"/>
                </a:solidFill>
              </a:rPr>
              <a:t>COMBINANDO, QUEDA:</a:t>
            </a:r>
          </a:p>
          <a:p>
            <a:r>
              <a:rPr lang="es-MX" dirty="0">
                <a:solidFill>
                  <a:srgbClr val="92D050"/>
                </a:solidFill>
              </a:rPr>
              <a:t>				      -001</a:t>
            </a:r>
          </a:p>
        </p:txBody>
      </p:sp>
    </p:spTree>
    <p:extLst>
      <p:ext uri="{BB962C8B-B14F-4D97-AF65-F5344CB8AC3E}">
        <p14:creationId xmlns:p14="http://schemas.microsoft.com/office/powerpoint/2010/main" val="3649194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030C6ED-A045-7DCB-B675-E10B42E0C2F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99090" y="390776"/>
                <a:ext cx="10793819" cy="1325563"/>
              </a:xfrm>
            </p:spPr>
            <p:txBody>
              <a:bodyPr>
                <a:noAutofit/>
              </a:bodyPr>
              <a:lstStyle/>
              <a:p>
                <a:r>
                  <a:rPr lang="es-MX" sz="1800" b="1" dirty="0">
                    <a:latin typeface="Century Gothic" panose="020B0502020202020204" pitchFamily="34" charset="0"/>
                  </a:rPr>
                  <a:t>EJEMPLO: </a:t>
                </a:r>
                <a:r>
                  <a:rPr lang="es-MX" sz="1800" dirty="0">
                    <a:latin typeface="Century Gothic" panose="020B0502020202020204" pitchFamily="34" charset="0"/>
                  </a:rPr>
                  <a:t>Minimice la siguiente función booleana por medio del método de Quine-McCluskey:</a:t>
                </a:r>
                <a:br>
                  <a:rPr lang="es-MX" sz="1800" dirty="0">
                    <a:latin typeface="Century Gothic" panose="020B0502020202020204" pitchFamily="34" charset="0"/>
                  </a:rPr>
                </a:br>
                <a:br>
                  <a:rPr lang="es-MX" sz="1800" dirty="0">
                    <a:latin typeface="Century Gothic" panose="020B050202020202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𝑓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(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𝑎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,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𝑏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,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𝑐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,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𝑑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) 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s-MX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s-ES" sz="1800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es-MX" sz="1800">
                              <a:latin typeface="CambriaMath"/>
                            </a:rPr>
                            <m:t>(1,3,9,11)</m:t>
                          </m:r>
                        </m:e>
                      </m:nary>
                    </m:oMath>
                  </m:oMathPara>
                </a14:m>
                <a:endParaRPr lang="es-MX" sz="1800" dirty="0"/>
              </a:p>
            </p:txBody>
          </p:sp>
        </mc:Choice>
        <mc:Fallback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030C6ED-A045-7DCB-B675-E10B42E0C2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99090" y="390776"/>
                <a:ext cx="10793819" cy="1325563"/>
              </a:xfrm>
              <a:blipFill>
                <a:blip r:embed="rId2"/>
                <a:stretch>
                  <a:fillRect l="-588" t="-29245" b="-9622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DF284FC-08E3-6DC1-EE2E-CD061F7D70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9090" y="2449193"/>
            <a:ext cx="3616842" cy="1383780"/>
          </a:xfrm>
        </p:spPr>
        <p:txBody>
          <a:bodyPr>
            <a:normAutofit/>
          </a:bodyPr>
          <a:lstStyle/>
          <a:p>
            <a:pPr algn="just"/>
            <a:r>
              <a:rPr lang="es-MX" sz="1800" i="1" dirty="0">
                <a:solidFill>
                  <a:srgbClr val="92D050"/>
                </a:solidFill>
              </a:rPr>
              <a:t>PASO 3: Llenando tabla 3, la tabla de la primera ronda de combinaciones.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30EF1DD-0DAF-B64D-5793-007FC4B3D1B4}"/>
              </a:ext>
            </a:extLst>
          </p:cNvPr>
          <p:cNvSpPr txBox="1"/>
          <p:nvPr/>
        </p:nvSpPr>
        <p:spPr>
          <a:xfrm>
            <a:off x="5496145" y="1944011"/>
            <a:ext cx="2254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Century Gothic" panose="020B0502020202020204" pitchFamily="34" charset="0"/>
              </a:rPr>
              <a:t>TABLA</a:t>
            </a:r>
            <a:r>
              <a:rPr lang="es-MX" sz="1400" b="1" dirty="0">
                <a:latin typeface="Century Gothic" panose="020B0502020202020204" pitchFamily="34" charset="0"/>
              </a:rPr>
              <a:t> 2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5F7245E-86FF-6A42-B81C-B2B6254E04DA}"/>
              </a:ext>
            </a:extLst>
          </p:cNvPr>
          <p:cNvSpPr txBox="1"/>
          <p:nvPr/>
        </p:nvSpPr>
        <p:spPr>
          <a:xfrm>
            <a:off x="699090" y="1832075"/>
            <a:ext cx="2254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u="sng" dirty="0">
                <a:solidFill>
                  <a:schemeClr val="accent2"/>
                </a:solidFill>
                <a:latin typeface="Century Gothic" panose="020B0502020202020204" pitchFamily="34" charset="0"/>
              </a:rPr>
              <a:t>SOLUCIÓN</a:t>
            </a:r>
            <a:endParaRPr lang="es-MX" sz="1600" b="1" u="sng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Marcador de contenido 5">
            <a:extLst>
              <a:ext uri="{FF2B5EF4-FFF2-40B4-BE49-F238E27FC236}">
                <a16:creationId xmlns:a16="http://schemas.microsoft.com/office/drawing/2014/main" id="{7719D3C3-5EC2-446F-C328-EC8DB472C5C7}"/>
              </a:ext>
            </a:extLst>
          </p:cNvPr>
          <p:cNvSpPr txBox="1">
            <a:spLocks/>
          </p:cNvSpPr>
          <p:nvPr/>
        </p:nvSpPr>
        <p:spPr>
          <a:xfrm>
            <a:off x="6454847" y="4535049"/>
            <a:ext cx="4369097" cy="1752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MX" sz="1800" i="1" dirty="0">
                <a:solidFill>
                  <a:srgbClr val="92D050"/>
                </a:solidFill>
              </a:rPr>
              <a:t>Vamos marcando con un asterisco  *  en la columna ultima de la tabla 2, para cada minitermino que forme parte de alguna combinación puesta en la tabla 3.</a:t>
            </a:r>
          </a:p>
          <a:p>
            <a:pPr marL="0" indent="0" algn="just">
              <a:buNone/>
            </a:pPr>
            <a:endParaRPr lang="es-MX" sz="1800" i="1" dirty="0">
              <a:solidFill>
                <a:srgbClr val="92D050"/>
              </a:solidFill>
            </a:endParaRPr>
          </a:p>
          <a:p>
            <a:pPr marL="0" indent="0" algn="just">
              <a:buNone/>
            </a:pPr>
            <a:endParaRPr lang="es-MX" sz="1800" i="1" dirty="0">
              <a:solidFill>
                <a:srgbClr val="92D050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5CDC8C0-EA5B-B21A-7D77-AE5218C99E7F}"/>
              </a:ext>
            </a:extLst>
          </p:cNvPr>
          <p:cNvSpPr txBox="1"/>
          <p:nvPr/>
        </p:nvSpPr>
        <p:spPr>
          <a:xfrm>
            <a:off x="699089" y="4020716"/>
            <a:ext cx="2254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Century Gothic" panose="020B0502020202020204" pitchFamily="34" charset="0"/>
              </a:rPr>
              <a:t>TABLA</a:t>
            </a:r>
            <a:r>
              <a:rPr lang="es-MX" sz="1400" b="1" dirty="0">
                <a:latin typeface="Century Gothic" panose="020B0502020202020204" pitchFamily="34" charset="0"/>
              </a:rPr>
              <a:t> 3</a:t>
            </a:r>
          </a:p>
        </p:txBody>
      </p:sp>
      <p:graphicFrame>
        <p:nvGraphicFramePr>
          <p:cNvPr id="15" name="Marcador de contenido 9">
            <a:extLst>
              <a:ext uri="{FF2B5EF4-FFF2-40B4-BE49-F238E27FC236}">
                <a16:creationId xmlns:a16="http://schemas.microsoft.com/office/drawing/2014/main" id="{272EA3D3-82D6-32A2-6B5B-088A3D9CE1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9977587"/>
              </p:ext>
            </p:extLst>
          </p:nvPr>
        </p:nvGraphicFramePr>
        <p:xfrm>
          <a:off x="5579434" y="2322951"/>
          <a:ext cx="4957432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970">
                  <a:extLst>
                    <a:ext uri="{9D8B030D-6E8A-4147-A177-3AD203B41FA5}">
                      <a16:colId xmlns:a16="http://schemas.microsoft.com/office/drawing/2014/main" val="1360289702"/>
                    </a:ext>
                  </a:extLst>
                </a:gridCol>
                <a:gridCol w="1063256">
                  <a:extLst>
                    <a:ext uri="{9D8B030D-6E8A-4147-A177-3AD203B41FA5}">
                      <a16:colId xmlns:a16="http://schemas.microsoft.com/office/drawing/2014/main" val="81281079"/>
                    </a:ext>
                  </a:extLst>
                </a:gridCol>
                <a:gridCol w="499731">
                  <a:extLst>
                    <a:ext uri="{9D8B030D-6E8A-4147-A177-3AD203B41FA5}">
                      <a16:colId xmlns:a16="http://schemas.microsoft.com/office/drawing/2014/main" val="3870624234"/>
                    </a:ext>
                  </a:extLst>
                </a:gridCol>
                <a:gridCol w="1222744">
                  <a:extLst>
                    <a:ext uri="{9D8B030D-6E8A-4147-A177-3AD203B41FA5}">
                      <a16:colId xmlns:a16="http://schemas.microsoft.com/office/drawing/2014/main" val="2237833395"/>
                    </a:ext>
                  </a:extLst>
                </a:gridCol>
                <a:gridCol w="499731">
                  <a:extLst>
                    <a:ext uri="{9D8B030D-6E8A-4147-A177-3AD203B41FA5}">
                      <a16:colId xmlns:a16="http://schemas.microsoft.com/office/drawing/2014/main" val="4203295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Minitérminos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abcd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1’s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181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0001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92D050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805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0011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1001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92D050"/>
                          </a:solidFill>
                        </a:rPr>
                        <a:t>*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rgbClr val="92D050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054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1011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436976"/>
                  </a:ext>
                </a:extLst>
              </a:tr>
            </a:tbl>
          </a:graphicData>
        </a:graphic>
      </p:graphicFrame>
      <p:graphicFrame>
        <p:nvGraphicFramePr>
          <p:cNvPr id="5" name="Marcador de contenido 9">
            <a:extLst>
              <a:ext uri="{FF2B5EF4-FFF2-40B4-BE49-F238E27FC236}">
                <a16:creationId xmlns:a16="http://schemas.microsoft.com/office/drawing/2014/main" id="{D31CC33A-732B-39CF-A775-EB68B70945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0855749"/>
              </p:ext>
            </p:extLst>
          </p:nvPr>
        </p:nvGraphicFramePr>
        <p:xfrm>
          <a:off x="699090" y="4535049"/>
          <a:ext cx="4957432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970">
                  <a:extLst>
                    <a:ext uri="{9D8B030D-6E8A-4147-A177-3AD203B41FA5}">
                      <a16:colId xmlns:a16="http://schemas.microsoft.com/office/drawing/2014/main" val="1360289702"/>
                    </a:ext>
                  </a:extLst>
                </a:gridCol>
                <a:gridCol w="1063256">
                  <a:extLst>
                    <a:ext uri="{9D8B030D-6E8A-4147-A177-3AD203B41FA5}">
                      <a16:colId xmlns:a16="http://schemas.microsoft.com/office/drawing/2014/main" val="81281079"/>
                    </a:ext>
                  </a:extLst>
                </a:gridCol>
                <a:gridCol w="499731">
                  <a:extLst>
                    <a:ext uri="{9D8B030D-6E8A-4147-A177-3AD203B41FA5}">
                      <a16:colId xmlns:a16="http://schemas.microsoft.com/office/drawing/2014/main" val="3870624234"/>
                    </a:ext>
                  </a:extLst>
                </a:gridCol>
                <a:gridCol w="1222744">
                  <a:extLst>
                    <a:ext uri="{9D8B030D-6E8A-4147-A177-3AD203B41FA5}">
                      <a16:colId xmlns:a16="http://schemas.microsoft.com/office/drawing/2014/main" val="2237833395"/>
                    </a:ext>
                  </a:extLst>
                </a:gridCol>
                <a:gridCol w="499731">
                  <a:extLst>
                    <a:ext uri="{9D8B030D-6E8A-4147-A177-3AD203B41FA5}">
                      <a16:colId xmlns:a16="http://schemas.microsoft.com/office/drawing/2014/main" val="4203295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Combinación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abcd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1’s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181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(1,3)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(1,9)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00-1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-001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805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9752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C4FDBE2-32F7-4AC4-A40C-C51C65B1D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FFB572D-3FE0-FBB8-5347-ABFBF3008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817" y="1370171"/>
            <a:ext cx="442555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700">
                <a:solidFill>
                  <a:srgbClr val="FFFFFF"/>
                </a:solidFill>
              </a:rPr>
              <a:t>Método de minimización de Quine-McCluskey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3DDF95-DD4F-C305-988F-142B56010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817" y="3849845"/>
            <a:ext cx="4425551" cy="188175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rgbClr val="FFFFFF"/>
                </a:solidFill>
              </a:rPr>
              <a:t>Método diseñado por: 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5976" y="2130090"/>
            <a:ext cx="457824" cy="44540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1156773-3FB3-46D9-9F87-821287404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3872" y="3116072"/>
            <a:ext cx="4378128" cy="3741928"/>
          </a:xfrm>
          <a:custGeom>
            <a:avLst/>
            <a:gdLst>
              <a:gd name="connsiteX0" fmla="*/ 2605183 w 4378128"/>
              <a:gd name="connsiteY0" fmla="*/ 0 h 3741928"/>
              <a:gd name="connsiteX1" fmla="*/ 4262321 w 4378128"/>
              <a:gd name="connsiteY1" fmla="*/ 594897 h 3741928"/>
              <a:gd name="connsiteX2" fmla="*/ 4378128 w 4378128"/>
              <a:gd name="connsiteY2" fmla="*/ 700149 h 3741928"/>
              <a:gd name="connsiteX3" fmla="*/ 4378128 w 4378128"/>
              <a:gd name="connsiteY3" fmla="*/ 3741928 h 3741928"/>
              <a:gd name="connsiteX4" fmla="*/ 263831 w 4378128"/>
              <a:gd name="connsiteY4" fmla="*/ 3741928 h 3741928"/>
              <a:gd name="connsiteX5" fmla="*/ 204729 w 4378128"/>
              <a:gd name="connsiteY5" fmla="*/ 3619238 h 3741928"/>
              <a:gd name="connsiteX6" fmla="*/ 0 w 4378128"/>
              <a:gd name="connsiteY6" fmla="*/ 2605183 h 3741928"/>
              <a:gd name="connsiteX7" fmla="*/ 2605183 w 4378128"/>
              <a:gd name="connsiteY7" fmla="*/ 0 h 3741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8128" h="3741928">
                <a:moveTo>
                  <a:pt x="2605183" y="0"/>
                </a:moveTo>
                <a:cubicBezTo>
                  <a:pt x="3234659" y="0"/>
                  <a:pt x="3811992" y="223253"/>
                  <a:pt x="4262321" y="594897"/>
                </a:cubicBezTo>
                <a:lnTo>
                  <a:pt x="4378128" y="700149"/>
                </a:lnTo>
                <a:lnTo>
                  <a:pt x="4378128" y="3741928"/>
                </a:lnTo>
                <a:lnTo>
                  <a:pt x="263831" y="3741928"/>
                </a:lnTo>
                <a:lnTo>
                  <a:pt x="204729" y="3619238"/>
                </a:lnTo>
                <a:cubicBezTo>
                  <a:pt x="72899" y="3307558"/>
                  <a:pt x="0" y="2964884"/>
                  <a:pt x="0" y="2605183"/>
                </a:cubicBezTo>
                <a:cubicBezTo>
                  <a:pt x="0" y="1166380"/>
                  <a:pt x="1166380" y="0"/>
                  <a:pt x="26051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8EA24D0-C854-4AA8-B8FD-D252660D8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99731" y="1"/>
            <a:ext cx="4208478" cy="3678281"/>
          </a:xfrm>
          <a:custGeom>
            <a:avLst/>
            <a:gdLst>
              <a:gd name="connsiteX0" fmla="*/ 711074 w 4208478"/>
              <a:gd name="connsiteY0" fmla="*/ 0 h 3678281"/>
              <a:gd name="connsiteX1" fmla="*/ 3497404 w 4208478"/>
              <a:gd name="connsiteY1" fmla="*/ 0 h 3678281"/>
              <a:gd name="connsiteX2" fmla="*/ 3592161 w 4208478"/>
              <a:gd name="connsiteY2" fmla="*/ 86120 h 3678281"/>
              <a:gd name="connsiteX3" fmla="*/ 4208478 w 4208478"/>
              <a:gd name="connsiteY3" fmla="*/ 1574042 h 3678281"/>
              <a:gd name="connsiteX4" fmla="*/ 2104239 w 4208478"/>
              <a:gd name="connsiteY4" fmla="*/ 3678281 h 3678281"/>
              <a:gd name="connsiteX5" fmla="*/ 0 w 4208478"/>
              <a:gd name="connsiteY5" fmla="*/ 1574042 h 3678281"/>
              <a:gd name="connsiteX6" fmla="*/ 616318 w 4208478"/>
              <a:gd name="connsiteY6" fmla="*/ 86120 h 3678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8478" h="3678281">
                <a:moveTo>
                  <a:pt x="711074" y="0"/>
                </a:moveTo>
                <a:lnTo>
                  <a:pt x="3497404" y="0"/>
                </a:lnTo>
                <a:lnTo>
                  <a:pt x="3592161" y="86120"/>
                </a:lnTo>
                <a:cubicBezTo>
                  <a:pt x="3972953" y="466913"/>
                  <a:pt x="4208478" y="992973"/>
                  <a:pt x="4208478" y="1574042"/>
                </a:cubicBezTo>
                <a:cubicBezTo>
                  <a:pt x="4208478" y="2736181"/>
                  <a:pt x="3266378" y="3678281"/>
                  <a:pt x="2104239" y="3678281"/>
                </a:cubicBezTo>
                <a:cubicBezTo>
                  <a:pt x="942100" y="3678281"/>
                  <a:pt x="0" y="2736181"/>
                  <a:pt x="0" y="1574042"/>
                </a:cubicBezTo>
                <a:cubicBezTo>
                  <a:pt x="0" y="992973"/>
                  <a:pt x="235525" y="466913"/>
                  <a:pt x="616318" y="861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6696991-B344-62B8-33C6-67A97C018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850" y="270180"/>
            <a:ext cx="1802239" cy="2709367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52770F3-BB30-633E-3735-067E03E07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5032" y="3884066"/>
            <a:ext cx="1833735" cy="2567230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C789E622-D13D-D0A8-BD1B-191CFD9C2644}"/>
              </a:ext>
            </a:extLst>
          </p:cNvPr>
          <p:cNvSpPr txBox="1"/>
          <p:nvPr/>
        </p:nvSpPr>
        <p:spPr>
          <a:xfrm>
            <a:off x="6581553" y="2979547"/>
            <a:ext cx="2254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Century Gothic" panose="020B0502020202020204" pitchFamily="34" charset="0"/>
              </a:rPr>
              <a:t>Edward J. McCluskey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316FD60-7268-C91F-2E7A-9FD1D0254944}"/>
              </a:ext>
            </a:extLst>
          </p:cNvPr>
          <p:cNvSpPr txBox="1"/>
          <p:nvPr/>
        </p:nvSpPr>
        <p:spPr>
          <a:xfrm>
            <a:off x="9057167" y="6451296"/>
            <a:ext cx="2574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Century Gothic" panose="020B0502020202020204" pitchFamily="34" charset="0"/>
              </a:rPr>
              <a:t>Willard VanOrman Quine</a:t>
            </a:r>
          </a:p>
        </p:txBody>
      </p:sp>
    </p:spTree>
    <p:extLst>
      <p:ext uri="{BB962C8B-B14F-4D97-AF65-F5344CB8AC3E}">
        <p14:creationId xmlns:p14="http://schemas.microsoft.com/office/powerpoint/2010/main" val="3740923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030C6ED-A045-7DCB-B675-E10B42E0C2F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99090" y="390776"/>
                <a:ext cx="10793819" cy="1325563"/>
              </a:xfrm>
            </p:spPr>
            <p:txBody>
              <a:bodyPr>
                <a:noAutofit/>
              </a:bodyPr>
              <a:lstStyle/>
              <a:p>
                <a:r>
                  <a:rPr lang="es-MX" sz="1800" b="1" dirty="0">
                    <a:latin typeface="Century Gothic" panose="020B0502020202020204" pitchFamily="34" charset="0"/>
                  </a:rPr>
                  <a:t>EJEMPLO: </a:t>
                </a:r>
                <a:r>
                  <a:rPr lang="es-MX" sz="1800" dirty="0">
                    <a:latin typeface="Century Gothic" panose="020B0502020202020204" pitchFamily="34" charset="0"/>
                  </a:rPr>
                  <a:t>Minimice la siguiente función booleana por medio del método de Quine-McCluskey:</a:t>
                </a:r>
                <a:br>
                  <a:rPr lang="es-MX" sz="1800" dirty="0">
                    <a:latin typeface="Century Gothic" panose="020B0502020202020204" pitchFamily="34" charset="0"/>
                  </a:rPr>
                </a:br>
                <a:br>
                  <a:rPr lang="es-MX" sz="1800" dirty="0">
                    <a:latin typeface="Century Gothic" panose="020B050202020202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𝑓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(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𝑎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,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𝑏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,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𝑐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,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𝑑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) 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s-MX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s-ES" sz="1800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es-MX" sz="1800">
                              <a:latin typeface="CambriaMath"/>
                            </a:rPr>
                            <m:t>(1,3,9,11)</m:t>
                          </m:r>
                        </m:e>
                      </m:nary>
                    </m:oMath>
                  </m:oMathPara>
                </a14:m>
                <a:endParaRPr lang="es-MX" sz="1800" dirty="0"/>
              </a:p>
            </p:txBody>
          </p:sp>
        </mc:Choice>
        <mc:Fallback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030C6ED-A045-7DCB-B675-E10B42E0C2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99090" y="390776"/>
                <a:ext cx="10793819" cy="1325563"/>
              </a:xfrm>
              <a:blipFill>
                <a:blip r:embed="rId2"/>
                <a:stretch>
                  <a:fillRect l="-588" t="-29245" b="-9622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DF284FC-08E3-6DC1-EE2E-CD061F7D70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9090" y="2449193"/>
            <a:ext cx="3616842" cy="1383780"/>
          </a:xfrm>
        </p:spPr>
        <p:txBody>
          <a:bodyPr>
            <a:normAutofit/>
          </a:bodyPr>
          <a:lstStyle/>
          <a:p>
            <a:pPr algn="just"/>
            <a:r>
              <a:rPr lang="es-MX" sz="1800" i="1" dirty="0">
                <a:solidFill>
                  <a:srgbClr val="92D050"/>
                </a:solidFill>
              </a:rPr>
              <a:t>PASO 3: Llenando tabla 3, la tabla de la primera ronda de combinaciones.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30EF1DD-0DAF-B64D-5793-007FC4B3D1B4}"/>
              </a:ext>
            </a:extLst>
          </p:cNvPr>
          <p:cNvSpPr txBox="1"/>
          <p:nvPr/>
        </p:nvSpPr>
        <p:spPr>
          <a:xfrm>
            <a:off x="5496145" y="1944011"/>
            <a:ext cx="2254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Century Gothic" panose="020B0502020202020204" pitchFamily="34" charset="0"/>
              </a:rPr>
              <a:t>TABLA</a:t>
            </a:r>
            <a:r>
              <a:rPr lang="es-MX" sz="1400" b="1" dirty="0">
                <a:latin typeface="Century Gothic" panose="020B0502020202020204" pitchFamily="34" charset="0"/>
              </a:rPr>
              <a:t> 2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5F7245E-86FF-6A42-B81C-B2B6254E04DA}"/>
              </a:ext>
            </a:extLst>
          </p:cNvPr>
          <p:cNvSpPr txBox="1"/>
          <p:nvPr/>
        </p:nvSpPr>
        <p:spPr>
          <a:xfrm>
            <a:off x="699090" y="1832075"/>
            <a:ext cx="2254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u="sng" dirty="0">
                <a:solidFill>
                  <a:schemeClr val="accent2"/>
                </a:solidFill>
                <a:latin typeface="Century Gothic" panose="020B0502020202020204" pitchFamily="34" charset="0"/>
              </a:rPr>
              <a:t>SOLUCIÓN</a:t>
            </a:r>
            <a:endParaRPr lang="es-MX" sz="1600" b="1" u="sng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5CDC8C0-EA5B-B21A-7D77-AE5218C99E7F}"/>
              </a:ext>
            </a:extLst>
          </p:cNvPr>
          <p:cNvSpPr txBox="1"/>
          <p:nvPr/>
        </p:nvSpPr>
        <p:spPr>
          <a:xfrm>
            <a:off x="699089" y="4020716"/>
            <a:ext cx="2254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Century Gothic" panose="020B0502020202020204" pitchFamily="34" charset="0"/>
              </a:rPr>
              <a:t>TABLA</a:t>
            </a:r>
            <a:r>
              <a:rPr lang="es-MX" sz="1400" b="1" dirty="0">
                <a:latin typeface="Century Gothic" panose="020B0502020202020204" pitchFamily="34" charset="0"/>
              </a:rPr>
              <a:t> 3</a:t>
            </a:r>
          </a:p>
        </p:txBody>
      </p:sp>
      <p:graphicFrame>
        <p:nvGraphicFramePr>
          <p:cNvPr id="15" name="Marcador de contenido 9">
            <a:extLst>
              <a:ext uri="{FF2B5EF4-FFF2-40B4-BE49-F238E27FC236}">
                <a16:creationId xmlns:a16="http://schemas.microsoft.com/office/drawing/2014/main" id="{272EA3D3-82D6-32A2-6B5B-088A3D9CE1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1634971"/>
              </p:ext>
            </p:extLst>
          </p:nvPr>
        </p:nvGraphicFramePr>
        <p:xfrm>
          <a:off x="5579434" y="2322951"/>
          <a:ext cx="4957432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970">
                  <a:extLst>
                    <a:ext uri="{9D8B030D-6E8A-4147-A177-3AD203B41FA5}">
                      <a16:colId xmlns:a16="http://schemas.microsoft.com/office/drawing/2014/main" val="1360289702"/>
                    </a:ext>
                  </a:extLst>
                </a:gridCol>
                <a:gridCol w="1063256">
                  <a:extLst>
                    <a:ext uri="{9D8B030D-6E8A-4147-A177-3AD203B41FA5}">
                      <a16:colId xmlns:a16="http://schemas.microsoft.com/office/drawing/2014/main" val="81281079"/>
                    </a:ext>
                  </a:extLst>
                </a:gridCol>
                <a:gridCol w="499731">
                  <a:extLst>
                    <a:ext uri="{9D8B030D-6E8A-4147-A177-3AD203B41FA5}">
                      <a16:colId xmlns:a16="http://schemas.microsoft.com/office/drawing/2014/main" val="3870624234"/>
                    </a:ext>
                  </a:extLst>
                </a:gridCol>
                <a:gridCol w="1222744">
                  <a:extLst>
                    <a:ext uri="{9D8B030D-6E8A-4147-A177-3AD203B41FA5}">
                      <a16:colId xmlns:a16="http://schemas.microsoft.com/office/drawing/2014/main" val="2237833395"/>
                    </a:ext>
                  </a:extLst>
                </a:gridCol>
                <a:gridCol w="499731">
                  <a:extLst>
                    <a:ext uri="{9D8B030D-6E8A-4147-A177-3AD203B41FA5}">
                      <a16:colId xmlns:a16="http://schemas.microsoft.com/office/drawing/2014/main" val="4203295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Minitérminos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abcd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1’s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181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0001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92D050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805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0011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1001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92D050"/>
                          </a:solidFill>
                        </a:rPr>
                        <a:t>*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rgbClr val="92D050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054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1011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92D050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436976"/>
                  </a:ext>
                </a:extLst>
              </a:tr>
            </a:tbl>
          </a:graphicData>
        </a:graphic>
      </p:graphicFrame>
      <p:graphicFrame>
        <p:nvGraphicFramePr>
          <p:cNvPr id="5" name="Marcador de contenido 9">
            <a:extLst>
              <a:ext uri="{FF2B5EF4-FFF2-40B4-BE49-F238E27FC236}">
                <a16:creationId xmlns:a16="http://schemas.microsoft.com/office/drawing/2014/main" id="{D31CC33A-732B-39CF-A775-EB68B70945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3128279"/>
              </p:ext>
            </p:extLst>
          </p:nvPr>
        </p:nvGraphicFramePr>
        <p:xfrm>
          <a:off x="699090" y="4535049"/>
          <a:ext cx="4957432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970">
                  <a:extLst>
                    <a:ext uri="{9D8B030D-6E8A-4147-A177-3AD203B41FA5}">
                      <a16:colId xmlns:a16="http://schemas.microsoft.com/office/drawing/2014/main" val="1360289702"/>
                    </a:ext>
                  </a:extLst>
                </a:gridCol>
                <a:gridCol w="1063256">
                  <a:extLst>
                    <a:ext uri="{9D8B030D-6E8A-4147-A177-3AD203B41FA5}">
                      <a16:colId xmlns:a16="http://schemas.microsoft.com/office/drawing/2014/main" val="81281079"/>
                    </a:ext>
                  </a:extLst>
                </a:gridCol>
                <a:gridCol w="499731">
                  <a:extLst>
                    <a:ext uri="{9D8B030D-6E8A-4147-A177-3AD203B41FA5}">
                      <a16:colId xmlns:a16="http://schemas.microsoft.com/office/drawing/2014/main" val="3870624234"/>
                    </a:ext>
                  </a:extLst>
                </a:gridCol>
                <a:gridCol w="1222744">
                  <a:extLst>
                    <a:ext uri="{9D8B030D-6E8A-4147-A177-3AD203B41FA5}">
                      <a16:colId xmlns:a16="http://schemas.microsoft.com/office/drawing/2014/main" val="2237833395"/>
                    </a:ext>
                  </a:extLst>
                </a:gridCol>
                <a:gridCol w="499731">
                  <a:extLst>
                    <a:ext uri="{9D8B030D-6E8A-4147-A177-3AD203B41FA5}">
                      <a16:colId xmlns:a16="http://schemas.microsoft.com/office/drawing/2014/main" val="4203295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Combinación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abcd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1’s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181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(1,3)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(1,9)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00-1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-001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805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(3,11)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-011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715927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BEB559AA-3616-489F-349B-769139F44794}"/>
              </a:ext>
            </a:extLst>
          </p:cNvPr>
          <p:cNvSpPr txBox="1"/>
          <p:nvPr/>
        </p:nvSpPr>
        <p:spPr>
          <a:xfrm>
            <a:off x="5808039" y="4573877"/>
            <a:ext cx="47527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92D050"/>
                </a:solidFill>
              </a:rPr>
              <a:t>3 que en binario es: 0011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92D050"/>
                </a:solidFill>
              </a:rPr>
              <a:t>11 que en binario es: 1011</a:t>
            </a:r>
          </a:p>
          <a:p>
            <a:endParaRPr lang="es-MX" dirty="0">
              <a:solidFill>
                <a:srgbClr val="92D050"/>
              </a:solidFill>
            </a:endParaRPr>
          </a:p>
          <a:p>
            <a:r>
              <a:rPr lang="es-MX" dirty="0">
                <a:solidFill>
                  <a:srgbClr val="92D050"/>
                </a:solidFill>
              </a:rPr>
              <a:t>COMBINANDO, QUEDA:</a:t>
            </a:r>
          </a:p>
          <a:p>
            <a:r>
              <a:rPr lang="es-MX" dirty="0">
                <a:solidFill>
                  <a:srgbClr val="92D050"/>
                </a:solidFill>
              </a:rPr>
              <a:t>				      -011</a:t>
            </a:r>
          </a:p>
        </p:txBody>
      </p:sp>
    </p:spTree>
    <p:extLst>
      <p:ext uri="{BB962C8B-B14F-4D97-AF65-F5344CB8AC3E}">
        <p14:creationId xmlns:p14="http://schemas.microsoft.com/office/powerpoint/2010/main" val="1601598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030C6ED-A045-7DCB-B675-E10B42E0C2F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99090" y="390776"/>
                <a:ext cx="10793819" cy="1325563"/>
              </a:xfrm>
            </p:spPr>
            <p:txBody>
              <a:bodyPr>
                <a:noAutofit/>
              </a:bodyPr>
              <a:lstStyle/>
              <a:p>
                <a:r>
                  <a:rPr lang="es-MX" sz="1800" b="1" dirty="0">
                    <a:latin typeface="Century Gothic" panose="020B0502020202020204" pitchFamily="34" charset="0"/>
                  </a:rPr>
                  <a:t>EJEMPLO: </a:t>
                </a:r>
                <a:r>
                  <a:rPr lang="es-MX" sz="1800" dirty="0">
                    <a:latin typeface="Century Gothic" panose="020B0502020202020204" pitchFamily="34" charset="0"/>
                  </a:rPr>
                  <a:t>Minimice la siguiente función booleana por medio del método de Quine-McCluskey:</a:t>
                </a:r>
                <a:br>
                  <a:rPr lang="es-MX" sz="1800" dirty="0">
                    <a:latin typeface="Century Gothic" panose="020B0502020202020204" pitchFamily="34" charset="0"/>
                  </a:rPr>
                </a:br>
                <a:br>
                  <a:rPr lang="es-MX" sz="1800" dirty="0">
                    <a:latin typeface="Century Gothic" panose="020B050202020202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𝑓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(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𝑎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,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𝑏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,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𝑐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,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𝑑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) 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s-MX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s-ES" sz="1800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es-MX" sz="1800">
                              <a:latin typeface="CambriaMath"/>
                            </a:rPr>
                            <m:t>(1,3,9,11)</m:t>
                          </m:r>
                        </m:e>
                      </m:nary>
                    </m:oMath>
                  </m:oMathPara>
                </a14:m>
                <a:endParaRPr lang="es-MX" sz="1800" dirty="0"/>
              </a:p>
            </p:txBody>
          </p:sp>
        </mc:Choice>
        <mc:Fallback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030C6ED-A045-7DCB-B675-E10B42E0C2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99090" y="390776"/>
                <a:ext cx="10793819" cy="1325563"/>
              </a:xfrm>
              <a:blipFill>
                <a:blip r:embed="rId2"/>
                <a:stretch>
                  <a:fillRect l="-588" t="-29245" b="-9622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DF284FC-08E3-6DC1-EE2E-CD061F7D70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9090" y="2449193"/>
            <a:ext cx="3616842" cy="1383780"/>
          </a:xfrm>
        </p:spPr>
        <p:txBody>
          <a:bodyPr>
            <a:normAutofit/>
          </a:bodyPr>
          <a:lstStyle/>
          <a:p>
            <a:pPr algn="just"/>
            <a:r>
              <a:rPr lang="es-MX" sz="1800" i="1" dirty="0">
                <a:solidFill>
                  <a:srgbClr val="92D050"/>
                </a:solidFill>
              </a:rPr>
              <a:t>PASO 3: Llenando tabla 3, la tabla de la primera ronda de combinaciones.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30EF1DD-0DAF-B64D-5793-007FC4B3D1B4}"/>
              </a:ext>
            </a:extLst>
          </p:cNvPr>
          <p:cNvSpPr txBox="1"/>
          <p:nvPr/>
        </p:nvSpPr>
        <p:spPr>
          <a:xfrm>
            <a:off x="5496145" y="1944011"/>
            <a:ext cx="2254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Century Gothic" panose="020B0502020202020204" pitchFamily="34" charset="0"/>
              </a:rPr>
              <a:t>TABLA</a:t>
            </a:r>
            <a:r>
              <a:rPr lang="es-MX" sz="1400" b="1" dirty="0">
                <a:latin typeface="Century Gothic" panose="020B0502020202020204" pitchFamily="34" charset="0"/>
              </a:rPr>
              <a:t> 2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5F7245E-86FF-6A42-B81C-B2B6254E04DA}"/>
              </a:ext>
            </a:extLst>
          </p:cNvPr>
          <p:cNvSpPr txBox="1"/>
          <p:nvPr/>
        </p:nvSpPr>
        <p:spPr>
          <a:xfrm>
            <a:off x="699090" y="1832075"/>
            <a:ext cx="2254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u="sng" dirty="0">
                <a:solidFill>
                  <a:schemeClr val="accent2"/>
                </a:solidFill>
                <a:latin typeface="Century Gothic" panose="020B0502020202020204" pitchFamily="34" charset="0"/>
              </a:rPr>
              <a:t>SOLUCIÓN</a:t>
            </a:r>
            <a:endParaRPr lang="es-MX" sz="1600" b="1" u="sng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5CDC8C0-EA5B-B21A-7D77-AE5218C99E7F}"/>
              </a:ext>
            </a:extLst>
          </p:cNvPr>
          <p:cNvSpPr txBox="1"/>
          <p:nvPr/>
        </p:nvSpPr>
        <p:spPr>
          <a:xfrm>
            <a:off x="699089" y="4020716"/>
            <a:ext cx="2254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Century Gothic" panose="020B0502020202020204" pitchFamily="34" charset="0"/>
              </a:rPr>
              <a:t>TABLA</a:t>
            </a:r>
            <a:r>
              <a:rPr lang="es-MX" sz="1400" b="1" dirty="0">
                <a:latin typeface="Century Gothic" panose="020B0502020202020204" pitchFamily="34" charset="0"/>
              </a:rPr>
              <a:t> 3</a:t>
            </a:r>
          </a:p>
        </p:txBody>
      </p:sp>
      <p:graphicFrame>
        <p:nvGraphicFramePr>
          <p:cNvPr id="15" name="Marcador de contenido 9">
            <a:extLst>
              <a:ext uri="{FF2B5EF4-FFF2-40B4-BE49-F238E27FC236}">
                <a16:creationId xmlns:a16="http://schemas.microsoft.com/office/drawing/2014/main" id="{272EA3D3-82D6-32A2-6B5B-088A3D9CE1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0593885"/>
              </p:ext>
            </p:extLst>
          </p:nvPr>
        </p:nvGraphicFramePr>
        <p:xfrm>
          <a:off x="5579434" y="2322951"/>
          <a:ext cx="4957432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970">
                  <a:extLst>
                    <a:ext uri="{9D8B030D-6E8A-4147-A177-3AD203B41FA5}">
                      <a16:colId xmlns:a16="http://schemas.microsoft.com/office/drawing/2014/main" val="1360289702"/>
                    </a:ext>
                  </a:extLst>
                </a:gridCol>
                <a:gridCol w="1063256">
                  <a:extLst>
                    <a:ext uri="{9D8B030D-6E8A-4147-A177-3AD203B41FA5}">
                      <a16:colId xmlns:a16="http://schemas.microsoft.com/office/drawing/2014/main" val="81281079"/>
                    </a:ext>
                  </a:extLst>
                </a:gridCol>
                <a:gridCol w="499731">
                  <a:extLst>
                    <a:ext uri="{9D8B030D-6E8A-4147-A177-3AD203B41FA5}">
                      <a16:colId xmlns:a16="http://schemas.microsoft.com/office/drawing/2014/main" val="3870624234"/>
                    </a:ext>
                  </a:extLst>
                </a:gridCol>
                <a:gridCol w="1222744">
                  <a:extLst>
                    <a:ext uri="{9D8B030D-6E8A-4147-A177-3AD203B41FA5}">
                      <a16:colId xmlns:a16="http://schemas.microsoft.com/office/drawing/2014/main" val="2237833395"/>
                    </a:ext>
                  </a:extLst>
                </a:gridCol>
                <a:gridCol w="499731">
                  <a:extLst>
                    <a:ext uri="{9D8B030D-6E8A-4147-A177-3AD203B41FA5}">
                      <a16:colId xmlns:a16="http://schemas.microsoft.com/office/drawing/2014/main" val="4203295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Minitérminos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abcd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1’s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181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0001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92D050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805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0011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1001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92D050"/>
                          </a:solidFill>
                        </a:rPr>
                        <a:t>*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rgbClr val="92D050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054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1011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92D050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436976"/>
                  </a:ext>
                </a:extLst>
              </a:tr>
            </a:tbl>
          </a:graphicData>
        </a:graphic>
      </p:graphicFrame>
      <p:graphicFrame>
        <p:nvGraphicFramePr>
          <p:cNvPr id="5" name="Marcador de contenido 9">
            <a:extLst>
              <a:ext uri="{FF2B5EF4-FFF2-40B4-BE49-F238E27FC236}">
                <a16:creationId xmlns:a16="http://schemas.microsoft.com/office/drawing/2014/main" id="{D31CC33A-732B-39CF-A775-EB68B70945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7153854"/>
              </p:ext>
            </p:extLst>
          </p:nvPr>
        </p:nvGraphicFramePr>
        <p:xfrm>
          <a:off x="699090" y="4535049"/>
          <a:ext cx="4957432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970">
                  <a:extLst>
                    <a:ext uri="{9D8B030D-6E8A-4147-A177-3AD203B41FA5}">
                      <a16:colId xmlns:a16="http://schemas.microsoft.com/office/drawing/2014/main" val="1360289702"/>
                    </a:ext>
                  </a:extLst>
                </a:gridCol>
                <a:gridCol w="1063256">
                  <a:extLst>
                    <a:ext uri="{9D8B030D-6E8A-4147-A177-3AD203B41FA5}">
                      <a16:colId xmlns:a16="http://schemas.microsoft.com/office/drawing/2014/main" val="81281079"/>
                    </a:ext>
                  </a:extLst>
                </a:gridCol>
                <a:gridCol w="499731">
                  <a:extLst>
                    <a:ext uri="{9D8B030D-6E8A-4147-A177-3AD203B41FA5}">
                      <a16:colId xmlns:a16="http://schemas.microsoft.com/office/drawing/2014/main" val="3870624234"/>
                    </a:ext>
                  </a:extLst>
                </a:gridCol>
                <a:gridCol w="1222744">
                  <a:extLst>
                    <a:ext uri="{9D8B030D-6E8A-4147-A177-3AD203B41FA5}">
                      <a16:colId xmlns:a16="http://schemas.microsoft.com/office/drawing/2014/main" val="2237833395"/>
                    </a:ext>
                  </a:extLst>
                </a:gridCol>
                <a:gridCol w="499731">
                  <a:extLst>
                    <a:ext uri="{9D8B030D-6E8A-4147-A177-3AD203B41FA5}">
                      <a16:colId xmlns:a16="http://schemas.microsoft.com/office/drawing/2014/main" val="4203295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Combinación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abcd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1’s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181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(1,3)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(1,9)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00-1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-001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805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(3,11)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(9,11)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-011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10-1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715927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BEB559AA-3616-489F-349B-769139F44794}"/>
              </a:ext>
            </a:extLst>
          </p:cNvPr>
          <p:cNvSpPr txBox="1"/>
          <p:nvPr/>
        </p:nvSpPr>
        <p:spPr>
          <a:xfrm>
            <a:off x="5808039" y="4573877"/>
            <a:ext cx="47527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92D050"/>
                </a:solidFill>
              </a:rPr>
              <a:t>9 que en binario es: 1001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92D050"/>
                </a:solidFill>
              </a:rPr>
              <a:t>11 que en binario es: 1011</a:t>
            </a:r>
          </a:p>
          <a:p>
            <a:endParaRPr lang="es-MX" dirty="0">
              <a:solidFill>
                <a:srgbClr val="92D050"/>
              </a:solidFill>
            </a:endParaRPr>
          </a:p>
          <a:p>
            <a:r>
              <a:rPr lang="es-MX" dirty="0">
                <a:solidFill>
                  <a:srgbClr val="92D050"/>
                </a:solidFill>
              </a:rPr>
              <a:t>COMBINANDO, QUEDA:</a:t>
            </a:r>
          </a:p>
          <a:p>
            <a:r>
              <a:rPr lang="es-MX" dirty="0">
                <a:solidFill>
                  <a:srgbClr val="92D050"/>
                </a:solidFill>
              </a:rPr>
              <a:t>				      10-1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071089B-5317-0340-E06D-74DB247A4BD2}"/>
              </a:ext>
            </a:extLst>
          </p:cNvPr>
          <p:cNvSpPr txBox="1"/>
          <p:nvPr/>
        </p:nvSpPr>
        <p:spPr>
          <a:xfrm>
            <a:off x="9022169" y="4359270"/>
            <a:ext cx="3029393" cy="624423"/>
          </a:xfrm>
          <a:prstGeom prst="foldedCorner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s-MX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ESTAMOS ABARCANDO TODAS LAS POSIBLES COMBINACIONES</a:t>
            </a:r>
          </a:p>
        </p:txBody>
      </p:sp>
    </p:spTree>
    <p:extLst>
      <p:ext uri="{BB962C8B-B14F-4D97-AF65-F5344CB8AC3E}">
        <p14:creationId xmlns:p14="http://schemas.microsoft.com/office/powerpoint/2010/main" val="2912435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030C6ED-A045-7DCB-B675-E10B42E0C2F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99090" y="390776"/>
                <a:ext cx="10793819" cy="1325563"/>
              </a:xfrm>
            </p:spPr>
            <p:txBody>
              <a:bodyPr>
                <a:noAutofit/>
              </a:bodyPr>
              <a:lstStyle/>
              <a:p>
                <a:r>
                  <a:rPr lang="es-MX" sz="1800" b="1" dirty="0">
                    <a:latin typeface="Century Gothic" panose="020B0502020202020204" pitchFamily="34" charset="0"/>
                  </a:rPr>
                  <a:t>EJEMPLO: </a:t>
                </a:r>
                <a:r>
                  <a:rPr lang="es-MX" sz="1800" dirty="0">
                    <a:latin typeface="Century Gothic" panose="020B0502020202020204" pitchFamily="34" charset="0"/>
                  </a:rPr>
                  <a:t>Minimice la siguiente función booleana por medio del método de Quine-McCluskey:</a:t>
                </a:r>
                <a:br>
                  <a:rPr lang="es-MX" sz="1800" dirty="0">
                    <a:latin typeface="Century Gothic" panose="020B0502020202020204" pitchFamily="34" charset="0"/>
                  </a:rPr>
                </a:br>
                <a:br>
                  <a:rPr lang="es-MX" sz="1800" dirty="0">
                    <a:latin typeface="Century Gothic" panose="020B050202020202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𝑓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(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𝑎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,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𝑏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,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𝑐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,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𝑑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) 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s-MX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s-ES" sz="1800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es-MX" sz="1800">
                              <a:latin typeface="CambriaMath"/>
                            </a:rPr>
                            <m:t>(1,3,9,11)</m:t>
                          </m:r>
                        </m:e>
                      </m:nary>
                    </m:oMath>
                  </m:oMathPara>
                </a14:m>
                <a:endParaRPr lang="es-MX" sz="1800" dirty="0"/>
              </a:p>
            </p:txBody>
          </p:sp>
        </mc:Choice>
        <mc:Fallback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030C6ED-A045-7DCB-B675-E10B42E0C2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99090" y="390776"/>
                <a:ext cx="10793819" cy="1325563"/>
              </a:xfrm>
              <a:blipFill>
                <a:blip r:embed="rId2"/>
                <a:stretch>
                  <a:fillRect l="-588" t="-29245" b="-9622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DF284FC-08E3-6DC1-EE2E-CD061F7D70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9089" y="2449193"/>
            <a:ext cx="4957431" cy="741680"/>
          </a:xfrm>
        </p:spPr>
        <p:txBody>
          <a:bodyPr>
            <a:normAutofit/>
          </a:bodyPr>
          <a:lstStyle/>
          <a:p>
            <a:pPr algn="just"/>
            <a:r>
              <a:rPr lang="es-MX" sz="1800" i="1" dirty="0">
                <a:solidFill>
                  <a:srgbClr val="FFFF00"/>
                </a:solidFill>
              </a:rPr>
              <a:t>PASO 3: Llenando tabla 4, la tabla de la segunda ronda de combinaciones.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5F7245E-86FF-6A42-B81C-B2B6254E04DA}"/>
              </a:ext>
            </a:extLst>
          </p:cNvPr>
          <p:cNvSpPr txBox="1"/>
          <p:nvPr/>
        </p:nvSpPr>
        <p:spPr>
          <a:xfrm>
            <a:off x="699090" y="1832075"/>
            <a:ext cx="2254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u="sng" dirty="0">
                <a:solidFill>
                  <a:schemeClr val="accent2"/>
                </a:solidFill>
                <a:latin typeface="Century Gothic" panose="020B0502020202020204" pitchFamily="34" charset="0"/>
              </a:rPr>
              <a:t>SOLUCIÓN</a:t>
            </a:r>
            <a:endParaRPr lang="es-MX" sz="1600" b="1" u="sng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5CDC8C0-EA5B-B21A-7D77-AE5218C99E7F}"/>
              </a:ext>
            </a:extLst>
          </p:cNvPr>
          <p:cNvSpPr txBox="1"/>
          <p:nvPr/>
        </p:nvSpPr>
        <p:spPr>
          <a:xfrm>
            <a:off x="6535477" y="2032130"/>
            <a:ext cx="2254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Century Gothic" panose="020B0502020202020204" pitchFamily="34" charset="0"/>
              </a:rPr>
              <a:t>TABLA</a:t>
            </a:r>
            <a:r>
              <a:rPr lang="es-MX" sz="1400" b="1" dirty="0">
                <a:latin typeface="Century Gothic" panose="020B0502020202020204" pitchFamily="34" charset="0"/>
              </a:rPr>
              <a:t> 3</a:t>
            </a:r>
          </a:p>
        </p:txBody>
      </p:sp>
      <p:graphicFrame>
        <p:nvGraphicFramePr>
          <p:cNvPr id="5" name="Marcador de contenido 9">
            <a:extLst>
              <a:ext uri="{FF2B5EF4-FFF2-40B4-BE49-F238E27FC236}">
                <a16:creationId xmlns:a16="http://schemas.microsoft.com/office/drawing/2014/main" id="{D31CC33A-732B-39CF-A775-EB68B7094589}"/>
              </a:ext>
            </a:extLst>
          </p:cNvPr>
          <p:cNvGraphicFramePr>
            <a:graphicFrameLocks/>
          </p:cNvGraphicFramePr>
          <p:nvPr/>
        </p:nvGraphicFramePr>
        <p:xfrm>
          <a:off x="6535477" y="2449193"/>
          <a:ext cx="4957432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970">
                  <a:extLst>
                    <a:ext uri="{9D8B030D-6E8A-4147-A177-3AD203B41FA5}">
                      <a16:colId xmlns:a16="http://schemas.microsoft.com/office/drawing/2014/main" val="1360289702"/>
                    </a:ext>
                  </a:extLst>
                </a:gridCol>
                <a:gridCol w="1063256">
                  <a:extLst>
                    <a:ext uri="{9D8B030D-6E8A-4147-A177-3AD203B41FA5}">
                      <a16:colId xmlns:a16="http://schemas.microsoft.com/office/drawing/2014/main" val="81281079"/>
                    </a:ext>
                  </a:extLst>
                </a:gridCol>
                <a:gridCol w="499731">
                  <a:extLst>
                    <a:ext uri="{9D8B030D-6E8A-4147-A177-3AD203B41FA5}">
                      <a16:colId xmlns:a16="http://schemas.microsoft.com/office/drawing/2014/main" val="3870624234"/>
                    </a:ext>
                  </a:extLst>
                </a:gridCol>
                <a:gridCol w="1222744">
                  <a:extLst>
                    <a:ext uri="{9D8B030D-6E8A-4147-A177-3AD203B41FA5}">
                      <a16:colId xmlns:a16="http://schemas.microsoft.com/office/drawing/2014/main" val="2237833395"/>
                    </a:ext>
                  </a:extLst>
                </a:gridCol>
                <a:gridCol w="499731">
                  <a:extLst>
                    <a:ext uri="{9D8B030D-6E8A-4147-A177-3AD203B41FA5}">
                      <a16:colId xmlns:a16="http://schemas.microsoft.com/office/drawing/2014/main" val="4203295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Combinación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abcd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1’s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181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(1,3)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(1,9)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00-1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-001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805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(3,11)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(9,11)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-011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10-1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715927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BF128D79-A088-E06E-2DC8-32C311DC3C4E}"/>
              </a:ext>
            </a:extLst>
          </p:cNvPr>
          <p:cNvSpPr txBox="1"/>
          <p:nvPr/>
        </p:nvSpPr>
        <p:spPr>
          <a:xfrm>
            <a:off x="606055" y="3105416"/>
            <a:ext cx="2254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Century Gothic" panose="020B0502020202020204" pitchFamily="34" charset="0"/>
              </a:rPr>
              <a:t>TABLA</a:t>
            </a:r>
            <a:r>
              <a:rPr lang="es-MX" sz="1400" b="1" dirty="0">
                <a:latin typeface="Century Gothic" panose="020B0502020202020204" pitchFamily="34" charset="0"/>
              </a:rPr>
              <a:t> 4</a:t>
            </a:r>
          </a:p>
        </p:txBody>
      </p:sp>
      <p:graphicFrame>
        <p:nvGraphicFramePr>
          <p:cNvPr id="10" name="Marcador de contenido 9">
            <a:extLst>
              <a:ext uri="{FF2B5EF4-FFF2-40B4-BE49-F238E27FC236}">
                <a16:creationId xmlns:a16="http://schemas.microsoft.com/office/drawing/2014/main" id="{3B4A2BFD-D57B-EAE7-8DE7-9B7B48013AB0}"/>
              </a:ext>
            </a:extLst>
          </p:cNvPr>
          <p:cNvGraphicFramePr>
            <a:graphicFrameLocks/>
          </p:cNvGraphicFramePr>
          <p:nvPr/>
        </p:nvGraphicFramePr>
        <p:xfrm>
          <a:off x="699088" y="3552887"/>
          <a:ext cx="495743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970">
                  <a:extLst>
                    <a:ext uri="{9D8B030D-6E8A-4147-A177-3AD203B41FA5}">
                      <a16:colId xmlns:a16="http://schemas.microsoft.com/office/drawing/2014/main" val="1360289702"/>
                    </a:ext>
                  </a:extLst>
                </a:gridCol>
                <a:gridCol w="1063256">
                  <a:extLst>
                    <a:ext uri="{9D8B030D-6E8A-4147-A177-3AD203B41FA5}">
                      <a16:colId xmlns:a16="http://schemas.microsoft.com/office/drawing/2014/main" val="81281079"/>
                    </a:ext>
                  </a:extLst>
                </a:gridCol>
                <a:gridCol w="499731">
                  <a:extLst>
                    <a:ext uri="{9D8B030D-6E8A-4147-A177-3AD203B41FA5}">
                      <a16:colId xmlns:a16="http://schemas.microsoft.com/office/drawing/2014/main" val="3870624234"/>
                    </a:ext>
                  </a:extLst>
                </a:gridCol>
                <a:gridCol w="1222744">
                  <a:extLst>
                    <a:ext uri="{9D8B030D-6E8A-4147-A177-3AD203B41FA5}">
                      <a16:colId xmlns:a16="http://schemas.microsoft.com/office/drawing/2014/main" val="2237833395"/>
                    </a:ext>
                  </a:extLst>
                </a:gridCol>
                <a:gridCol w="499731">
                  <a:extLst>
                    <a:ext uri="{9D8B030D-6E8A-4147-A177-3AD203B41FA5}">
                      <a16:colId xmlns:a16="http://schemas.microsoft.com/office/drawing/2014/main" val="4203295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Combinación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abcd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1’s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181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805827"/>
                  </a:ext>
                </a:extLst>
              </a:tr>
            </a:tbl>
          </a:graphicData>
        </a:graphic>
      </p:graphicFrame>
      <p:sp>
        <p:nvSpPr>
          <p:cNvPr id="11" name="Marcador de contenido 5">
            <a:extLst>
              <a:ext uri="{FF2B5EF4-FFF2-40B4-BE49-F238E27FC236}">
                <a16:creationId xmlns:a16="http://schemas.microsoft.com/office/drawing/2014/main" id="{98BC8A04-22A0-0D37-B829-5CE8FD8CCC58}"/>
              </a:ext>
            </a:extLst>
          </p:cNvPr>
          <p:cNvSpPr txBox="1">
            <a:spLocks/>
          </p:cNvSpPr>
          <p:nvPr/>
        </p:nvSpPr>
        <p:spPr>
          <a:xfrm>
            <a:off x="699088" y="4462206"/>
            <a:ext cx="6626745" cy="2005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MX" sz="1800" i="1" dirty="0">
                <a:solidFill>
                  <a:srgbClr val="FFFF00"/>
                </a:solidFill>
              </a:rPr>
              <a:t>Tenemos las combinaciones:</a:t>
            </a:r>
          </a:p>
          <a:p>
            <a:pPr algn="just"/>
            <a:r>
              <a:rPr lang="es-MX" sz="1800" i="1" dirty="0">
                <a:solidFill>
                  <a:srgbClr val="FFFF00"/>
                </a:solidFill>
              </a:rPr>
              <a:t>(1,3) cuya representación abcd es 00-1</a:t>
            </a:r>
          </a:p>
          <a:p>
            <a:pPr algn="just"/>
            <a:r>
              <a:rPr lang="es-MX" sz="1800" i="1" dirty="0">
                <a:solidFill>
                  <a:srgbClr val="FFFF00"/>
                </a:solidFill>
              </a:rPr>
              <a:t>(3,11) cuya representación abcd es -011</a:t>
            </a:r>
          </a:p>
          <a:p>
            <a:pPr marL="0" indent="0" algn="just">
              <a:buNone/>
            </a:pPr>
            <a:endParaRPr lang="es-MX" sz="1800" i="1" dirty="0">
              <a:solidFill>
                <a:srgbClr val="FFFF00"/>
              </a:solidFill>
            </a:endParaRPr>
          </a:p>
          <a:p>
            <a:pPr marL="0" indent="0" algn="just">
              <a:buNone/>
            </a:pPr>
            <a:endParaRPr lang="es-MX" sz="1800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148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030C6ED-A045-7DCB-B675-E10B42E0C2F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99090" y="390776"/>
                <a:ext cx="10793819" cy="1325563"/>
              </a:xfrm>
            </p:spPr>
            <p:txBody>
              <a:bodyPr>
                <a:noAutofit/>
              </a:bodyPr>
              <a:lstStyle/>
              <a:p>
                <a:r>
                  <a:rPr lang="es-MX" sz="1800" b="1" dirty="0">
                    <a:latin typeface="Century Gothic" panose="020B0502020202020204" pitchFamily="34" charset="0"/>
                  </a:rPr>
                  <a:t>EJEMPLO: </a:t>
                </a:r>
                <a:r>
                  <a:rPr lang="es-MX" sz="1800" dirty="0">
                    <a:latin typeface="Century Gothic" panose="020B0502020202020204" pitchFamily="34" charset="0"/>
                  </a:rPr>
                  <a:t>Minimice la siguiente función booleana por medio del método de Quine-McCluskey:</a:t>
                </a:r>
                <a:br>
                  <a:rPr lang="es-MX" sz="1800" dirty="0">
                    <a:latin typeface="Century Gothic" panose="020B0502020202020204" pitchFamily="34" charset="0"/>
                  </a:rPr>
                </a:br>
                <a:br>
                  <a:rPr lang="es-MX" sz="1800" dirty="0">
                    <a:latin typeface="Century Gothic" panose="020B050202020202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𝑓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(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𝑎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,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𝑏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,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𝑐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,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𝑑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) 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s-MX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s-ES" sz="1800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es-MX" sz="1800">
                              <a:latin typeface="CambriaMath"/>
                            </a:rPr>
                            <m:t>(1,3,9,11)</m:t>
                          </m:r>
                        </m:e>
                      </m:nary>
                    </m:oMath>
                  </m:oMathPara>
                </a14:m>
                <a:endParaRPr lang="es-MX" sz="1800" dirty="0"/>
              </a:p>
            </p:txBody>
          </p:sp>
        </mc:Choice>
        <mc:Fallback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030C6ED-A045-7DCB-B675-E10B42E0C2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99090" y="390776"/>
                <a:ext cx="10793819" cy="1325563"/>
              </a:xfrm>
              <a:blipFill>
                <a:blip r:embed="rId2"/>
                <a:stretch>
                  <a:fillRect l="-588" t="-29245" b="-9622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DF284FC-08E3-6DC1-EE2E-CD061F7D70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9089" y="2449193"/>
            <a:ext cx="4957431" cy="741680"/>
          </a:xfrm>
        </p:spPr>
        <p:txBody>
          <a:bodyPr>
            <a:normAutofit/>
          </a:bodyPr>
          <a:lstStyle/>
          <a:p>
            <a:pPr algn="just"/>
            <a:r>
              <a:rPr lang="es-MX" sz="1800" i="1" dirty="0">
                <a:solidFill>
                  <a:srgbClr val="FFFF00"/>
                </a:solidFill>
              </a:rPr>
              <a:t>PASO 3: Llenando tabla 4, la tabla de la segunda ronda de combinaciones.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5F7245E-86FF-6A42-B81C-B2B6254E04DA}"/>
              </a:ext>
            </a:extLst>
          </p:cNvPr>
          <p:cNvSpPr txBox="1"/>
          <p:nvPr/>
        </p:nvSpPr>
        <p:spPr>
          <a:xfrm>
            <a:off x="699090" y="1832075"/>
            <a:ext cx="2254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u="sng" dirty="0">
                <a:solidFill>
                  <a:schemeClr val="accent2"/>
                </a:solidFill>
                <a:latin typeface="Century Gothic" panose="020B0502020202020204" pitchFamily="34" charset="0"/>
              </a:rPr>
              <a:t>SOLUCIÓN</a:t>
            </a:r>
            <a:endParaRPr lang="es-MX" sz="1600" b="1" u="sng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5CDC8C0-EA5B-B21A-7D77-AE5218C99E7F}"/>
              </a:ext>
            </a:extLst>
          </p:cNvPr>
          <p:cNvSpPr txBox="1"/>
          <p:nvPr/>
        </p:nvSpPr>
        <p:spPr>
          <a:xfrm>
            <a:off x="6535477" y="2032130"/>
            <a:ext cx="2254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Century Gothic" panose="020B0502020202020204" pitchFamily="34" charset="0"/>
              </a:rPr>
              <a:t>TABLA</a:t>
            </a:r>
            <a:r>
              <a:rPr lang="es-MX" sz="1400" b="1" dirty="0">
                <a:latin typeface="Century Gothic" panose="020B0502020202020204" pitchFamily="34" charset="0"/>
              </a:rPr>
              <a:t> 3</a:t>
            </a:r>
          </a:p>
        </p:txBody>
      </p:sp>
      <p:graphicFrame>
        <p:nvGraphicFramePr>
          <p:cNvPr id="5" name="Marcador de contenido 9">
            <a:extLst>
              <a:ext uri="{FF2B5EF4-FFF2-40B4-BE49-F238E27FC236}">
                <a16:creationId xmlns:a16="http://schemas.microsoft.com/office/drawing/2014/main" id="{D31CC33A-732B-39CF-A775-EB68B70945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1458936"/>
              </p:ext>
            </p:extLst>
          </p:nvPr>
        </p:nvGraphicFramePr>
        <p:xfrm>
          <a:off x="6535477" y="2449193"/>
          <a:ext cx="4957432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970">
                  <a:extLst>
                    <a:ext uri="{9D8B030D-6E8A-4147-A177-3AD203B41FA5}">
                      <a16:colId xmlns:a16="http://schemas.microsoft.com/office/drawing/2014/main" val="1360289702"/>
                    </a:ext>
                  </a:extLst>
                </a:gridCol>
                <a:gridCol w="1063256">
                  <a:extLst>
                    <a:ext uri="{9D8B030D-6E8A-4147-A177-3AD203B41FA5}">
                      <a16:colId xmlns:a16="http://schemas.microsoft.com/office/drawing/2014/main" val="81281079"/>
                    </a:ext>
                  </a:extLst>
                </a:gridCol>
                <a:gridCol w="499731">
                  <a:extLst>
                    <a:ext uri="{9D8B030D-6E8A-4147-A177-3AD203B41FA5}">
                      <a16:colId xmlns:a16="http://schemas.microsoft.com/office/drawing/2014/main" val="3870624234"/>
                    </a:ext>
                  </a:extLst>
                </a:gridCol>
                <a:gridCol w="1222744">
                  <a:extLst>
                    <a:ext uri="{9D8B030D-6E8A-4147-A177-3AD203B41FA5}">
                      <a16:colId xmlns:a16="http://schemas.microsoft.com/office/drawing/2014/main" val="2237833395"/>
                    </a:ext>
                  </a:extLst>
                </a:gridCol>
                <a:gridCol w="499731">
                  <a:extLst>
                    <a:ext uri="{9D8B030D-6E8A-4147-A177-3AD203B41FA5}">
                      <a16:colId xmlns:a16="http://schemas.microsoft.com/office/drawing/2014/main" val="4203295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Combinación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abcd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1’s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181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(1,3)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(1,9)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00-1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-001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805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(3,11)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(9,11)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-011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10-1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715927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BF128D79-A088-E06E-2DC8-32C311DC3C4E}"/>
              </a:ext>
            </a:extLst>
          </p:cNvPr>
          <p:cNvSpPr txBox="1"/>
          <p:nvPr/>
        </p:nvSpPr>
        <p:spPr>
          <a:xfrm>
            <a:off x="606055" y="3105416"/>
            <a:ext cx="2254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Century Gothic" panose="020B0502020202020204" pitchFamily="34" charset="0"/>
              </a:rPr>
              <a:t>TABLA</a:t>
            </a:r>
            <a:r>
              <a:rPr lang="es-MX" sz="1400" b="1" dirty="0">
                <a:latin typeface="Century Gothic" panose="020B0502020202020204" pitchFamily="34" charset="0"/>
              </a:rPr>
              <a:t> 4</a:t>
            </a:r>
          </a:p>
        </p:txBody>
      </p:sp>
      <p:graphicFrame>
        <p:nvGraphicFramePr>
          <p:cNvPr id="10" name="Marcador de contenido 9">
            <a:extLst>
              <a:ext uri="{FF2B5EF4-FFF2-40B4-BE49-F238E27FC236}">
                <a16:creationId xmlns:a16="http://schemas.microsoft.com/office/drawing/2014/main" id="{3B4A2BFD-D57B-EAE7-8DE7-9B7B48013A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0716161"/>
              </p:ext>
            </p:extLst>
          </p:nvPr>
        </p:nvGraphicFramePr>
        <p:xfrm>
          <a:off x="699088" y="3552887"/>
          <a:ext cx="495743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970">
                  <a:extLst>
                    <a:ext uri="{9D8B030D-6E8A-4147-A177-3AD203B41FA5}">
                      <a16:colId xmlns:a16="http://schemas.microsoft.com/office/drawing/2014/main" val="1360289702"/>
                    </a:ext>
                  </a:extLst>
                </a:gridCol>
                <a:gridCol w="1063256">
                  <a:extLst>
                    <a:ext uri="{9D8B030D-6E8A-4147-A177-3AD203B41FA5}">
                      <a16:colId xmlns:a16="http://schemas.microsoft.com/office/drawing/2014/main" val="81281079"/>
                    </a:ext>
                  </a:extLst>
                </a:gridCol>
                <a:gridCol w="499731">
                  <a:extLst>
                    <a:ext uri="{9D8B030D-6E8A-4147-A177-3AD203B41FA5}">
                      <a16:colId xmlns:a16="http://schemas.microsoft.com/office/drawing/2014/main" val="3870624234"/>
                    </a:ext>
                  </a:extLst>
                </a:gridCol>
                <a:gridCol w="1222744">
                  <a:extLst>
                    <a:ext uri="{9D8B030D-6E8A-4147-A177-3AD203B41FA5}">
                      <a16:colId xmlns:a16="http://schemas.microsoft.com/office/drawing/2014/main" val="2237833395"/>
                    </a:ext>
                  </a:extLst>
                </a:gridCol>
                <a:gridCol w="499731">
                  <a:extLst>
                    <a:ext uri="{9D8B030D-6E8A-4147-A177-3AD203B41FA5}">
                      <a16:colId xmlns:a16="http://schemas.microsoft.com/office/drawing/2014/main" val="4203295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Combinación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abcd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1’s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181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805827"/>
                  </a:ext>
                </a:extLst>
              </a:tr>
            </a:tbl>
          </a:graphicData>
        </a:graphic>
      </p:graphicFrame>
      <p:sp>
        <p:nvSpPr>
          <p:cNvPr id="11" name="Marcador de contenido 5">
            <a:extLst>
              <a:ext uri="{FF2B5EF4-FFF2-40B4-BE49-F238E27FC236}">
                <a16:creationId xmlns:a16="http://schemas.microsoft.com/office/drawing/2014/main" id="{98BC8A04-22A0-0D37-B829-5CE8FD8CCC58}"/>
              </a:ext>
            </a:extLst>
          </p:cNvPr>
          <p:cNvSpPr txBox="1">
            <a:spLocks/>
          </p:cNvSpPr>
          <p:nvPr/>
        </p:nvSpPr>
        <p:spPr>
          <a:xfrm>
            <a:off x="699088" y="4462206"/>
            <a:ext cx="6626745" cy="20050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MX" sz="1800" i="1" dirty="0">
                <a:solidFill>
                  <a:srgbClr val="FFFF00"/>
                </a:solidFill>
              </a:rPr>
              <a:t>Tenemos las combinaciones:</a:t>
            </a:r>
          </a:p>
          <a:p>
            <a:pPr algn="just"/>
            <a:r>
              <a:rPr lang="es-MX" sz="1800" i="1" dirty="0">
                <a:solidFill>
                  <a:srgbClr val="FFFF00"/>
                </a:solidFill>
              </a:rPr>
              <a:t>(1,3) cuya representación abcd es 00-1</a:t>
            </a:r>
          </a:p>
          <a:p>
            <a:pPr algn="just"/>
            <a:r>
              <a:rPr lang="es-MX" sz="1800" i="1" dirty="0">
                <a:solidFill>
                  <a:srgbClr val="FFFF00"/>
                </a:solidFill>
              </a:rPr>
              <a:t>(9,11) cuya representación abcd es 10-1</a:t>
            </a:r>
          </a:p>
          <a:p>
            <a:pPr marL="0" indent="0" algn="just">
              <a:buNone/>
            </a:pPr>
            <a:endParaRPr lang="es-MX" sz="1800" i="1" dirty="0">
              <a:solidFill>
                <a:srgbClr val="FFFF00"/>
              </a:solidFill>
            </a:endParaRPr>
          </a:p>
          <a:p>
            <a:pPr marL="0" indent="0" algn="just">
              <a:buNone/>
            </a:pPr>
            <a:r>
              <a:rPr lang="es-MX" sz="1800" i="1" dirty="0">
                <a:solidFill>
                  <a:srgbClr val="FFFF00"/>
                </a:solidFill>
              </a:rPr>
              <a:t>QUEDARIA LA COMBINACIÓN DE COMBINACIONES COMO:</a:t>
            </a:r>
          </a:p>
          <a:p>
            <a:pPr marL="0" indent="0" algn="just">
              <a:buNone/>
            </a:pPr>
            <a:r>
              <a:rPr lang="es-MX" sz="1800" i="1" dirty="0">
                <a:solidFill>
                  <a:srgbClr val="FFFF00"/>
                </a:solidFill>
              </a:rPr>
              <a:t>(1,3,9,11) cuya representación abcd es -0-1</a:t>
            </a:r>
          </a:p>
          <a:p>
            <a:pPr marL="0" indent="0" algn="just">
              <a:buNone/>
            </a:pPr>
            <a:endParaRPr lang="es-MX" sz="1800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2864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030C6ED-A045-7DCB-B675-E10B42E0C2F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99090" y="390776"/>
                <a:ext cx="10793819" cy="1325563"/>
              </a:xfrm>
            </p:spPr>
            <p:txBody>
              <a:bodyPr>
                <a:noAutofit/>
              </a:bodyPr>
              <a:lstStyle/>
              <a:p>
                <a:r>
                  <a:rPr lang="es-MX" sz="1800" b="1" dirty="0">
                    <a:latin typeface="Century Gothic" panose="020B0502020202020204" pitchFamily="34" charset="0"/>
                  </a:rPr>
                  <a:t>EJEMPLO: </a:t>
                </a:r>
                <a:r>
                  <a:rPr lang="es-MX" sz="1800" dirty="0">
                    <a:latin typeface="Century Gothic" panose="020B0502020202020204" pitchFamily="34" charset="0"/>
                  </a:rPr>
                  <a:t>Minimice la siguiente función booleana por medio del método de Quine-McCluskey:</a:t>
                </a:r>
                <a:br>
                  <a:rPr lang="es-MX" sz="1800" dirty="0">
                    <a:latin typeface="Century Gothic" panose="020B0502020202020204" pitchFamily="34" charset="0"/>
                  </a:rPr>
                </a:br>
                <a:br>
                  <a:rPr lang="es-MX" sz="1800" dirty="0">
                    <a:latin typeface="Century Gothic" panose="020B050202020202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𝑓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(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𝑎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,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𝑏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,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𝑐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,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𝑑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) 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s-MX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s-ES" sz="1800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es-MX" sz="1800">
                              <a:latin typeface="CambriaMath"/>
                            </a:rPr>
                            <m:t>(1,3,9,11)</m:t>
                          </m:r>
                        </m:e>
                      </m:nary>
                    </m:oMath>
                  </m:oMathPara>
                </a14:m>
                <a:endParaRPr lang="es-MX" sz="1800" dirty="0"/>
              </a:p>
            </p:txBody>
          </p:sp>
        </mc:Choice>
        <mc:Fallback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030C6ED-A045-7DCB-B675-E10B42E0C2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99090" y="390776"/>
                <a:ext cx="10793819" cy="1325563"/>
              </a:xfrm>
              <a:blipFill>
                <a:blip r:embed="rId2"/>
                <a:stretch>
                  <a:fillRect l="-588" t="-29245" b="-9622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DF284FC-08E3-6DC1-EE2E-CD061F7D70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9089" y="2449193"/>
            <a:ext cx="4957431" cy="741680"/>
          </a:xfrm>
        </p:spPr>
        <p:txBody>
          <a:bodyPr>
            <a:normAutofit/>
          </a:bodyPr>
          <a:lstStyle/>
          <a:p>
            <a:pPr algn="just"/>
            <a:r>
              <a:rPr lang="es-MX" sz="1800" i="1" dirty="0">
                <a:solidFill>
                  <a:srgbClr val="FFFF00"/>
                </a:solidFill>
              </a:rPr>
              <a:t>PASO 3: Llenando tabla 4, la tabla de la segunda ronda de combinaciones.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5F7245E-86FF-6A42-B81C-B2B6254E04DA}"/>
              </a:ext>
            </a:extLst>
          </p:cNvPr>
          <p:cNvSpPr txBox="1"/>
          <p:nvPr/>
        </p:nvSpPr>
        <p:spPr>
          <a:xfrm>
            <a:off x="699090" y="1832075"/>
            <a:ext cx="2254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u="sng" dirty="0">
                <a:solidFill>
                  <a:schemeClr val="accent2"/>
                </a:solidFill>
                <a:latin typeface="Century Gothic" panose="020B0502020202020204" pitchFamily="34" charset="0"/>
              </a:rPr>
              <a:t>SOLUCIÓN</a:t>
            </a:r>
            <a:endParaRPr lang="es-MX" sz="1600" b="1" u="sng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5CDC8C0-EA5B-B21A-7D77-AE5218C99E7F}"/>
              </a:ext>
            </a:extLst>
          </p:cNvPr>
          <p:cNvSpPr txBox="1"/>
          <p:nvPr/>
        </p:nvSpPr>
        <p:spPr>
          <a:xfrm>
            <a:off x="6535477" y="2032130"/>
            <a:ext cx="2254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Century Gothic" panose="020B0502020202020204" pitchFamily="34" charset="0"/>
              </a:rPr>
              <a:t>TABLA</a:t>
            </a:r>
            <a:r>
              <a:rPr lang="es-MX" sz="1400" b="1" dirty="0">
                <a:latin typeface="Century Gothic" panose="020B0502020202020204" pitchFamily="34" charset="0"/>
              </a:rPr>
              <a:t> 3</a:t>
            </a:r>
          </a:p>
        </p:txBody>
      </p:sp>
      <p:graphicFrame>
        <p:nvGraphicFramePr>
          <p:cNvPr id="5" name="Marcador de contenido 9">
            <a:extLst>
              <a:ext uri="{FF2B5EF4-FFF2-40B4-BE49-F238E27FC236}">
                <a16:creationId xmlns:a16="http://schemas.microsoft.com/office/drawing/2014/main" id="{D31CC33A-732B-39CF-A775-EB68B70945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2216894"/>
              </p:ext>
            </p:extLst>
          </p:nvPr>
        </p:nvGraphicFramePr>
        <p:xfrm>
          <a:off x="6535477" y="2449193"/>
          <a:ext cx="4957432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970">
                  <a:extLst>
                    <a:ext uri="{9D8B030D-6E8A-4147-A177-3AD203B41FA5}">
                      <a16:colId xmlns:a16="http://schemas.microsoft.com/office/drawing/2014/main" val="1360289702"/>
                    </a:ext>
                  </a:extLst>
                </a:gridCol>
                <a:gridCol w="1063256">
                  <a:extLst>
                    <a:ext uri="{9D8B030D-6E8A-4147-A177-3AD203B41FA5}">
                      <a16:colId xmlns:a16="http://schemas.microsoft.com/office/drawing/2014/main" val="81281079"/>
                    </a:ext>
                  </a:extLst>
                </a:gridCol>
                <a:gridCol w="499731">
                  <a:extLst>
                    <a:ext uri="{9D8B030D-6E8A-4147-A177-3AD203B41FA5}">
                      <a16:colId xmlns:a16="http://schemas.microsoft.com/office/drawing/2014/main" val="3870624234"/>
                    </a:ext>
                  </a:extLst>
                </a:gridCol>
                <a:gridCol w="1222744">
                  <a:extLst>
                    <a:ext uri="{9D8B030D-6E8A-4147-A177-3AD203B41FA5}">
                      <a16:colId xmlns:a16="http://schemas.microsoft.com/office/drawing/2014/main" val="2237833395"/>
                    </a:ext>
                  </a:extLst>
                </a:gridCol>
                <a:gridCol w="499731">
                  <a:extLst>
                    <a:ext uri="{9D8B030D-6E8A-4147-A177-3AD203B41FA5}">
                      <a16:colId xmlns:a16="http://schemas.microsoft.com/office/drawing/2014/main" val="4203295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Combinación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abcd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1’s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181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(1,3)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(1,9)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00-1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-001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805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(3,11)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(9,11)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-011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10-1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715927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BF128D79-A088-E06E-2DC8-32C311DC3C4E}"/>
              </a:ext>
            </a:extLst>
          </p:cNvPr>
          <p:cNvSpPr txBox="1"/>
          <p:nvPr/>
        </p:nvSpPr>
        <p:spPr>
          <a:xfrm>
            <a:off x="606055" y="3105416"/>
            <a:ext cx="2254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Century Gothic" panose="020B0502020202020204" pitchFamily="34" charset="0"/>
              </a:rPr>
              <a:t>TABLA</a:t>
            </a:r>
            <a:r>
              <a:rPr lang="es-MX" sz="1400" b="1" dirty="0">
                <a:latin typeface="Century Gothic" panose="020B0502020202020204" pitchFamily="34" charset="0"/>
              </a:rPr>
              <a:t> 4</a:t>
            </a:r>
          </a:p>
        </p:txBody>
      </p:sp>
      <p:graphicFrame>
        <p:nvGraphicFramePr>
          <p:cNvPr id="10" name="Marcador de contenido 9">
            <a:extLst>
              <a:ext uri="{FF2B5EF4-FFF2-40B4-BE49-F238E27FC236}">
                <a16:creationId xmlns:a16="http://schemas.microsoft.com/office/drawing/2014/main" id="{3B4A2BFD-D57B-EAE7-8DE7-9B7B48013AB0}"/>
              </a:ext>
            </a:extLst>
          </p:cNvPr>
          <p:cNvGraphicFramePr>
            <a:graphicFrameLocks/>
          </p:cNvGraphicFramePr>
          <p:nvPr/>
        </p:nvGraphicFramePr>
        <p:xfrm>
          <a:off x="699088" y="3552887"/>
          <a:ext cx="495743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970">
                  <a:extLst>
                    <a:ext uri="{9D8B030D-6E8A-4147-A177-3AD203B41FA5}">
                      <a16:colId xmlns:a16="http://schemas.microsoft.com/office/drawing/2014/main" val="1360289702"/>
                    </a:ext>
                  </a:extLst>
                </a:gridCol>
                <a:gridCol w="1063256">
                  <a:extLst>
                    <a:ext uri="{9D8B030D-6E8A-4147-A177-3AD203B41FA5}">
                      <a16:colId xmlns:a16="http://schemas.microsoft.com/office/drawing/2014/main" val="81281079"/>
                    </a:ext>
                  </a:extLst>
                </a:gridCol>
                <a:gridCol w="499731">
                  <a:extLst>
                    <a:ext uri="{9D8B030D-6E8A-4147-A177-3AD203B41FA5}">
                      <a16:colId xmlns:a16="http://schemas.microsoft.com/office/drawing/2014/main" val="3870624234"/>
                    </a:ext>
                  </a:extLst>
                </a:gridCol>
                <a:gridCol w="1222744">
                  <a:extLst>
                    <a:ext uri="{9D8B030D-6E8A-4147-A177-3AD203B41FA5}">
                      <a16:colId xmlns:a16="http://schemas.microsoft.com/office/drawing/2014/main" val="2237833395"/>
                    </a:ext>
                  </a:extLst>
                </a:gridCol>
                <a:gridCol w="499731">
                  <a:extLst>
                    <a:ext uri="{9D8B030D-6E8A-4147-A177-3AD203B41FA5}">
                      <a16:colId xmlns:a16="http://schemas.microsoft.com/office/drawing/2014/main" val="4203295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Combinación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abcd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1’s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181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(1,3,9,11)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-0-1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805827"/>
                  </a:ext>
                </a:extLst>
              </a:tr>
            </a:tbl>
          </a:graphicData>
        </a:graphic>
      </p:graphicFrame>
      <p:sp>
        <p:nvSpPr>
          <p:cNvPr id="3" name="Marcador de contenido 5">
            <a:extLst>
              <a:ext uri="{FF2B5EF4-FFF2-40B4-BE49-F238E27FC236}">
                <a16:creationId xmlns:a16="http://schemas.microsoft.com/office/drawing/2014/main" id="{C1F59BFB-E620-9AC8-29F9-1FC6C46A262C}"/>
              </a:ext>
            </a:extLst>
          </p:cNvPr>
          <p:cNvSpPr txBox="1">
            <a:spLocks/>
          </p:cNvSpPr>
          <p:nvPr/>
        </p:nvSpPr>
        <p:spPr>
          <a:xfrm>
            <a:off x="699088" y="4535049"/>
            <a:ext cx="10793821" cy="1752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MX" sz="1800" i="1" dirty="0">
                <a:solidFill>
                  <a:srgbClr val="FFFF00"/>
                </a:solidFill>
              </a:rPr>
              <a:t>Y MARCAMOS CON UN ASTERISCO * LAS COMBINACIONES QUE HAN SIDO  COMBINADAS EN LA TABLA 3.</a:t>
            </a:r>
          </a:p>
          <a:p>
            <a:pPr marL="0" indent="0" algn="just">
              <a:buNone/>
            </a:pPr>
            <a:endParaRPr lang="es-MX" sz="1800" i="1" dirty="0">
              <a:solidFill>
                <a:srgbClr val="FFFF00"/>
              </a:solidFill>
            </a:endParaRPr>
          </a:p>
          <a:p>
            <a:pPr marL="0" indent="0" algn="just">
              <a:buNone/>
            </a:pPr>
            <a:endParaRPr lang="es-MX" sz="1800" i="1" dirty="0">
              <a:solidFill>
                <a:srgbClr val="FFFF00"/>
              </a:solidFill>
            </a:endParaRPr>
          </a:p>
          <a:p>
            <a:pPr marL="0" indent="0" algn="just">
              <a:buNone/>
            </a:pPr>
            <a:endParaRPr lang="es-MX" sz="1800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821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030C6ED-A045-7DCB-B675-E10B42E0C2F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99090" y="390776"/>
                <a:ext cx="10793819" cy="1325563"/>
              </a:xfrm>
            </p:spPr>
            <p:txBody>
              <a:bodyPr>
                <a:noAutofit/>
              </a:bodyPr>
              <a:lstStyle/>
              <a:p>
                <a:r>
                  <a:rPr lang="es-MX" sz="1800" b="1" dirty="0">
                    <a:latin typeface="Century Gothic" panose="020B0502020202020204" pitchFamily="34" charset="0"/>
                  </a:rPr>
                  <a:t>EJEMPLO: </a:t>
                </a:r>
                <a:r>
                  <a:rPr lang="es-MX" sz="1800" dirty="0">
                    <a:latin typeface="Century Gothic" panose="020B0502020202020204" pitchFamily="34" charset="0"/>
                  </a:rPr>
                  <a:t>Minimice la siguiente función booleana por medio del método de Quine-McCluskey:</a:t>
                </a:r>
                <a:br>
                  <a:rPr lang="es-MX" sz="1800" dirty="0">
                    <a:latin typeface="Century Gothic" panose="020B0502020202020204" pitchFamily="34" charset="0"/>
                  </a:rPr>
                </a:br>
                <a:br>
                  <a:rPr lang="es-MX" sz="1800" dirty="0">
                    <a:latin typeface="Century Gothic" panose="020B050202020202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𝑓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(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𝑎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,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𝑏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,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𝑐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,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𝑑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) 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s-MX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s-ES" sz="1800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es-MX" sz="1800">
                              <a:latin typeface="CambriaMath"/>
                            </a:rPr>
                            <m:t>(1,3,9,11)</m:t>
                          </m:r>
                        </m:e>
                      </m:nary>
                    </m:oMath>
                  </m:oMathPara>
                </a14:m>
                <a:endParaRPr lang="es-MX" sz="1800" dirty="0"/>
              </a:p>
            </p:txBody>
          </p:sp>
        </mc:Choice>
        <mc:Fallback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030C6ED-A045-7DCB-B675-E10B42E0C2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99090" y="390776"/>
                <a:ext cx="10793819" cy="1325563"/>
              </a:xfrm>
              <a:blipFill>
                <a:blip r:embed="rId2"/>
                <a:stretch>
                  <a:fillRect l="-588" t="-29245" b="-9622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DF284FC-08E3-6DC1-EE2E-CD061F7D70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9089" y="2449193"/>
            <a:ext cx="4957431" cy="741680"/>
          </a:xfrm>
        </p:spPr>
        <p:txBody>
          <a:bodyPr>
            <a:normAutofit/>
          </a:bodyPr>
          <a:lstStyle/>
          <a:p>
            <a:pPr algn="just"/>
            <a:r>
              <a:rPr lang="es-MX" sz="1800" i="1" dirty="0">
                <a:solidFill>
                  <a:srgbClr val="FFFF00"/>
                </a:solidFill>
              </a:rPr>
              <a:t>PASO 3: Llenando tabla 4, la tabla de la segunda ronda de combinaciones.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5F7245E-86FF-6A42-B81C-B2B6254E04DA}"/>
              </a:ext>
            </a:extLst>
          </p:cNvPr>
          <p:cNvSpPr txBox="1"/>
          <p:nvPr/>
        </p:nvSpPr>
        <p:spPr>
          <a:xfrm>
            <a:off x="699090" y="1832075"/>
            <a:ext cx="2254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u="sng" dirty="0">
                <a:solidFill>
                  <a:schemeClr val="accent2"/>
                </a:solidFill>
                <a:latin typeface="Century Gothic" panose="020B0502020202020204" pitchFamily="34" charset="0"/>
              </a:rPr>
              <a:t>SOLUCIÓN</a:t>
            </a:r>
            <a:endParaRPr lang="es-MX" sz="1600" b="1" u="sng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5CDC8C0-EA5B-B21A-7D77-AE5218C99E7F}"/>
              </a:ext>
            </a:extLst>
          </p:cNvPr>
          <p:cNvSpPr txBox="1"/>
          <p:nvPr/>
        </p:nvSpPr>
        <p:spPr>
          <a:xfrm>
            <a:off x="6535477" y="2032130"/>
            <a:ext cx="2254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Century Gothic" panose="020B0502020202020204" pitchFamily="34" charset="0"/>
              </a:rPr>
              <a:t>TABLA</a:t>
            </a:r>
            <a:r>
              <a:rPr lang="es-MX" sz="1400" b="1" dirty="0">
                <a:latin typeface="Century Gothic" panose="020B0502020202020204" pitchFamily="34" charset="0"/>
              </a:rPr>
              <a:t> 3</a:t>
            </a:r>
          </a:p>
        </p:txBody>
      </p:sp>
      <p:graphicFrame>
        <p:nvGraphicFramePr>
          <p:cNvPr id="5" name="Marcador de contenido 9">
            <a:extLst>
              <a:ext uri="{FF2B5EF4-FFF2-40B4-BE49-F238E27FC236}">
                <a16:creationId xmlns:a16="http://schemas.microsoft.com/office/drawing/2014/main" id="{D31CC33A-732B-39CF-A775-EB68B70945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7273700"/>
              </p:ext>
            </p:extLst>
          </p:nvPr>
        </p:nvGraphicFramePr>
        <p:xfrm>
          <a:off x="6535477" y="2449193"/>
          <a:ext cx="4957432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970">
                  <a:extLst>
                    <a:ext uri="{9D8B030D-6E8A-4147-A177-3AD203B41FA5}">
                      <a16:colId xmlns:a16="http://schemas.microsoft.com/office/drawing/2014/main" val="1360289702"/>
                    </a:ext>
                  </a:extLst>
                </a:gridCol>
                <a:gridCol w="1063256">
                  <a:extLst>
                    <a:ext uri="{9D8B030D-6E8A-4147-A177-3AD203B41FA5}">
                      <a16:colId xmlns:a16="http://schemas.microsoft.com/office/drawing/2014/main" val="81281079"/>
                    </a:ext>
                  </a:extLst>
                </a:gridCol>
                <a:gridCol w="499731">
                  <a:extLst>
                    <a:ext uri="{9D8B030D-6E8A-4147-A177-3AD203B41FA5}">
                      <a16:colId xmlns:a16="http://schemas.microsoft.com/office/drawing/2014/main" val="3870624234"/>
                    </a:ext>
                  </a:extLst>
                </a:gridCol>
                <a:gridCol w="1222744">
                  <a:extLst>
                    <a:ext uri="{9D8B030D-6E8A-4147-A177-3AD203B41FA5}">
                      <a16:colId xmlns:a16="http://schemas.microsoft.com/office/drawing/2014/main" val="2237833395"/>
                    </a:ext>
                  </a:extLst>
                </a:gridCol>
                <a:gridCol w="499731">
                  <a:extLst>
                    <a:ext uri="{9D8B030D-6E8A-4147-A177-3AD203B41FA5}">
                      <a16:colId xmlns:a16="http://schemas.microsoft.com/office/drawing/2014/main" val="4203295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Combinación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abcd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1’s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181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(1,3)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(1,9)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00-1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-001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805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(3,11)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(9,11)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-011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10-1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715927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BF128D79-A088-E06E-2DC8-32C311DC3C4E}"/>
              </a:ext>
            </a:extLst>
          </p:cNvPr>
          <p:cNvSpPr txBox="1"/>
          <p:nvPr/>
        </p:nvSpPr>
        <p:spPr>
          <a:xfrm>
            <a:off x="606055" y="3105416"/>
            <a:ext cx="2254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Century Gothic" panose="020B0502020202020204" pitchFamily="34" charset="0"/>
              </a:rPr>
              <a:t>TABLA</a:t>
            </a:r>
            <a:r>
              <a:rPr lang="es-MX" sz="1400" b="1" dirty="0">
                <a:latin typeface="Century Gothic" panose="020B0502020202020204" pitchFamily="34" charset="0"/>
              </a:rPr>
              <a:t> 4</a:t>
            </a:r>
          </a:p>
        </p:txBody>
      </p:sp>
      <p:graphicFrame>
        <p:nvGraphicFramePr>
          <p:cNvPr id="10" name="Marcador de contenido 9">
            <a:extLst>
              <a:ext uri="{FF2B5EF4-FFF2-40B4-BE49-F238E27FC236}">
                <a16:creationId xmlns:a16="http://schemas.microsoft.com/office/drawing/2014/main" id="{3B4A2BFD-D57B-EAE7-8DE7-9B7B48013AB0}"/>
              </a:ext>
            </a:extLst>
          </p:cNvPr>
          <p:cNvGraphicFramePr>
            <a:graphicFrameLocks/>
          </p:cNvGraphicFramePr>
          <p:nvPr/>
        </p:nvGraphicFramePr>
        <p:xfrm>
          <a:off x="699088" y="3552887"/>
          <a:ext cx="495743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970">
                  <a:extLst>
                    <a:ext uri="{9D8B030D-6E8A-4147-A177-3AD203B41FA5}">
                      <a16:colId xmlns:a16="http://schemas.microsoft.com/office/drawing/2014/main" val="1360289702"/>
                    </a:ext>
                  </a:extLst>
                </a:gridCol>
                <a:gridCol w="1063256">
                  <a:extLst>
                    <a:ext uri="{9D8B030D-6E8A-4147-A177-3AD203B41FA5}">
                      <a16:colId xmlns:a16="http://schemas.microsoft.com/office/drawing/2014/main" val="81281079"/>
                    </a:ext>
                  </a:extLst>
                </a:gridCol>
                <a:gridCol w="499731">
                  <a:extLst>
                    <a:ext uri="{9D8B030D-6E8A-4147-A177-3AD203B41FA5}">
                      <a16:colId xmlns:a16="http://schemas.microsoft.com/office/drawing/2014/main" val="3870624234"/>
                    </a:ext>
                  </a:extLst>
                </a:gridCol>
                <a:gridCol w="1222744">
                  <a:extLst>
                    <a:ext uri="{9D8B030D-6E8A-4147-A177-3AD203B41FA5}">
                      <a16:colId xmlns:a16="http://schemas.microsoft.com/office/drawing/2014/main" val="2237833395"/>
                    </a:ext>
                  </a:extLst>
                </a:gridCol>
                <a:gridCol w="499731">
                  <a:extLst>
                    <a:ext uri="{9D8B030D-6E8A-4147-A177-3AD203B41FA5}">
                      <a16:colId xmlns:a16="http://schemas.microsoft.com/office/drawing/2014/main" val="4203295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Combinación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abcd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1’s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181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(1,3,9,11)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-0-1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805827"/>
                  </a:ext>
                </a:extLst>
              </a:tr>
            </a:tbl>
          </a:graphicData>
        </a:graphic>
      </p:graphicFrame>
      <p:sp>
        <p:nvSpPr>
          <p:cNvPr id="3" name="Marcador de contenido 5">
            <a:extLst>
              <a:ext uri="{FF2B5EF4-FFF2-40B4-BE49-F238E27FC236}">
                <a16:creationId xmlns:a16="http://schemas.microsoft.com/office/drawing/2014/main" id="{C1F59BFB-E620-9AC8-29F9-1FC6C46A262C}"/>
              </a:ext>
            </a:extLst>
          </p:cNvPr>
          <p:cNvSpPr txBox="1">
            <a:spLocks/>
          </p:cNvSpPr>
          <p:nvPr/>
        </p:nvSpPr>
        <p:spPr>
          <a:xfrm>
            <a:off x="699088" y="4535049"/>
            <a:ext cx="10793821" cy="1752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MX" sz="1800" i="1" dirty="0">
                <a:solidFill>
                  <a:srgbClr val="FFFF00"/>
                </a:solidFill>
              </a:rPr>
              <a:t>Y MARCAMOS CON UN ASTERISCO * LAS COMBINACIONES QUE HAN SIDO  COMBINADAS EN LA TABLA 3.</a:t>
            </a:r>
          </a:p>
          <a:p>
            <a:pPr marL="0" indent="0" algn="just">
              <a:buNone/>
            </a:pPr>
            <a:endParaRPr lang="es-MX" sz="1800" i="1" dirty="0">
              <a:solidFill>
                <a:srgbClr val="FFFF00"/>
              </a:solidFill>
            </a:endParaRPr>
          </a:p>
          <a:p>
            <a:pPr marL="0" indent="0" algn="just">
              <a:buNone/>
            </a:pPr>
            <a:endParaRPr lang="es-MX" sz="1800" i="1" dirty="0">
              <a:solidFill>
                <a:srgbClr val="FFFF00"/>
              </a:solidFill>
            </a:endParaRPr>
          </a:p>
          <a:p>
            <a:pPr marL="0" indent="0" algn="just">
              <a:buNone/>
            </a:pPr>
            <a:endParaRPr lang="es-MX" sz="1800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2759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030C6ED-A045-7DCB-B675-E10B42E0C2F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99090" y="390776"/>
                <a:ext cx="10793819" cy="1325563"/>
              </a:xfrm>
            </p:spPr>
            <p:txBody>
              <a:bodyPr>
                <a:noAutofit/>
              </a:bodyPr>
              <a:lstStyle/>
              <a:p>
                <a:r>
                  <a:rPr lang="es-MX" sz="1800" b="1" dirty="0">
                    <a:latin typeface="Century Gothic" panose="020B0502020202020204" pitchFamily="34" charset="0"/>
                  </a:rPr>
                  <a:t>EJEMPLO: </a:t>
                </a:r>
                <a:r>
                  <a:rPr lang="es-MX" sz="1800" dirty="0">
                    <a:latin typeface="Century Gothic" panose="020B0502020202020204" pitchFamily="34" charset="0"/>
                  </a:rPr>
                  <a:t>Minimice la siguiente función booleana por medio del método de Quine-McCluskey:</a:t>
                </a:r>
                <a:br>
                  <a:rPr lang="es-MX" sz="1800" dirty="0">
                    <a:latin typeface="Century Gothic" panose="020B0502020202020204" pitchFamily="34" charset="0"/>
                  </a:rPr>
                </a:br>
                <a:br>
                  <a:rPr lang="es-MX" sz="1800" dirty="0">
                    <a:latin typeface="Century Gothic" panose="020B050202020202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𝑓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(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𝑎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,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𝑏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,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𝑐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,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𝑑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) 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s-MX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s-ES" sz="1800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es-MX" sz="1800">
                              <a:latin typeface="CambriaMath"/>
                            </a:rPr>
                            <m:t>(1,3,9,11)</m:t>
                          </m:r>
                        </m:e>
                      </m:nary>
                    </m:oMath>
                  </m:oMathPara>
                </a14:m>
                <a:endParaRPr lang="es-MX" sz="1800" dirty="0"/>
              </a:p>
            </p:txBody>
          </p:sp>
        </mc:Choice>
        <mc:Fallback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030C6ED-A045-7DCB-B675-E10B42E0C2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99090" y="390776"/>
                <a:ext cx="10793819" cy="1325563"/>
              </a:xfrm>
              <a:blipFill>
                <a:blip r:embed="rId2"/>
                <a:stretch>
                  <a:fillRect l="-588" t="-29245" b="-9622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DF284FC-08E3-6DC1-EE2E-CD061F7D70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9089" y="2449193"/>
            <a:ext cx="5574120" cy="741680"/>
          </a:xfrm>
        </p:spPr>
        <p:txBody>
          <a:bodyPr>
            <a:normAutofit/>
          </a:bodyPr>
          <a:lstStyle/>
          <a:p>
            <a:pPr algn="just"/>
            <a:r>
              <a:rPr lang="es-MX" sz="1800" i="1" dirty="0">
                <a:solidFill>
                  <a:srgbClr val="FF0000"/>
                </a:solidFill>
              </a:rPr>
              <a:t>PASO 5: Llenando tabla de los implicantes primos.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5F7245E-86FF-6A42-B81C-B2B6254E04DA}"/>
              </a:ext>
            </a:extLst>
          </p:cNvPr>
          <p:cNvSpPr txBox="1"/>
          <p:nvPr/>
        </p:nvSpPr>
        <p:spPr>
          <a:xfrm>
            <a:off x="699090" y="1832075"/>
            <a:ext cx="2254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u="sng" dirty="0">
                <a:solidFill>
                  <a:schemeClr val="accent2"/>
                </a:solidFill>
                <a:latin typeface="Century Gothic" panose="020B0502020202020204" pitchFamily="34" charset="0"/>
              </a:rPr>
              <a:t>SOLUCIÓN</a:t>
            </a:r>
            <a:endParaRPr lang="es-MX" sz="1600" b="1" u="sng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5CDC8C0-EA5B-B21A-7D77-AE5218C99E7F}"/>
              </a:ext>
            </a:extLst>
          </p:cNvPr>
          <p:cNvSpPr txBox="1"/>
          <p:nvPr/>
        </p:nvSpPr>
        <p:spPr>
          <a:xfrm>
            <a:off x="6535477" y="2032130"/>
            <a:ext cx="2254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Century Gothic" panose="020B0502020202020204" pitchFamily="34" charset="0"/>
              </a:rPr>
              <a:t>TABLA</a:t>
            </a:r>
            <a:r>
              <a:rPr lang="es-MX" sz="1400" b="1" dirty="0">
                <a:latin typeface="Century Gothic" panose="020B0502020202020204" pitchFamily="34" charset="0"/>
              </a:rPr>
              <a:t> 3</a:t>
            </a:r>
          </a:p>
        </p:txBody>
      </p:sp>
      <p:graphicFrame>
        <p:nvGraphicFramePr>
          <p:cNvPr id="5" name="Marcador de contenido 9">
            <a:extLst>
              <a:ext uri="{FF2B5EF4-FFF2-40B4-BE49-F238E27FC236}">
                <a16:creationId xmlns:a16="http://schemas.microsoft.com/office/drawing/2014/main" id="{D31CC33A-732B-39CF-A775-EB68B7094589}"/>
              </a:ext>
            </a:extLst>
          </p:cNvPr>
          <p:cNvGraphicFramePr>
            <a:graphicFrameLocks/>
          </p:cNvGraphicFramePr>
          <p:nvPr/>
        </p:nvGraphicFramePr>
        <p:xfrm>
          <a:off x="6535477" y="2449193"/>
          <a:ext cx="4957432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970">
                  <a:extLst>
                    <a:ext uri="{9D8B030D-6E8A-4147-A177-3AD203B41FA5}">
                      <a16:colId xmlns:a16="http://schemas.microsoft.com/office/drawing/2014/main" val="1360289702"/>
                    </a:ext>
                  </a:extLst>
                </a:gridCol>
                <a:gridCol w="1063256">
                  <a:extLst>
                    <a:ext uri="{9D8B030D-6E8A-4147-A177-3AD203B41FA5}">
                      <a16:colId xmlns:a16="http://schemas.microsoft.com/office/drawing/2014/main" val="81281079"/>
                    </a:ext>
                  </a:extLst>
                </a:gridCol>
                <a:gridCol w="499731">
                  <a:extLst>
                    <a:ext uri="{9D8B030D-6E8A-4147-A177-3AD203B41FA5}">
                      <a16:colId xmlns:a16="http://schemas.microsoft.com/office/drawing/2014/main" val="3870624234"/>
                    </a:ext>
                  </a:extLst>
                </a:gridCol>
                <a:gridCol w="1222744">
                  <a:extLst>
                    <a:ext uri="{9D8B030D-6E8A-4147-A177-3AD203B41FA5}">
                      <a16:colId xmlns:a16="http://schemas.microsoft.com/office/drawing/2014/main" val="2237833395"/>
                    </a:ext>
                  </a:extLst>
                </a:gridCol>
                <a:gridCol w="499731">
                  <a:extLst>
                    <a:ext uri="{9D8B030D-6E8A-4147-A177-3AD203B41FA5}">
                      <a16:colId xmlns:a16="http://schemas.microsoft.com/office/drawing/2014/main" val="4203295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Combinación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abcd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1’s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181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(1,3)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(1,9)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00-1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-001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805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(3,11)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(9,11)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-011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10-1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715927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BF128D79-A088-E06E-2DC8-32C311DC3C4E}"/>
              </a:ext>
            </a:extLst>
          </p:cNvPr>
          <p:cNvSpPr txBox="1"/>
          <p:nvPr/>
        </p:nvSpPr>
        <p:spPr>
          <a:xfrm>
            <a:off x="606055" y="3105416"/>
            <a:ext cx="2254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Century Gothic" panose="020B0502020202020204" pitchFamily="34" charset="0"/>
              </a:rPr>
              <a:t>TABLA</a:t>
            </a:r>
            <a:r>
              <a:rPr lang="es-MX" sz="1400" b="1" dirty="0">
                <a:latin typeface="Century Gothic" panose="020B0502020202020204" pitchFamily="34" charset="0"/>
              </a:rPr>
              <a:t> 4</a:t>
            </a:r>
          </a:p>
        </p:txBody>
      </p:sp>
      <p:graphicFrame>
        <p:nvGraphicFramePr>
          <p:cNvPr id="10" name="Marcador de contenido 9">
            <a:extLst>
              <a:ext uri="{FF2B5EF4-FFF2-40B4-BE49-F238E27FC236}">
                <a16:creationId xmlns:a16="http://schemas.microsoft.com/office/drawing/2014/main" id="{3B4A2BFD-D57B-EAE7-8DE7-9B7B48013AB0}"/>
              </a:ext>
            </a:extLst>
          </p:cNvPr>
          <p:cNvGraphicFramePr>
            <a:graphicFrameLocks/>
          </p:cNvGraphicFramePr>
          <p:nvPr/>
        </p:nvGraphicFramePr>
        <p:xfrm>
          <a:off x="699088" y="3552887"/>
          <a:ext cx="495743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970">
                  <a:extLst>
                    <a:ext uri="{9D8B030D-6E8A-4147-A177-3AD203B41FA5}">
                      <a16:colId xmlns:a16="http://schemas.microsoft.com/office/drawing/2014/main" val="1360289702"/>
                    </a:ext>
                  </a:extLst>
                </a:gridCol>
                <a:gridCol w="1063256">
                  <a:extLst>
                    <a:ext uri="{9D8B030D-6E8A-4147-A177-3AD203B41FA5}">
                      <a16:colId xmlns:a16="http://schemas.microsoft.com/office/drawing/2014/main" val="81281079"/>
                    </a:ext>
                  </a:extLst>
                </a:gridCol>
                <a:gridCol w="499731">
                  <a:extLst>
                    <a:ext uri="{9D8B030D-6E8A-4147-A177-3AD203B41FA5}">
                      <a16:colId xmlns:a16="http://schemas.microsoft.com/office/drawing/2014/main" val="3870624234"/>
                    </a:ext>
                  </a:extLst>
                </a:gridCol>
                <a:gridCol w="1222744">
                  <a:extLst>
                    <a:ext uri="{9D8B030D-6E8A-4147-A177-3AD203B41FA5}">
                      <a16:colId xmlns:a16="http://schemas.microsoft.com/office/drawing/2014/main" val="2237833395"/>
                    </a:ext>
                  </a:extLst>
                </a:gridCol>
                <a:gridCol w="499731">
                  <a:extLst>
                    <a:ext uri="{9D8B030D-6E8A-4147-A177-3AD203B41FA5}">
                      <a16:colId xmlns:a16="http://schemas.microsoft.com/office/drawing/2014/main" val="4203295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Combinación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abcd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1’s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181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(1,3,9,11)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-0-1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805827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8D2AF4FC-7D11-C750-1B9F-24780E39C97A}"/>
              </a:ext>
            </a:extLst>
          </p:cNvPr>
          <p:cNvSpPr txBox="1"/>
          <p:nvPr/>
        </p:nvSpPr>
        <p:spPr>
          <a:xfrm>
            <a:off x="606055" y="4663770"/>
            <a:ext cx="6464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Century Gothic" panose="020B0502020202020204" pitchFamily="34" charset="0"/>
              </a:rPr>
              <a:t>TABLA</a:t>
            </a:r>
            <a:r>
              <a:rPr lang="es-MX" sz="1400" b="1" dirty="0">
                <a:latin typeface="Century Gothic" panose="020B0502020202020204" pitchFamily="34" charset="0"/>
              </a:rPr>
              <a:t> 5 (o TABLA DE LOS IMPLICANTES PRIMOS.)</a:t>
            </a:r>
          </a:p>
        </p:txBody>
      </p:sp>
      <p:graphicFrame>
        <p:nvGraphicFramePr>
          <p:cNvPr id="11" name="Marcador de contenido 9">
            <a:extLst>
              <a:ext uri="{FF2B5EF4-FFF2-40B4-BE49-F238E27FC236}">
                <a16:creationId xmlns:a16="http://schemas.microsoft.com/office/drawing/2014/main" id="{C2B2918A-845C-8C78-1DC4-1139D4A71C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7552780"/>
              </p:ext>
            </p:extLst>
          </p:nvPr>
        </p:nvGraphicFramePr>
        <p:xfrm>
          <a:off x="699088" y="5143527"/>
          <a:ext cx="662904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043">
                  <a:extLst>
                    <a:ext uri="{9D8B030D-6E8A-4147-A177-3AD203B41FA5}">
                      <a16:colId xmlns:a16="http://schemas.microsoft.com/office/drawing/2014/main" val="1360289702"/>
                    </a:ext>
                  </a:extLst>
                </a:gridCol>
                <a:gridCol w="1070933">
                  <a:extLst>
                    <a:ext uri="{9D8B030D-6E8A-4147-A177-3AD203B41FA5}">
                      <a16:colId xmlns:a16="http://schemas.microsoft.com/office/drawing/2014/main" val="81281079"/>
                    </a:ext>
                  </a:extLst>
                </a:gridCol>
                <a:gridCol w="246139">
                  <a:extLst>
                    <a:ext uri="{9D8B030D-6E8A-4147-A177-3AD203B41FA5}">
                      <a16:colId xmlns:a16="http://schemas.microsoft.com/office/drawing/2014/main" val="3870624234"/>
                    </a:ext>
                  </a:extLst>
                </a:gridCol>
                <a:gridCol w="604126">
                  <a:extLst>
                    <a:ext uri="{9D8B030D-6E8A-4147-A177-3AD203B41FA5}">
                      <a16:colId xmlns:a16="http://schemas.microsoft.com/office/drawing/2014/main" val="22378333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69214740"/>
                    </a:ext>
                  </a:extLst>
                </a:gridCol>
                <a:gridCol w="325205">
                  <a:extLst>
                    <a:ext uri="{9D8B030D-6E8A-4147-A177-3AD203B41FA5}">
                      <a16:colId xmlns:a16="http://schemas.microsoft.com/office/drawing/2014/main" val="3041090160"/>
                    </a:ext>
                  </a:extLst>
                </a:gridCol>
                <a:gridCol w="340242">
                  <a:extLst>
                    <a:ext uri="{9D8B030D-6E8A-4147-A177-3AD203B41FA5}">
                      <a16:colId xmlns:a16="http://schemas.microsoft.com/office/drawing/2014/main" val="926074"/>
                    </a:ext>
                  </a:extLst>
                </a:gridCol>
                <a:gridCol w="350874">
                  <a:extLst>
                    <a:ext uri="{9D8B030D-6E8A-4147-A177-3AD203B41FA5}">
                      <a16:colId xmlns:a16="http://schemas.microsoft.com/office/drawing/2014/main" val="245565128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42833272"/>
                    </a:ext>
                  </a:extLst>
                </a:gridCol>
                <a:gridCol w="1342007">
                  <a:extLst>
                    <a:ext uri="{9D8B030D-6E8A-4147-A177-3AD203B41FA5}">
                      <a16:colId xmlns:a16="http://schemas.microsoft.com/office/drawing/2014/main" val="4203295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Combinación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abcd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1’s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Producto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181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805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35570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030C6ED-A045-7DCB-B675-E10B42E0C2F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99090" y="390776"/>
                <a:ext cx="10793819" cy="1325563"/>
              </a:xfrm>
            </p:spPr>
            <p:txBody>
              <a:bodyPr>
                <a:noAutofit/>
              </a:bodyPr>
              <a:lstStyle/>
              <a:p>
                <a:r>
                  <a:rPr lang="es-MX" sz="1800" b="1" dirty="0">
                    <a:latin typeface="Century Gothic" panose="020B0502020202020204" pitchFamily="34" charset="0"/>
                  </a:rPr>
                  <a:t>EJEMPLO: </a:t>
                </a:r>
                <a:r>
                  <a:rPr lang="es-MX" sz="1800" dirty="0">
                    <a:latin typeface="Century Gothic" panose="020B0502020202020204" pitchFamily="34" charset="0"/>
                  </a:rPr>
                  <a:t>Minimice la siguiente función booleana por medio del método de Quine-McCluskey:</a:t>
                </a:r>
                <a:br>
                  <a:rPr lang="es-MX" sz="1800" dirty="0">
                    <a:latin typeface="Century Gothic" panose="020B0502020202020204" pitchFamily="34" charset="0"/>
                  </a:rPr>
                </a:br>
                <a:br>
                  <a:rPr lang="es-MX" sz="1800" dirty="0">
                    <a:latin typeface="Century Gothic" panose="020B050202020202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𝑓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(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𝑎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,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𝑏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,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𝑐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,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𝑑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) 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s-MX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s-ES" sz="1800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es-MX" sz="1800">
                              <a:latin typeface="CambriaMath"/>
                            </a:rPr>
                            <m:t>(1,3,9,11)</m:t>
                          </m:r>
                        </m:e>
                      </m:nary>
                    </m:oMath>
                  </m:oMathPara>
                </a14:m>
                <a:endParaRPr lang="es-MX" sz="1800" dirty="0"/>
              </a:p>
            </p:txBody>
          </p:sp>
        </mc:Choice>
        <mc:Fallback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030C6ED-A045-7DCB-B675-E10B42E0C2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99090" y="390776"/>
                <a:ext cx="10793819" cy="1325563"/>
              </a:xfrm>
              <a:blipFill>
                <a:blip r:embed="rId2"/>
                <a:stretch>
                  <a:fillRect l="-588" t="-29245" b="-9622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DF284FC-08E3-6DC1-EE2E-CD061F7D70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9089" y="2449193"/>
            <a:ext cx="5574120" cy="741680"/>
          </a:xfrm>
        </p:spPr>
        <p:txBody>
          <a:bodyPr>
            <a:normAutofit/>
          </a:bodyPr>
          <a:lstStyle/>
          <a:p>
            <a:pPr algn="just"/>
            <a:r>
              <a:rPr lang="es-MX" sz="1800" i="1" dirty="0">
                <a:solidFill>
                  <a:srgbClr val="FF0000"/>
                </a:solidFill>
              </a:rPr>
              <a:t>PASO 5: Llenando tabla de los implicantes primos.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5F7245E-86FF-6A42-B81C-B2B6254E04DA}"/>
              </a:ext>
            </a:extLst>
          </p:cNvPr>
          <p:cNvSpPr txBox="1"/>
          <p:nvPr/>
        </p:nvSpPr>
        <p:spPr>
          <a:xfrm>
            <a:off x="699090" y="1832075"/>
            <a:ext cx="2254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u="sng" dirty="0">
                <a:solidFill>
                  <a:schemeClr val="accent2"/>
                </a:solidFill>
                <a:latin typeface="Century Gothic" panose="020B0502020202020204" pitchFamily="34" charset="0"/>
              </a:rPr>
              <a:t>SOLUCIÓN</a:t>
            </a:r>
            <a:endParaRPr lang="es-MX" sz="1600" b="1" u="sng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5CDC8C0-EA5B-B21A-7D77-AE5218C99E7F}"/>
              </a:ext>
            </a:extLst>
          </p:cNvPr>
          <p:cNvSpPr txBox="1"/>
          <p:nvPr/>
        </p:nvSpPr>
        <p:spPr>
          <a:xfrm>
            <a:off x="6535477" y="2032130"/>
            <a:ext cx="2254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Century Gothic" panose="020B0502020202020204" pitchFamily="34" charset="0"/>
              </a:rPr>
              <a:t>TABLA</a:t>
            </a:r>
            <a:r>
              <a:rPr lang="es-MX" sz="1400" b="1" dirty="0">
                <a:latin typeface="Century Gothic" panose="020B0502020202020204" pitchFamily="34" charset="0"/>
              </a:rPr>
              <a:t> 3</a:t>
            </a:r>
          </a:p>
        </p:txBody>
      </p:sp>
      <p:graphicFrame>
        <p:nvGraphicFramePr>
          <p:cNvPr id="5" name="Marcador de contenido 9">
            <a:extLst>
              <a:ext uri="{FF2B5EF4-FFF2-40B4-BE49-F238E27FC236}">
                <a16:creationId xmlns:a16="http://schemas.microsoft.com/office/drawing/2014/main" id="{D31CC33A-732B-39CF-A775-EB68B7094589}"/>
              </a:ext>
            </a:extLst>
          </p:cNvPr>
          <p:cNvGraphicFramePr>
            <a:graphicFrameLocks/>
          </p:cNvGraphicFramePr>
          <p:nvPr/>
        </p:nvGraphicFramePr>
        <p:xfrm>
          <a:off x="6535477" y="2449193"/>
          <a:ext cx="4957432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970">
                  <a:extLst>
                    <a:ext uri="{9D8B030D-6E8A-4147-A177-3AD203B41FA5}">
                      <a16:colId xmlns:a16="http://schemas.microsoft.com/office/drawing/2014/main" val="1360289702"/>
                    </a:ext>
                  </a:extLst>
                </a:gridCol>
                <a:gridCol w="1063256">
                  <a:extLst>
                    <a:ext uri="{9D8B030D-6E8A-4147-A177-3AD203B41FA5}">
                      <a16:colId xmlns:a16="http://schemas.microsoft.com/office/drawing/2014/main" val="81281079"/>
                    </a:ext>
                  </a:extLst>
                </a:gridCol>
                <a:gridCol w="499731">
                  <a:extLst>
                    <a:ext uri="{9D8B030D-6E8A-4147-A177-3AD203B41FA5}">
                      <a16:colId xmlns:a16="http://schemas.microsoft.com/office/drawing/2014/main" val="3870624234"/>
                    </a:ext>
                  </a:extLst>
                </a:gridCol>
                <a:gridCol w="1222744">
                  <a:extLst>
                    <a:ext uri="{9D8B030D-6E8A-4147-A177-3AD203B41FA5}">
                      <a16:colId xmlns:a16="http://schemas.microsoft.com/office/drawing/2014/main" val="2237833395"/>
                    </a:ext>
                  </a:extLst>
                </a:gridCol>
                <a:gridCol w="499731">
                  <a:extLst>
                    <a:ext uri="{9D8B030D-6E8A-4147-A177-3AD203B41FA5}">
                      <a16:colId xmlns:a16="http://schemas.microsoft.com/office/drawing/2014/main" val="4203295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Combinación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abcd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1’s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181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(1,3)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(1,9)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00-1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-001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805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(3,11)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(9,11)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-011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10-1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715927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BF128D79-A088-E06E-2DC8-32C311DC3C4E}"/>
              </a:ext>
            </a:extLst>
          </p:cNvPr>
          <p:cNvSpPr txBox="1"/>
          <p:nvPr/>
        </p:nvSpPr>
        <p:spPr>
          <a:xfrm>
            <a:off x="606055" y="3105416"/>
            <a:ext cx="2254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Century Gothic" panose="020B0502020202020204" pitchFamily="34" charset="0"/>
              </a:rPr>
              <a:t>TABLA</a:t>
            </a:r>
            <a:r>
              <a:rPr lang="es-MX" sz="1400" b="1" dirty="0">
                <a:latin typeface="Century Gothic" panose="020B0502020202020204" pitchFamily="34" charset="0"/>
              </a:rPr>
              <a:t> 4</a:t>
            </a:r>
          </a:p>
        </p:txBody>
      </p:sp>
      <p:graphicFrame>
        <p:nvGraphicFramePr>
          <p:cNvPr id="10" name="Marcador de contenido 9">
            <a:extLst>
              <a:ext uri="{FF2B5EF4-FFF2-40B4-BE49-F238E27FC236}">
                <a16:creationId xmlns:a16="http://schemas.microsoft.com/office/drawing/2014/main" id="{3B4A2BFD-D57B-EAE7-8DE7-9B7B48013A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7642516"/>
              </p:ext>
            </p:extLst>
          </p:nvPr>
        </p:nvGraphicFramePr>
        <p:xfrm>
          <a:off x="699088" y="3552887"/>
          <a:ext cx="495743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970">
                  <a:extLst>
                    <a:ext uri="{9D8B030D-6E8A-4147-A177-3AD203B41FA5}">
                      <a16:colId xmlns:a16="http://schemas.microsoft.com/office/drawing/2014/main" val="1360289702"/>
                    </a:ext>
                  </a:extLst>
                </a:gridCol>
                <a:gridCol w="1063256">
                  <a:extLst>
                    <a:ext uri="{9D8B030D-6E8A-4147-A177-3AD203B41FA5}">
                      <a16:colId xmlns:a16="http://schemas.microsoft.com/office/drawing/2014/main" val="81281079"/>
                    </a:ext>
                  </a:extLst>
                </a:gridCol>
                <a:gridCol w="499731">
                  <a:extLst>
                    <a:ext uri="{9D8B030D-6E8A-4147-A177-3AD203B41FA5}">
                      <a16:colId xmlns:a16="http://schemas.microsoft.com/office/drawing/2014/main" val="3870624234"/>
                    </a:ext>
                  </a:extLst>
                </a:gridCol>
                <a:gridCol w="1222744">
                  <a:extLst>
                    <a:ext uri="{9D8B030D-6E8A-4147-A177-3AD203B41FA5}">
                      <a16:colId xmlns:a16="http://schemas.microsoft.com/office/drawing/2014/main" val="2237833395"/>
                    </a:ext>
                  </a:extLst>
                </a:gridCol>
                <a:gridCol w="499731">
                  <a:extLst>
                    <a:ext uri="{9D8B030D-6E8A-4147-A177-3AD203B41FA5}">
                      <a16:colId xmlns:a16="http://schemas.microsoft.com/office/drawing/2014/main" val="4203295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Combinación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abcd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1’s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181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(1,3,9,11)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-0-1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805827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8D2AF4FC-7D11-C750-1B9F-24780E39C97A}"/>
              </a:ext>
            </a:extLst>
          </p:cNvPr>
          <p:cNvSpPr txBox="1"/>
          <p:nvPr/>
        </p:nvSpPr>
        <p:spPr>
          <a:xfrm>
            <a:off x="606055" y="4663770"/>
            <a:ext cx="6464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Century Gothic" panose="020B0502020202020204" pitchFamily="34" charset="0"/>
              </a:rPr>
              <a:t>TABLA</a:t>
            </a:r>
            <a:r>
              <a:rPr lang="es-MX" sz="1400" b="1" dirty="0">
                <a:latin typeface="Century Gothic" panose="020B0502020202020204" pitchFamily="34" charset="0"/>
              </a:rPr>
              <a:t> 5 (o TABLA DE LOS IMPLICANTES PRIMOS.)</a:t>
            </a:r>
          </a:p>
        </p:txBody>
      </p:sp>
      <p:graphicFrame>
        <p:nvGraphicFramePr>
          <p:cNvPr id="11" name="Marcador de contenido 9">
            <a:extLst>
              <a:ext uri="{FF2B5EF4-FFF2-40B4-BE49-F238E27FC236}">
                <a16:creationId xmlns:a16="http://schemas.microsoft.com/office/drawing/2014/main" id="{C2B2918A-845C-8C78-1DC4-1139D4A71C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9749126"/>
              </p:ext>
            </p:extLst>
          </p:nvPr>
        </p:nvGraphicFramePr>
        <p:xfrm>
          <a:off x="699088" y="5143527"/>
          <a:ext cx="662904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043">
                  <a:extLst>
                    <a:ext uri="{9D8B030D-6E8A-4147-A177-3AD203B41FA5}">
                      <a16:colId xmlns:a16="http://schemas.microsoft.com/office/drawing/2014/main" val="1360289702"/>
                    </a:ext>
                  </a:extLst>
                </a:gridCol>
                <a:gridCol w="1070933">
                  <a:extLst>
                    <a:ext uri="{9D8B030D-6E8A-4147-A177-3AD203B41FA5}">
                      <a16:colId xmlns:a16="http://schemas.microsoft.com/office/drawing/2014/main" val="81281079"/>
                    </a:ext>
                  </a:extLst>
                </a:gridCol>
                <a:gridCol w="246139">
                  <a:extLst>
                    <a:ext uri="{9D8B030D-6E8A-4147-A177-3AD203B41FA5}">
                      <a16:colId xmlns:a16="http://schemas.microsoft.com/office/drawing/2014/main" val="3870624234"/>
                    </a:ext>
                  </a:extLst>
                </a:gridCol>
                <a:gridCol w="604126">
                  <a:extLst>
                    <a:ext uri="{9D8B030D-6E8A-4147-A177-3AD203B41FA5}">
                      <a16:colId xmlns:a16="http://schemas.microsoft.com/office/drawing/2014/main" val="22378333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69214740"/>
                    </a:ext>
                  </a:extLst>
                </a:gridCol>
                <a:gridCol w="325205">
                  <a:extLst>
                    <a:ext uri="{9D8B030D-6E8A-4147-A177-3AD203B41FA5}">
                      <a16:colId xmlns:a16="http://schemas.microsoft.com/office/drawing/2014/main" val="3041090160"/>
                    </a:ext>
                  </a:extLst>
                </a:gridCol>
                <a:gridCol w="340242">
                  <a:extLst>
                    <a:ext uri="{9D8B030D-6E8A-4147-A177-3AD203B41FA5}">
                      <a16:colId xmlns:a16="http://schemas.microsoft.com/office/drawing/2014/main" val="926074"/>
                    </a:ext>
                  </a:extLst>
                </a:gridCol>
                <a:gridCol w="350874">
                  <a:extLst>
                    <a:ext uri="{9D8B030D-6E8A-4147-A177-3AD203B41FA5}">
                      <a16:colId xmlns:a16="http://schemas.microsoft.com/office/drawing/2014/main" val="245565128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42833272"/>
                    </a:ext>
                  </a:extLst>
                </a:gridCol>
                <a:gridCol w="1342007">
                  <a:extLst>
                    <a:ext uri="{9D8B030D-6E8A-4147-A177-3AD203B41FA5}">
                      <a16:colId xmlns:a16="http://schemas.microsoft.com/office/drawing/2014/main" val="4203295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Combinación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abcd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1’s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Producto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181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(1,3,9,11)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-0-1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805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98244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030C6ED-A045-7DCB-B675-E10B42E0C2F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99090" y="390776"/>
                <a:ext cx="10793819" cy="1325563"/>
              </a:xfrm>
            </p:spPr>
            <p:txBody>
              <a:bodyPr>
                <a:noAutofit/>
              </a:bodyPr>
              <a:lstStyle/>
              <a:p>
                <a:r>
                  <a:rPr lang="es-MX" sz="1800" b="1" dirty="0">
                    <a:latin typeface="Century Gothic" panose="020B0502020202020204" pitchFamily="34" charset="0"/>
                  </a:rPr>
                  <a:t>EJEMPLO: </a:t>
                </a:r>
                <a:r>
                  <a:rPr lang="es-MX" sz="1800" dirty="0">
                    <a:latin typeface="Century Gothic" panose="020B0502020202020204" pitchFamily="34" charset="0"/>
                  </a:rPr>
                  <a:t>Minimice la siguiente función booleana por medio del método de Quine-McCluskey:</a:t>
                </a:r>
                <a:br>
                  <a:rPr lang="es-MX" sz="1800" dirty="0">
                    <a:latin typeface="Century Gothic" panose="020B0502020202020204" pitchFamily="34" charset="0"/>
                  </a:rPr>
                </a:br>
                <a:br>
                  <a:rPr lang="es-MX" sz="1800" dirty="0">
                    <a:latin typeface="Century Gothic" panose="020B050202020202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𝑓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(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𝑎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,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𝑏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,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𝑐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,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𝑑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) 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s-MX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s-ES" sz="1800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es-MX" sz="1800">
                              <a:latin typeface="CambriaMath"/>
                            </a:rPr>
                            <m:t>(1,3,9,11)</m:t>
                          </m:r>
                        </m:e>
                      </m:nary>
                    </m:oMath>
                  </m:oMathPara>
                </a14:m>
                <a:endParaRPr lang="es-MX" sz="1800" dirty="0"/>
              </a:p>
            </p:txBody>
          </p:sp>
        </mc:Choice>
        <mc:Fallback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030C6ED-A045-7DCB-B675-E10B42E0C2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99090" y="390776"/>
                <a:ext cx="10793819" cy="1325563"/>
              </a:xfrm>
              <a:blipFill>
                <a:blip r:embed="rId2"/>
                <a:stretch>
                  <a:fillRect l="-588" t="-29245" b="-9622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DF284FC-08E3-6DC1-EE2E-CD061F7D70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9089" y="2449193"/>
            <a:ext cx="5574120" cy="741680"/>
          </a:xfrm>
        </p:spPr>
        <p:txBody>
          <a:bodyPr>
            <a:normAutofit/>
          </a:bodyPr>
          <a:lstStyle/>
          <a:p>
            <a:pPr algn="just"/>
            <a:r>
              <a:rPr lang="es-MX" sz="1800" i="1" dirty="0">
                <a:solidFill>
                  <a:srgbClr val="FF0000"/>
                </a:solidFill>
              </a:rPr>
              <a:t>PASO 5: Llenando tabla de los implicantes primos.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5F7245E-86FF-6A42-B81C-B2B6254E04DA}"/>
              </a:ext>
            </a:extLst>
          </p:cNvPr>
          <p:cNvSpPr txBox="1"/>
          <p:nvPr/>
        </p:nvSpPr>
        <p:spPr>
          <a:xfrm>
            <a:off x="699090" y="1832075"/>
            <a:ext cx="2254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u="sng" dirty="0">
                <a:solidFill>
                  <a:schemeClr val="accent2"/>
                </a:solidFill>
                <a:latin typeface="Century Gothic" panose="020B0502020202020204" pitchFamily="34" charset="0"/>
              </a:rPr>
              <a:t>SOLUCIÓN</a:t>
            </a:r>
            <a:endParaRPr lang="es-MX" sz="1600" b="1" u="sng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5CDC8C0-EA5B-B21A-7D77-AE5218C99E7F}"/>
              </a:ext>
            </a:extLst>
          </p:cNvPr>
          <p:cNvSpPr txBox="1"/>
          <p:nvPr/>
        </p:nvSpPr>
        <p:spPr>
          <a:xfrm>
            <a:off x="6535477" y="2032130"/>
            <a:ext cx="2254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Century Gothic" panose="020B0502020202020204" pitchFamily="34" charset="0"/>
              </a:rPr>
              <a:t>TABLA</a:t>
            </a:r>
            <a:r>
              <a:rPr lang="es-MX" sz="1400" b="1" dirty="0">
                <a:latin typeface="Century Gothic" panose="020B0502020202020204" pitchFamily="34" charset="0"/>
              </a:rPr>
              <a:t> 3</a:t>
            </a:r>
          </a:p>
        </p:txBody>
      </p:sp>
      <p:graphicFrame>
        <p:nvGraphicFramePr>
          <p:cNvPr id="5" name="Marcador de contenido 9">
            <a:extLst>
              <a:ext uri="{FF2B5EF4-FFF2-40B4-BE49-F238E27FC236}">
                <a16:creationId xmlns:a16="http://schemas.microsoft.com/office/drawing/2014/main" id="{D31CC33A-732B-39CF-A775-EB68B7094589}"/>
              </a:ext>
            </a:extLst>
          </p:cNvPr>
          <p:cNvGraphicFramePr>
            <a:graphicFrameLocks/>
          </p:cNvGraphicFramePr>
          <p:nvPr/>
        </p:nvGraphicFramePr>
        <p:xfrm>
          <a:off x="6535477" y="2449193"/>
          <a:ext cx="4957432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970">
                  <a:extLst>
                    <a:ext uri="{9D8B030D-6E8A-4147-A177-3AD203B41FA5}">
                      <a16:colId xmlns:a16="http://schemas.microsoft.com/office/drawing/2014/main" val="1360289702"/>
                    </a:ext>
                  </a:extLst>
                </a:gridCol>
                <a:gridCol w="1063256">
                  <a:extLst>
                    <a:ext uri="{9D8B030D-6E8A-4147-A177-3AD203B41FA5}">
                      <a16:colId xmlns:a16="http://schemas.microsoft.com/office/drawing/2014/main" val="81281079"/>
                    </a:ext>
                  </a:extLst>
                </a:gridCol>
                <a:gridCol w="499731">
                  <a:extLst>
                    <a:ext uri="{9D8B030D-6E8A-4147-A177-3AD203B41FA5}">
                      <a16:colId xmlns:a16="http://schemas.microsoft.com/office/drawing/2014/main" val="3870624234"/>
                    </a:ext>
                  </a:extLst>
                </a:gridCol>
                <a:gridCol w="1222744">
                  <a:extLst>
                    <a:ext uri="{9D8B030D-6E8A-4147-A177-3AD203B41FA5}">
                      <a16:colId xmlns:a16="http://schemas.microsoft.com/office/drawing/2014/main" val="2237833395"/>
                    </a:ext>
                  </a:extLst>
                </a:gridCol>
                <a:gridCol w="499731">
                  <a:extLst>
                    <a:ext uri="{9D8B030D-6E8A-4147-A177-3AD203B41FA5}">
                      <a16:colId xmlns:a16="http://schemas.microsoft.com/office/drawing/2014/main" val="4203295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Combinación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abcd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1’s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181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(1,3)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(1,9)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00-1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-001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805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(3,11)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(9,11)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-011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10-1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715927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BF128D79-A088-E06E-2DC8-32C311DC3C4E}"/>
              </a:ext>
            </a:extLst>
          </p:cNvPr>
          <p:cNvSpPr txBox="1"/>
          <p:nvPr/>
        </p:nvSpPr>
        <p:spPr>
          <a:xfrm>
            <a:off x="606055" y="3105416"/>
            <a:ext cx="2254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Century Gothic" panose="020B0502020202020204" pitchFamily="34" charset="0"/>
              </a:rPr>
              <a:t>TABLA</a:t>
            </a:r>
            <a:r>
              <a:rPr lang="es-MX" sz="1400" b="1" dirty="0">
                <a:latin typeface="Century Gothic" panose="020B0502020202020204" pitchFamily="34" charset="0"/>
              </a:rPr>
              <a:t> 4</a:t>
            </a:r>
          </a:p>
        </p:txBody>
      </p:sp>
      <p:graphicFrame>
        <p:nvGraphicFramePr>
          <p:cNvPr id="10" name="Marcador de contenido 9">
            <a:extLst>
              <a:ext uri="{FF2B5EF4-FFF2-40B4-BE49-F238E27FC236}">
                <a16:creationId xmlns:a16="http://schemas.microsoft.com/office/drawing/2014/main" id="{3B4A2BFD-D57B-EAE7-8DE7-9B7B48013A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392551"/>
              </p:ext>
            </p:extLst>
          </p:nvPr>
        </p:nvGraphicFramePr>
        <p:xfrm>
          <a:off x="699088" y="3552887"/>
          <a:ext cx="495743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970">
                  <a:extLst>
                    <a:ext uri="{9D8B030D-6E8A-4147-A177-3AD203B41FA5}">
                      <a16:colId xmlns:a16="http://schemas.microsoft.com/office/drawing/2014/main" val="1360289702"/>
                    </a:ext>
                  </a:extLst>
                </a:gridCol>
                <a:gridCol w="1063256">
                  <a:extLst>
                    <a:ext uri="{9D8B030D-6E8A-4147-A177-3AD203B41FA5}">
                      <a16:colId xmlns:a16="http://schemas.microsoft.com/office/drawing/2014/main" val="81281079"/>
                    </a:ext>
                  </a:extLst>
                </a:gridCol>
                <a:gridCol w="499731">
                  <a:extLst>
                    <a:ext uri="{9D8B030D-6E8A-4147-A177-3AD203B41FA5}">
                      <a16:colId xmlns:a16="http://schemas.microsoft.com/office/drawing/2014/main" val="3870624234"/>
                    </a:ext>
                  </a:extLst>
                </a:gridCol>
                <a:gridCol w="1222744">
                  <a:extLst>
                    <a:ext uri="{9D8B030D-6E8A-4147-A177-3AD203B41FA5}">
                      <a16:colId xmlns:a16="http://schemas.microsoft.com/office/drawing/2014/main" val="2237833395"/>
                    </a:ext>
                  </a:extLst>
                </a:gridCol>
                <a:gridCol w="499731">
                  <a:extLst>
                    <a:ext uri="{9D8B030D-6E8A-4147-A177-3AD203B41FA5}">
                      <a16:colId xmlns:a16="http://schemas.microsoft.com/office/drawing/2014/main" val="4203295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Combinación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abcd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1’s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181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(1,3,9,11)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-0-1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805827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8D2AF4FC-7D11-C750-1B9F-24780E39C97A}"/>
              </a:ext>
            </a:extLst>
          </p:cNvPr>
          <p:cNvSpPr txBox="1"/>
          <p:nvPr/>
        </p:nvSpPr>
        <p:spPr>
          <a:xfrm>
            <a:off x="606055" y="4663770"/>
            <a:ext cx="6464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Century Gothic" panose="020B0502020202020204" pitchFamily="34" charset="0"/>
              </a:rPr>
              <a:t>TABLA</a:t>
            </a:r>
            <a:r>
              <a:rPr lang="es-MX" sz="1400" b="1" dirty="0">
                <a:latin typeface="Century Gothic" panose="020B0502020202020204" pitchFamily="34" charset="0"/>
              </a:rPr>
              <a:t> 5 (o TABLA DE LOS IMPLICANTES PRIMOS.)</a:t>
            </a:r>
          </a:p>
        </p:txBody>
      </p:sp>
      <p:graphicFrame>
        <p:nvGraphicFramePr>
          <p:cNvPr id="11" name="Marcador de contenido 9">
            <a:extLst>
              <a:ext uri="{FF2B5EF4-FFF2-40B4-BE49-F238E27FC236}">
                <a16:creationId xmlns:a16="http://schemas.microsoft.com/office/drawing/2014/main" id="{C2B2918A-845C-8C78-1DC4-1139D4A71C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0567103"/>
              </p:ext>
            </p:extLst>
          </p:nvPr>
        </p:nvGraphicFramePr>
        <p:xfrm>
          <a:off x="699088" y="5143527"/>
          <a:ext cx="662904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043">
                  <a:extLst>
                    <a:ext uri="{9D8B030D-6E8A-4147-A177-3AD203B41FA5}">
                      <a16:colId xmlns:a16="http://schemas.microsoft.com/office/drawing/2014/main" val="1360289702"/>
                    </a:ext>
                  </a:extLst>
                </a:gridCol>
                <a:gridCol w="1070933">
                  <a:extLst>
                    <a:ext uri="{9D8B030D-6E8A-4147-A177-3AD203B41FA5}">
                      <a16:colId xmlns:a16="http://schemas.microsoft.com/office/drawing/2014/main" val="81281079"/>
                    </a:ext>
                  </a:extLst>
                </a:gridCol>
                <a:gridCol w="246139">
                  <a:extLst>
                    <a:ext uri="{9D8B030D-6E8A-4147-A177-3AD203B41FA5}">
                      <a16:colId xmlns:a16="http://schemas.microsoft.com/office/drawing/2014/main" val="3870624234"/>
                    </a:ext>
                  </a:extLst>
                </a:gridCol>
                <a:gridCol w="604126">
                  <a:extLst>
                    <a:ext uri="{9D8B030D-6E8A-4147-A177-3AD203B41FA5}">
                      <a16:colId xmlns:a16="http://schemas.microsoft.com/office/drawing/2014/main" val="22378333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69214740"/>
                    </a:ext>
                  </a:extLst>
                </a:gridCol>
                <a:gridCol w="325205">
                  <a:extLst>
                    <a:ext uri="{9D8B030D-6E8A-4147-A177-3AD203B41FA5}">
                      <a16:colId xmlns:a16="http://schemas.microsoft.com/office/drawing/2014/main" val="3041090160"/>
                    </a:ext>
                  </a:extLst>
                </a:gridCol>
                <a:gridCol w="340242">
                  <a:extLst>
                    <a:ext uri="{9D8B030D-6E8A-4147-A177-3AD203B41FA5}">
                      <a16:colId xmlns:a16="http://schemas.microsoft.com/office/drawing/2014/main" val="926074"/>
                    </a:ext>
                  </a:extLst>
                </a:gridCol>
                <a:gridCol w="350874">
                  <a:extLst>
                    <a:ext uri="{9D8B030D-6E8A-4147-A177-3AD203B41FA5}">
                      <a16:colId xmlns:a16="http://schemas.microsoft.com/office/drawing/2014/main" val="245565128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42833272"/>
                    </a:ext>
                  </a:extLst>
                </a:gridCol>
                <a:gridCol w="1342007">
                  <a:extLst>
                    <a:ext uri="{9D8B030D-6E8A-4147-A177-3AD203B41FA5}">
                      <a16:colId xmlns:a16="http://schemas.microsoft.com/office/drawing/2014/main" val="4203295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Combinación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abcd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1’s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Producto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181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(1,3,9,11)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-0-1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805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62048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030C6ED-A045-7DCB-B675-E10B42E0C2F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99090" y="390776"/>
                <a:ext cx="10793819" cy="1325563"/>
              </a:xfrm>
            </p:spPr>
            <p:txBody>
              <a:bodyPr>
                <a:noAutofit/>
              </a:bodyPr>
              <a:lstStyle/>
              <a:p>
                <a:r>
                  <a:rPr lang="es-MX" sz="1800" b="1" dirty="0">
                    <a:latin typeface="Century Gothic" panose="020B0502020202020204" pitchFamily="34" charset="0"/>
                  </a:rPr>
                  <a:t>EJEMPLO: </a:t>
                </a:r>
                <a:r>
                  <a:rPr lang="es-MX" sz="1800" dirty="0">
                    <a:latin typeface="Century Gothic" panose="020B0502020202020204" pitchFamily="34" charset="0"/>
                  </a:rPr>
                  <a:t>Minimice la siguiente función booleana por medio del método de Quine-McCluskey:</a:t>
                </a:r>
                <a:br>
                  <a:rPr lang="es-MX" sz="1800" dirty="0">
                    <a:latin typeface="Century Gothic" panose="020B0502020202020204" pitchFamily="34" charset="0"/>
                  </a:rPr>
                </a:br>
                <a:br>
                  <a:rPr lang="es-MX" sz="1800" dirty="0">
                    <a:latin typeface="Century Gothic" panose="020B050202020202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𝑓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(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𝑎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,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𝑏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,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𝑐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,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𝑑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) 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s-MX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s-ES" sz="1800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es-MX" sz="1800">
                              <a:latin typeface="CambriaMath"/>
                            </a:rPr>
                            <m:t>(1,3,9,11)</m:t>
                          </m:r>
                        </m:e>
                      </m:nary>
                    </m:oMath>
                  </m:oMathPara>
                </a14:m>
                <a:endParaRPr lang="es-MX" sz="1800" dirty="0"/>
              </a:p>
            </p:txBody>
          </p:sp>
        </mc:Choice>
        <mc:Fallback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030C6ED-A045-7DCB-B675-E10B42E0C2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99090" y="390776"/>
                <a:ext cx="10793819" cy="1325563"/>
              </a:xfrm>
              <a:blipFill>
                <a:blip r:embed="rId2"/>
                <a:stretch>
                  <a:fillRect l="-588" t="-29245" b="-9622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DF284FC-08E3-6DC1-EE2E-CD061F7D70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9089" y="2449193"/>
            <a:ext cx="5574120" cy="741680"/>
          </a:xfrm>
        </p:spPr>
        <p:txBody>
          <a:bodyPr>
            <a:normAutofit/>
          </a:bodyPr>
          <a:lstStyle/>
          <a:p>
            <a:pPr algn="just"/>
            <a:r>
              <a:rPr lang="es-MX" sz="1800" i="1" dirty="0">
                <a:solidFill>
                  <a:srgbClr val="FF0000"/>
                </a:solidFill>
              </a:rPr>
              <a:t>PASO 5: Llenando tabla de los implicantes primos.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5F7245E-86FF-6A42-B81C-B2B6254E04DA}"/>
              </a:ext>
            </a:extLst>
          </p:cNvPr>
          <p:cNvSpPr txBox="1"/>
          <p:nvPr/>
        </p:nvSpPr>
        <p:spPr>
          <a:xfrm>
            <a:off x="699090" y="1832075"/>
            <a:ext cx="2254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u="sng" dirty="0">
                <a:solidFill>
                  <a:schemeClr val="accent2"/>
                </a:solidFill>
                <a:latin typeface="Century Gothic" panose="020B0502020202020204" pitchFamily="34" charset="0"/>
              </a:rPr>
              <a:t>SOLUCIÓN</a:t>
            </a:r>
            <a:endParaRPr lang="es-MX" sz="1600" b="1" u="sng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5CDC8C0-EA5B-B21A-7D77-AE5218C99E7F}"/>
              </a:ext>
            </a:extLst>
          </p:cNvPr>
          <p:cNvSpPr txBox="1"/>
          <p:nvPr/>
        </p:nvSpPr>
        <p:spPr>
          <a:xfrm>
            <a:off x="6535477" y="2032130"/>
            <a:ext cx="2254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Century Gothic" panose="020B0502020202020204" pitchFamily="34" charset="0"/>
              </a:rPr>
              <a:t>TABLA</a:t>
            </a:r>
            <a:r>
              <a:rPr lang="es-MX" sz="1400" b="1" dirty="0">
                <a:latin typeface="Century Gothic" panose="020B0502020202020204" pitchFamily="34" charset="0"/>
              </a:rPr>
              <a:t> 3</a:t>
            </a:r>
          </a:p>
        </p:txBody>
      </p:sp>
      <p:graphicFrame>
        <p:nvGraphicFramePr>
          <p:cNvPr id="5" name="Marcador de contenido 9">
            <a:extLst>
              <a:ext uri="{FF2B5EF4-FFF2-40B4-BE49-F238E27FC236}">
                <a16:creationId xmlns:a16="http://schemas.microsoft.com/office/drawing/2014/main" id="{D31CC33A-732B-39CF-A775-EB68B7094589}"/>
              </a:ext>
            </a:extLst>
          </p:cNvPr>
          <p:cNvGraphicFramePr>
            <a:graphicFrameLocks/>
          </p:cNvGraphicFramePr>
          <p:nvPr/>
        </p:nvGraphicFramePr>
        <p:xfrm>
          <a:off x="6535477" y="2449193"/>
          <a:ext cx="4957432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970">
                  <a:extLst>
                    <a:ext uri="{9D8B030D-6E8A-4147-A177-3AD203B41FA5}">
                      <a16:colId xmlns:a16="http://schemas.microsoft.com/office/drawing/2014/main" val="1360289702"/>
                    </a:ext>
                  </a:extLst>
                </a:gridCol>
                <a:gridCol w="1063256">
                  <a:extLst>
                    <a:ext uri="{9D8B030D-6E8A-4147-A177-3AD203B41FA5}">
                      <a16:colId xmlns:a16="http://schemas.microsoft.com/office/drawing/2014/main" val="81281079"/>
                    </a:ext>
                  </a:extLst>
                </a:gridCol>
                <a:gridCol w="499731">
                  <a:extLst>
                    <a:ext uri="{9D8B030D-6E8A-4147-A177-3AD203B41FA5}">
                      <a16:colId xmlns:a16="http://schemas.microsoft.com/office/drawing/2014/main" val="3870624234"/>
                    </a:ext>
                  </a:extLst>
                </a:gridCol>
                <a:gridCol w="1222744">
                  <a:extLst>
                    <a:ext uri="{9D8B030D-6E8A-4147-A177-3AD203B41FA5}">
                      <a16:colId xmlns:a16="http://schemas.microsoft.com/office/drawing/2014/main" val="2237833395"/>
                    </a:ext>
                  </a:extLst>
                </a:gridCol>
                <a:gridCol w="499731">
                  <a:extLst>
                    <a:ext uri="{9D8B030D-6E8A-4147-A177-3AD203B41FA5}">
                      <a16:colId xmlns:a16="http://schemas.microsoft.com/office/drawing/2014/main" val="4203295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Combinación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abcd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1’s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181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(1,3)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(1,9)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00-1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-001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805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(3,11)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(9,11)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-011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10-1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715927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BF128D79-A088-E06E-2DC8-32C311DC3C4E}"/>
              </a:ext>
            </a:extLst>
          </p:cNvPr>
          <p:cNvSpPr txBox="1"/>
          <p:nvPr/>
        </p:nvSpPr>
        <p:spPr>
          <a:xfrm>
            <a:off x="606055" y="3105416"/>
            <a:ext cx="2254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Century Gothic" panose="020B0502020202020204" pitchFamily="34" charset="0"/>
              </a:rPr>
              <a:t>TABLA</a:t>
            </a:r>
            <a:r>
              <a:rPr lang="es-MX" sz="1400" b="1" dirty="0">
                <a:latin typeface="Century Gothic" panose="020B0502020202020204" pitchFamily="34" charset="0"/>
              </a:rPr>
              <a:t> 4</a:t>
            </a:r>
          </a:p>
        </p:txBody>
      </p:sp>
      <p:graphicFrame>
        <p:nvGraphicFramePr>
          <p:cNvPr id="10" name="Marcador de contenido 9">
            <a:extLst>
              <a:ext uri="{FF2B5EF4-FFF2-40B4-BE49-F238E27FC236}">
                <a16:creationId xmlns:a16="http://schemas.microsoft.com/office/drawing/2014/main" id="{3B4A2BFD-D57B-EAE7-8DE7-9B7B48013A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1211755"/>
              </p:ext>
            </p:extLst>
          </p:nvPr>
        </p:nvGraphicFramePr>
        <p:xfrm>
          <a:off x="699088" y="3552887"/>
          <a:ext cx="495743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970">
                  <a:extLst>
                    <a:ext uri="{9D8B030D-6E8A-4147-A177-3AD203B41FA5}">
                      <a16:colId xmlns:a16="http://schemas.microsoft.com/office/drawing/2014/main" val="1360289702"/>
                    </a:ext>
                  </a:extLst>
                </a:gridCol>
                <a:gridCol w="1063256">
                  <a:extLst>
                    <a:ext uri="{9D8B030D-6E8A-4147-A177-3AD203B41FA5}">
                      <a16:colId xmlns:a16="http://schemas.microsoft.com/office/drawing/2014/main" val="81281079"/>
                    </a:ext>
                  </a:extLst>
                </a:gridCol>
                <a:gridCol w="499731">
                  <a:extLst>
                    <a:ext uri="{9D8B030D-6E8A-4147-A177-3AD203B41FA5}">
                      <a16:colId xmlns:a16="http://schemas.microsoft.com/office/drawing/2014/main" val="3870624234"/>
                    </a:ext>
                  </a:extLst>
                </a:gridCol>
                <a:gridCol w="1222744">
                  <a:extLst>
                    <a:ext uri="{9D8B030D-6E8A-4147-A177-3AD203B41FA5}">
                      <a16:colId xmlns:a16="http://schemas.microsoft.com/office/drawing/2014/main" val="2237833395"/>
                    </a:ext>
                  </a:extLst>
                </a:gridCol>
                <a:gridCol w="499731">
                  <a:extLst>
                    <a:ext uri="{9D8B030D-6E8A-4147-A177-3AD203B41FA5}">
                      <a16:colId xmlns:a16="http://schemas.microsoft.com/office/drawing/2014/main" val="4203295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Combinación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abcd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1’s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181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(1,3,9,11)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-0-1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805827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8D2AF4FC-7D11-C750-1B9F-24780E39C97A}"/>
              </a:ext>
            </a:extLst>
          </p:cNvPr>
          <p:cNvSpPr txBox="1"/>
          <p:nvPr/>
        </p:nvSpPr>
        <p:spPr>
          <a:xfrm>
            <a:off x="606055" y="4663770"/>
            <a:ext cx="6464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Century Gothic" panose="020B0502020202020204" pitchFamily="34" charset="0"/>
              </a:rPr>
              <a:t>TABLA</a:t>
            </a:r>
            <a:r>
              <a:rPr lang="es-MX" sz="1400" b="1" dirty="0">
                <a:latin typeface="Century Gothic" panose="020B0502020202020204" pitchFamily="34" charset="0"/>
              </a:rPr>
              <a:t> 5 (o TABLA DE LOS IMPLICANTES PRIMOS.)</a:t>
            </a:r>
          </a:p>
        </p:txBody>
      </p:sp>
      <p:graphicFrame>
        <p:nvGraphicFramePr>
          <p:cNvPr id="11" name="Marcador de contenido 9">
            <a:extLst>
              <a:ext uri="{FF2B5EF4-FFF2-40B4-BE49-F238E27FC236}">
                <a16:creationId xmlns:a16="http://schemas.microsoft.com/office/drawing/2014/main" id="{C2B2918A-845C-8C78-1DC4-1139D4A71C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3232065"/>
              </p:ext>
            </p:extLst>
          </p:nvPr>
        </p:nvGraphicFramePr>
        <p:xfrm>
          <a:off x="699088" y="5143527"/>
          <a:ext cx="662904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043">
                  <a:extLst>
                    <a:ext uri="{9D8B030D-6E8A-4147-A177-3AD203B41FA5}">
                      <a16:colId xmlns:a16="http://schemas.microsoft.com/office/drawing/2014/main" val="1360289702"/>
                    </a:ext>
                  </a:extLst>
                </a:gridCol>
                <a:gridCol w="1070933">
                  <a:extLst>
                    <a:ext uri="{9D8B030D-6E8A-4147-A177-3AD203B41FA5}">
                      <a16:colId xmlns:a16="http://schemas.microsoft.com/office/drawing/2014/main" val="81281079"/>
                    </a:ext>
                  </a:extLst>
                </a:gridCol>
                <a:gridCol w="246139">
                  <a:extLst>
                    <a:ext uri="{9D8B030D-6E8A-4147-A177-3AD203B41FA5}">
                      <a16:colId xmlns:a16="http://schemas.microsoft.com/office/drawing/2014/main" val="3870624234"/>
                    </a:ext>
                  </a:extLst>
                </a:gridCol>
                <a:gridCol w="604126">
                  <a:extLst>
                    <a:ext uri="{9D8B030D-6E8A-4147-A177-3AD203B41FA5}">
                      <a16:colId xmlns:a16="http://schemas.microsoft.com/office/drawing/2014/main" val="22378333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69214740"/>
                    </a:ext>
                  </a:extLst>
                </a:gridCol>
                <a:gridCol w="325205">
                  <a:extLst>
                    <a:ext uri="{9D8B030D-6E8A-4147-A177-3AD203B41FA5}">
                      <a16:colId xmlns:a16="http://schemas.microsoft.com/office/drawing/2014/main" val="3041090160"/>
                    </a:ext>
                  </a:extLst>
                </a:gridCol>
                <a:gridCol w="340242">
                  <a:extLst>
                    <a:ext uri="{9D8B030D-6E8A-4147-A177-3AD203B41FA5}">
                      <a16:colId xmlns:a16="http://schemas.microsoft.com/office/drawing/2014/main" val="926074"/>
                    </a:ext>
                  </a:extLst>
                </a:gridCol>
                <a:gridCol w="350874">
                  <a:extLst>
                    <a:ext uri="{9D8B030D-6E8A-4147-A177-3AD203B41FA5}">
                      <a16:colId xmlns:a16="http://schemas.microsoft.com/office/drawing/2014/main" val="245565128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42833272"/>
                    </a:ext>
                  </a:extLst>
                </a:gridCol>
                <a:gridCol w="1342007">
                  <a:extLst>
                    <a:ext uri="{9D8B030D-6E8A-4147-A177-3AD203B41FA5}">
                      <a16:colId xmlns:a16="http://schemas.microsoft.com/office/drawing/2014/main" val="4203295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Combinación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abcd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1’s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Producto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181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(1,3,9,11)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-0-1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805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319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3E4CBDBB-4FBD-4B9E-BD01-054A81D43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1A6F03-171F-40B2-8B2C-A061B8924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2C4834C-B602-4125-8264-BD0D55A58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172EE5-132F-4DD4-8855-4DBBD9C34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5844" y="1110000"/>
            <a:ext cx="10195740" cy="4629235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9937F54-AF24-1462-9052-695F28728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8875" y="1302871"/>
            <a:ext cx="8188026" cy="2044650"/>
          </a:xfrm>
        </p:spPr>
        <p:txBody>
          <a:bodyPr anchor="b">
            <a:normAutofit/>
          </a:bodyPr>
          <a:lstStyle/>
          <a:p>
            <a:pPr algn="ctr"/>
            <a:r>
              <a:rPr lang="es-MX" sz="4800"/>
              <a:t>EJEMPLO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E1C54F88-5BF4-4952-7847-3A8E34B9CD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93641" y="3519236"/>
                <a:ext cx="8192843" cy="2057046"/>
              </a:xfrm>
            </p:spPr>
            <p:txBody>
              <a:bodyPr anchor="t">
                <a:normAutofit/>
              </a:bodyPr>
              <a:lstStyle/>
              <a:p>
                <a:pPr algn="ctr"/>
                <a:r>
                  <a:rPr lang="es-MX" sz="1800" dirty="0">
                    <a:latin typeface="Century Gothic" panose="020B0502020202020204" pitchFamily="34" charset="0"/>
                  </a:rPr>
                  <a:t>Minimice la siguiente función booleana por medio del método de Quine-McCluskey:</a:t>
                </a:r>
              </a:p>
              <a:p>
                <a:pPr marL="0" indent="0" algn="ctr">
                  <a:buNone/>
                </a:pPr>
                <a:endParaRPr lang="es-MX" sz="1800" dirty="0">
                  <a:latin typeface="Century Gothic" panose="020B050202020202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𝑓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(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𝑎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,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𝑏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,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𝑐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,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𝑑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) 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s-MX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s-ES" sz="1800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es-MX" sz="1800">
                              <a:latin typeface="CambriaMath"/>
                            </a:rPr>
                            <m:t>(1,3,9,11)</m:t>
                          </m:r>
                        </m:e>
                      </m:nary>
                    </m:oMath>
                  </m:oMathPara>
                </a14:m>
                <a:endParaRPr lang="es-MX" sz="1800" dirty="0"/>
              </a:p>
              <a:p>
                <a:pPr marL="0" indent="0" algn="ctr">
                  <a:buNone/>
                </a:pPr>
                <a:endParaRPr lang="es-MX" sz="1800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E1C54F88-5BF4-4952-7847-3A8E34B9CD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93641" y="3519236"/>
                <a:ext cx="8192843" cy="2057046"/>
              </a:xfrm>
              <a:blipFill>
                <a:blip r:embed="rId3"/>
                <a:stretch>
                  <a:fillRect t="-7927" b="-3841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9422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030C6ED-A045-7DCB-B675-E10B42E0C2F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99090" y="390776"/>
                <a:ext cx="10793819" cy="1325563"/>
              </a:xfrm>
            </p:spPr>
            <p:txBody>
              <a:bodyPr>
                <a:noAutofit/>
              </a:bodyPr>
              <a:lstStyle/>
              <a:p>
                <a:r>
                  <a:rPr lang="es-MX" sz="1800" b="1" dirty="0">
                    <a:latin typeface="Century Gothic" panose="020B0502020202020204" pitchFamily="34" charset="0"/>
                  </a:rPr>
                  <a:t>EJEMPLO: </a:t>
                </a:r>
                <a:r>
                  <a:rPr lang="es-MX" sz="1800" dirty="0">
                    <a:latin typeface="Century Gothic" panose="020B0502020202020204" pitchFamily="34" charset="0"/>
                  </a:rPr>
                  <a:t>Minimice la siguiente función booleana por medio del método de Quine-McCluskey:</a:t>
                </a:r>
                <a:br>
                  <a:rPr lang="es-MX" sz="1800" dirty="0">
                    <a:latin typeface="Century Gothic" panose="020B0502020202020204" pitchFamily="34" charset="0"/>
                  </a:rPr>
                </a:br>
                <a:br>
                  <a:rPr lang="es-MX" sz="1800" dirty="0">
                    <a:latin typeface="Century Gothic" panose="020B050202020202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𝑓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(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𝑎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,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𝑏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,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𝑐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,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𝑑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) 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s-MX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s-ES" sz="1800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es-MX" sz="1800">
                              <a:latin typeface="CambriaMath"/>
                            </a:rPr>
                            <m:t>(1,3,9,11)</m:t>
                          </m:r>
                        </m:e>
                      </m:nary>
                    </m:oMath>
                  </m:oMathPara>
                </a14:m>
                <a:endParaRPr lang="es-MX" sz="1800" dirty="0"/>
              </a:p>
            </p:txBody>
          </p:sp>
        </mc:Choice>
        <mc:Fallback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030C6ED-A045-7DCB-B675-E10B42E0C2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99090" y="390776"/>
                <a:ext cx="10793819" cy="1325563"/>
              </a:xfrm>
              <a:blipFill>
                <a:blip r:embed="rId2"/>
                <a:stretch>
                  <a:fillRect l="-588" t="-29245" b="-9622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DF284FC-08E3-6DC1-EE2E-CD061F7D70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9089" y="2449193"/>
            <a:ext cx="5574120" cy="741680"/>
          </a:xfrm>
        </p:spPr>
        <p:txBody>
          <a:bodyPr>
            <a:normAutofit/>
          </a:bodyPr>
          <a:lstStyle/>
          <a:p>
            <a:pPr algn="just"/>
            <a:r>
              <a:rPr lang="es-MX" sz="1800" i="1" dirty="0">
                <a:solidFill>
                  <a:srgbClr val="FF0000"/>
                </a:solidFill>
              </a:rPr>
              <a:t>PASO 5: Llenando tabla de los implicantes primos.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5F7245E-86FF-6A42-B81C-B2B6254E04DA}"/>
              </a:ext>
            </a:extLst>
          </p:cNvPr>
          <p:cNvSpPr txBox="1"/>
          <p:nvPr/>
        </p:nvSpPr>
        <p:spPr>
          <a:xfrm>
            <a:off x="699090" y="1832075"/>
            <a:ext cx="2254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u="sng" dirty="0">
                <a:solidFill>
                  <a:schemeClr val="accent2"/>
                </a:solidFill>
                <a:latin typeface="Century Gothic" panose="020B0502020202020204" pitchFamily="34" charset="0"/>
              </a:rPr>
              <a:t>SOLUCIÓN</a:t>
            </a:r>
            <a:endParaRPr lang="es-MX" sz="1600" b="1" u="sng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5CDC8C0-EA5B-B21A-7D77-AE5218C99E7F}"/>
              </a:ext>
            </a:extLst>
          </p:cNvPr>
          <p:cNvSpPr txBox="1"/>
          <p:nvPr/>
        </p:nvSpPr>
        <p:spPr>
          <a:xfrm>
            <a:off x="6535477" y="2032130"/>
            <a:ext cx="2254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Century Gothic" panose="020B0502020202020204" pitchFamily="34" charset="0"/>
              </a:rPr>
              <a:t>TABLA</a:t>
            </a:r>
            <a:r>
              <a:rPr lang="es-MX" sz="1400" b="1" dirty="0">
                <a:latin typeface="Century Gothic" panose="020B0502020202020204" pitchFamily="34" charset="0"/>
              </a:rPr>
              <a:t> 3</a:t>
            </a:r>
          </a:p>
        </p:txBody>
      </p:sp>
      <p:graphicFrame>
        <p:nvGraphicFramePr>
          <p:cNvPr id="5" name="Marcador de contenido 9">
            <a:extLst>
              <a:ext uri="{FF2B5EF4-FFF2-40B4-BE49-F238E27FC236}">
                <a16:creationId xmlns:a16="http://schemas.microsoft.com/office/drawing/2014/main" id="{D31CC33A-732B-39CF-A775-EB68B7094589}"/>
              </a:ext>
            </a:extLst>
          </p:cNvPr>
          <p:cNvGraphicFramePr>
            <a:graphicFrameLocks/>
          </p:cNvGraphicFramePr>
          <p:nvPr/>
        </p:nvGraphicFramePr>
        <p:xfrm>
          <a:off x="6535477" y="2449193"/>
          <a:ext cx="4957432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970">
                  <a:extLst>
                    <a:ext uri="{9D8B030D-6E8A-4147-A177-3AD203B41FA5}">
                      <a16:colId xmlns:a16="http://schemas.microsoft.com/office/drawing/2014/main" val="1360289702"/>
                    </a:ext>
                  </a:extLst>
                </a:gridCol>
                <a:gridCol w="1063256">
                  <a:extLst>
                    <a:ext uri="{9D8B030D-6E8A-4147-A177-3AD203B41FA5}">
                      <a16:colId xmlns:a16="http://schemas.microsoft.com/office/drawing/2014/main" val="81281079"/>
                    </a:ext>
                  </a:extLst>
                </a:gridCol>
                <a:gridCol w="499731">
                  <a:extLst>
                    <a:ext uri="{9D8B030D-6E8A-4147-A177-3AD203B41FA5}">
                      <a16:colId xmlns:a16="http://schemas.microsoft.com/office/drawing/2014/main" val="3870624234"/>
                    </a:ext>
                  </a:extLst>
                </a:gridCol>
                <a:gridCol w="1222744">
                  <a:extLst>
                    <a:ext uri="{9D8B030D-6E8A-4147-A177-3AD203B41FA5}">
                      <a16:colId xmlns:a16="http://schemas.microsoft.com/office/drawing/2014/main" val="2237833395"/>
                    </a:ext>
                  </a:extLst>
                </a:gridCol>
                <a:gridCol w="499731">
                  <a:extLst>
                    <a:ext uri="{9D8B030D-6E8A-4147-A177-3AD203B41FA5}">
                      <a16:colId xmlns:a16="http://schemas.microsoft.com/office/drawing/2014/main" val="4203295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Combinación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abcd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1’s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181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(1,3)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(1,9)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00-1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-001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805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(3,11)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(9,11)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-011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10-1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715927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BF128D79-A088-E06E-2DC8-32C311DC3C4E}"/>
              </a:ext>
            </a:extLst>
          </p:cNvPr>
          <p:cNvSpPr txBox="1"/>
          <p:nvPr/>
        </p:nvSpPr>
        <p:spPr>
          <a:xfrm>
            <a:off x="606055" y="3105416"/>
            <a:ext cx="2254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Century Gothic" panose="020B0502020202020204" pitchFamily="34" charset="0"/>
              </a:rPr>
              <a:t>TABLA</a:t>
            </a:r>
            <a:r>
              <a:rPr lang="es-MX" sz="1400" b="1" dirty="0">
                <a:latin typeface="Century Gothic" panose="020B0502020202020204" pitchFamily="34" charset="0"/>
              </a:rPr>
              <a:t> 4</a:t>
            </a:r>
          </a:p>
        </p:txBody>
      </p:sp>
      <p:graphicFrame>
        <p:nvGraphicFramePr>
          <p:cNvPr id="10" name="Marcador de contenido 9">
            <a:extLst>
              <a:ext uri="{FF2B5EF4-FFF2-40B4-BE49-F238E27FC236}">
                <a16:creationId xmlns:a16="http://schemas.microsoft.com/office/drawing/2014/main" id="{3B4A2BFD-D57B-EAE7-8DE7-9B7B48013A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7629137"/>
              </p:ext>
            </p:extLst>
          </p:nvPr>
        </p:nvGraphicFramePr>
        <p:xfrm>
          <a:off x="699088" y="3552887"/>
          <a:ext cx="495743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970">
                  <a:extLst>
                    <a:ext uri="{9D8B030D-6E8A-4147-A177-3AD203B41FA5}">
                      <a16:colId xmlns:a16="http://schemas.microsoft.com/office/drawing/2014/main" val="1360289702"/>
                    </a:ext>
                  </a:extLst>
                </a:gridCol>
                <a:gridCol w="1063256">
                  <a:extLst>
                    <a:ext uri="{9D8B030D-6E8A-4147-A177-3AD203B41FA5}">
                      <a16:colId xmlns:a16="http://schemas.microsoft.com/office/drawing/2014/main" val="81281079"/>
                    </a:ext>
                  </a:extLst>
                </a:gridCol>
                <a:gridCol w="499731">
                  <a:extLst>
                    <a:ext uri="{9D8B030D-6E8A-4147-A177-3AD203B41FA5}">
                      <a16:colId xmlns:a16="http://schemas.microsoft.com/office/drawing/2014/main" val="3870624234"/>
                    </a:ext>
                  </a:extLst>
                </a:gridCol>
                <a:gridCol w="1222744">
                  <a:extLst>
                    <a:ext uri="{9D8B030D-6E8A-4147-A177-3AD203B41FA5}">
                      <a16:colId xmlns:a16="http://schemas.microsoft.com/office/drawing/2014/main" val="2237833395"/>
                    </a:ext>
                  </a:extLst>
                </a:gridCol>
                <a:gridCol w="499731">
                  <a:extLst>
                    <a:ext uri="{9D8B030D-6E8A-4147-A177-3AD203B41FA5}">
                      <a16:colId xmlns:a16="http://schemas.microsoft.com/office/drawing/2014/main" val="4203295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Combinación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abcd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1’s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181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(1,3,9,11)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-0-1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805827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8D2AF4FC-7D11-C750-1B9F-24780E39C97A}"/>
              </a:ext>
            </a:extLst>
          </p:cNvPr>
          <p:cNvSpPr txBox="1"/>
          <p:nvPr/>
        </p:nvSpPr>
        <p:spPr>
          <a:xfrm>
            <a:off x="606055" y="4663770"/>
            <a:ext cx="6464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Century Gothic" panose="020B0502020202020204" pitchFamily="34" charset="0"/>
              </a:rPr>
              <a:t>TABLA</a:t>
            </a:r>
            <a:r>
              <a:rPr lang="es-MX" sz="1400" b="1" dirty="0">
                <a:latin typeface="Century Gothic" panose="020B0502020202020204" pitchFamily="34" charset="0"/>
              </a:rPr>
              <a:t> 5 (o TABLA DE LOS IMPLICANTES PRIMOS.)</a:t>
            </a:r>
          </a:p>
        </p:txBody>
      </p:sp>
      <p:graphicFrame>
        <p:nvGraphicFramePr>
          <p:cNvPr id="11" name="Marcador de contenido 9">
            <a:extLst>
              <a:ext uri="{FF2B5EF4-FFF2-40B4-BE49-F238E27FC236}">
                <a16:creationId xmlns:a16="http://schemas.microsoft.com/office/drawing/2014/main" id="{C2B2918A-845C-8C78-1DC4-1139D4A71C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1480330"/>
              </p:ext>
            </p:extLst>
          </p:nvPr>
        </p:nvGraphicFramePr>
        <p:xfrm>
          <a:off x="699088" y="5143527"/>
          <a:ext cx="662904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043">
                  <a:extLst>
                    <a:ext uri="{9D8B030D-6E8A-4147-A177-3AD203B41FA5}">
                      <a16:colId xmlns:a16="http://schemas.microsoft.com/office/drawing/2014/main" val="1360289702"/>
                    </a:ext>
                  </a:extLst>
                </a:gridCol>
                <a:gridCol w="1070933">
                  <a:extLst>
                    <a:ext uri="{9D8B030D-6E8A-4147-A177-3AD203B41FA5}">
                      <a16:colId xmlns:a16="http://schemas.microsoft.com/office/drawing/2014/main" val="81281079"/>
                    </a:ext>
                  </a:extLst>
                </a:gridCol>
                <a:gridCol w="246139">
                  <a:extLst>
                    <a:ext uri="{9D8B030D-6E8A-4147-A177-3AD203B41FA5}">
                      <a16:colId xmlns:a16="http://schemas.microsoft.com/office/drawing/2014/main" val="3870624234"/>
                    </a:ext>
                  </a:extLst>
                </a:gridCol>
                <a:gridCol w="604126">
                  <a:extLst>
                    <a:ext uri="{9D8B030D-6E8A-4147-A177-3AD203B41FA5}">
                      <a16:colId xmlns:a16="http://schemas.microsoft.com/office/drawing/2014/main" val="22378333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69214740"/>
                    </a:ext>
                  </a:extLst>
                </a:gridCol>
                <a:gridCol w="325205">
                  <a:extLst>
                    <a:ext uri="{9D8B030D-6E8A-4147-A177-3AD203B41FA5}">
                      <a16:colId xmlns:a16="http://schemas.microsoft.com/office/drawing/2014/main" val="3041090160"/>
                    </a:ext>
                  </a:extLst>
                </a:gridCol>
                <a:gridCol w="340242">
                  <a:extLst>
                    <a:ext uri="{9D8B030D-6E8A-4147-A177-3AD203B41FA5}">
                      <a16:colId xmlns:a16="http://schemas.microsoft.com/office/drawing/2014/main" val="926074"/>
                    </a:ext>
                  </a:extLst>
                </a:gridCol>
                <a:gridCol w="350874">
                  <a:extLst>
                    <a:ext uri="{9D8B030D-6E8A-4147-A177-3AD203B41FA5}">
                      <a16:colId xmlns:a16="http://schemas.microsoft.com/office/drawing/2014/main" val="245565128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42833272"/>
                    </a:ext>
                  </a:extLst>
                </a:gridCol>
                <a:gridCol w="1342007">
                  <a:extLst>
                    <a:ext uri="{9D8B030D-6E8A-4147-A177-3AD203B41FA5}">
                      <a16:colId xmlns:a16="http://schemas.microsoft.com/office/drawing/2014/main" val="4203295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Combinación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abcd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1’s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Producto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181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(1,3,9,11)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-0-1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805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56558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030C6ED-A045-7DCB-B675-E10B42E0C2F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99090" y="390776"/>
                <a:ext cx="10793819" cy="1325563"/>
              </a:xfrm>
            </p:spPr>
            <p:txBody>
              <a:bodyPr>
                <a:noAutofit/>
              </a:bodyPr>
              <a:lstStyle/>
              <a:p>
                <a:r>
                  <a:rPr lang="es-MX" sz="1800" b="1" dirty="0">
                    <a:latin typeface="Century Gothic" panose="020B0502020202020204" pitchFamily="34" charset="0"/>
                  </a:rPr>
                  <a:t>EJEMPLO: </a:t>
                </a:r>
                <a:r>
                  <a:rPr lang="es-MX" sz="1800" dirty="0">
                    <a:latin typeface="Century Gothic" panose="020B0502020202020204" pitchFamily="34" charset="0"/>
                  </a:rPr>
                  <a:t>Minimice la siguiente función booleana por medio del método de Quine-McCluskey:</a:t>
                </a:r>
                <a:br>
                  <a:rPr lang="es-MX" sz="1800" dirty="0">
                    <a:latin typeface="Century Gothic" panose="020B0502020202020204" pitchFamily="34" charset="0"/>
                  </a:rPr>
                </a:br>
                <a:br>
                  <a:rPr lang="es-MX" sz="1800" dirty="0">
                    <a:latin typeface="Century Gothic" panose="020B050202020202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𝑓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(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𝑎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,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𝑏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,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𝑐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,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𝑑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) 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s-MX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s-ES" sz="1800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es-MX" sz="1800">
                              <a:latin typeface="CambriaMath"/>
                            </a:rPr>
                            <m:t>(1,3,9,11)</m:t>
                          </m:r>
                        </m:e>
                      </m:nary>
                    </m:oMath>
                  </m:oMathPara>
                </a14:m>
                <a:endParaRPr lang="es-MX" sz="1800" dirty="0"/>
              </a:p>
            </p:txBody>
          </p:sp>
        </mc:Choice>
        <mc:Fallback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030C6ED-A045-7DCB-B675-E10B42E0C2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99090" y="390776"/>
                <a:ext cx="10793819" cy="1325563"/>
              </a:xfrm>
              <a:blipFill>
                <a:blip r:embed="rId2"/>
                <a:stretch>
                  <a:fillRect l="-588" t="-29245" b="-9622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DF284FC-08E3-6DC1-EE2E-CD061F7D70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9089" y="2449193"/>
            <a:ext cx="5574120" cy="741680"/>
          </a:xfrm>
        </p:spPr>
        <p:txBody>
          <a:bodyPr>
            <a:normAutofit/>
          </a:bodyPr>
          <a:lstStyle/>
          <a:p>
            <a:pPr algn="just"/>
            <a:r>
              <a:rPr lang="es-MX" sz="1800" i="1" dirty="0">
                <a:solidFill>
                  <a:srgbClr val="FF0000"/>
                </a:solidFill>
              </a:rPr>
              <a:t>PASO 5: Llenando tabla de los implicantes primos.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5F7245E-86FF-6A42-B81C-B2B6254E04DA}"/>
              </a:ext>
            </a:extLst>
          </p:cNvPr>
          <p:cNvSpPr txBox="1"/>
          <p:nvPr/>
        </p:nvSpPr>
        <p:spPr>
          <a:xfrm>
            <a:off x="699090" y="1832075"/>
            <a:ext cx="2254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u="sng" dirty="0">
                <a:solidFill>
                  <a:schemeClr val="accent2"/>
                </a:solidFill>
                <a:latin typeface="Century Gothic" panose="020B0502020202020204" pitchFamily="34" charset="0"/>
              </a:rPr>
              <a:t>SOLUCIÓN</a:t>
            </a:r>
            <a:endParaRPr lang="es-MX" sz="1600" b="1" u="sng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5CDC8C0-EA5B-B21A-7D77-AE5218C99E7F}"/>
              </a:ext>
            </a:extLst>
          </p:cNvPr>
          <p:cNvSpPr txBox="1"/>
          <p:nvPr/>
        </p:nvSpPr>
        <p:spPr>
          <a:xfrm>
            <a:off x="6535477" y="2032130"/>
            <a:ext cx="2254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Century Gothic" panose="020B0502020202020204" pitchFamily="34" charset="0"/>
              </a:rPr>
              <a:t>TABLA</a:t>
            </a:r>
            <a:r>
              <a:rPr lang="es-MX" sz="1400" b="1" dirty="0">
                <a:latin typeface="Century Gothic" panose="020B0502020202020204" pitchFamily="34" charset="0"/>
              </a:rPr>
              <a:t> 3</a:t>
            </a:r>
          </a:p>
        </p:txBody>
      </p:sp>
      <p:graphicFrame>
        <p:nvGraphicFramePr>
          <p:cNvPr id="5" name="Marcador de contenido 9">
            <a:extLst>
              <a:ext uri="{FF2B5EF4-FFF2-40B4-BE49-F238E27FC236}">
                <a16:creationId xmlns:a16="http://schemas.microsoft.com/office/drawing/2014/main" id="{D31CC33A-732B-39CF-A775-EB68B7094589}"/>
              </a:ext>
            </a:extLst>
          </p:cNvPr>
          <p:cNvGraphicFramePr>
            <a:graphicFrameLocks/>
          </p:cNvGraphicFramePr>
          <p:nvPr/>
        </p:nvGraphicFramePr>
        <p:xfrm>
          <a:off x="6535477" y="2449193"/>
          <a:ext cx="4957432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970">
                  <a:extLst>
                    <a:ext uri="{9D8B030D-6E8A-4147-A177-3AD203B41FA5}">
                      <a16:colId xmlns:a16="http://schemas.microsoft.com/office/drawing/2014/main" val="1360289702"/>
                    </a:ext>
                  </a:extLst>
                </a:gridCol>
                <a:gridCol w="1063256">
                  <a:extLst>
                    <a:ext uri="{9D8B030D-6E8A-4147-A177-3AD203B41FA5}">
                      <a16:colId xmlns:a16="http://schemas.microsoft.com/office/drawing/2014/main" val="81281079"/>
                    </a:ext>
                  </a:extLst>
                </a:gridCol>
                <a:gridCol w="499731">
                  <a:extLst>
                    <a:ext uri="{9D8B030D-6E8A-4147-A177-3AD203B41FA5}">
                      <a16:colId xmlns:a16="http://schemas.microsoft.com/office/drawing/2014/main" val="3870624234"/>
                    </a:ext>
                  </a:extLst>
                </a:gridCol>
                <a:gridCol w="1222744">
                  <a:extLst>
                    <a:ext uri="{9D8B030D-6E8A-4147-A177-3AD203B41FA5}">
                      <a16:colId xmlns:a16="http://schemas.microsoft.com/office/drawing/2014/main" val="2237833395"/>
                    </a:ext>
                  </a:extLst>
                </a:gridCol>
                <a:gridCol w="499731">
                  <a:extLst>
                    <a:ext uri="{9D8B030D-6E8A-4147-A177-3AD203B41FA5}">
                      <a16:colId xmlns:a16="http://schemas.microsoft.com/office/drawing/2014/main" val="4203295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Combinación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abcd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1’s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181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(1,3)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(1,9)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00-1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-001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805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(3,11)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(9,11)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-011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10-1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715927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BF128D79-A088-E06E-2DC8-32C311DC3C4E}"/>
              </a:ext>
            </a:extLst>
          </p:cNvPr>
          <p:cNvSpPr txBox="1"/>
          <p:nvPr/>
        </p:nvSpPr>
        <p:spPr>
          <a:xfrm>
            <a:off x="606055" y="3105416"/>
            <a:ext cx="2254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Century Gothic" panose="020B0502020202020204" pitchFamily="34" charset="0"/>
              </a:rPr>
              <a:t>TABLA</a:t>
            </a:r>
            <a:r>
              <a:rPr lang="es-MX" sz="1400" b="1" dirty="0">
                <a:latin typeface="Century Gothic" panose="020B0502020202020204" pitchFamily="34" charset="0"/>
              </a:rPr>
              <a:t> 4</a:t>
            </a:r>
          </a:p>
        </p:txBody>
      </p:sp>
      <p:graphicFrame>
        <p:nvGraphicFramePr>
          <p:cNvPr id="10" name="Marcador de contenido 9">
            <a:extLst>
              <a:ext uri="{FF2B5EF4-FFF2-40B4-BE49-F238E27FC236}">
                <a16:creationId xmlns:a16="http://schemas.microsoft.com/office/drawing/2014/main" id="{3B4A2BFD-D57B-EAE7-8DE7-9B7B48013AB0}"/>
              </a:ext>
            </a:extLst>
          </p:cNvPr>
          <p:cNvGraphicFramePr>
            <a:graphicFrameLocks/>
          </p:cNvGraphicFramePr>
          <p:nvPr/>
        </p:nvGraphicFramePr>
        <p:xfrm>
          <a:off x="699088" y="3552887"/>
          <a:ext cx="495743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970">
                  <a:extLst>
                    <a:ext uri="{9D8B030D-6E8A-4147-A177-3AD203B41FA5}">
                      <a16:colId xmlns:a16="http://schemas.microsoft.com/office/drawing/2014/main" val="1360289702"/>
                    </a:ext>
                  </a:extLst>
                </a:gridCol>
                <a:gridCol w="1063256">
                  <a:extLst>
                    <a:ext uri="{9D8B030D-6E8A-4147-A177-3AD203B41FA5}">
                      <a16:colId xmlns:a16="http://schemas.microsoft.com/office/drawing/2014/main" val="81281079"/>
                    </a:ext>
                  </a:extLst>
                </a:gridCol>
                <a:gridCol w="499731">
                  <a:extLst>
                    <a:ext uri="{9D8B030D-6E8A-4147-A177-3AD203B41FA5}">
                      <a16:colId xmlns:a16="http://schemas.microsoft.com/office/drawing/2014/main" val="3870624234"/>
                    </a:ext>
                  </a:extLst>
                </a:gridCol>
                <a:gridCol w="1222744">
                  <a:extLst>
                    <a:ext uri="{9D8B030D-6E8A-4147-A177-3AD203B41FA5}">
                      <a16:colId xmlns:a16="http://schemas.microsoft.com/office/drawing/2014/main" val="2237833395"/>
                    </a:ext>
                  </a:extLst>
                </a:gridCol>
                <a:gridCol w="499731">
                  <a:extLst>
                    <a:ext uri="{9D8B030D-6E8A-4147-A177-3AD203B41FA5}">
                      <a16:colId xmlns:a16="http://schemas.microsoft.com/office/drawing/2014/main" val="4203295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Combinación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abcd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1’s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181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(1,3,9,11)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-0-1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805827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8D2AF4FC-7D11-C750-1B9F-24780E39C97A}"/>
              </a:ext>
            </a:extLst>
          </p:cNvPr>
          <p:cNvSpPr txBox="1"/>
          <p:nvPr/>
        </p:nvSpPr>
        <p:spPr>
          <a:xfrm>
            <a:off x="606055" y="4663770"/>
            <a:ext cx="6464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Century Gothic" panose="020B0502020202020204" pitchFamily="34" charset="0"/>
              </a:rPr>
              <a:t>TABLA</a:t>
            </a:r>
            <a:r>
              <a:rPr lang="es-MX" sz="1400" b="1" dirty="0">
                <a:latin typeface="Century Gothic" panose="020B0502020202020204" pitchFamily="34" charset="0"/>
              </a:rPr>
              <a:t> 5 (o TABLA DE LOS IMPLICANTES PRIMOS.)</a:t>
            </a:r>
          </a:p>
        </p:txBody>
      </p:sp>
      <p:graphicFrame>
        <p:nvGraphicFramePr>
          <p:cNvPr id="11" name="Marcador de contenido 9">
            <a:extLst>
              <a:ext uri="{FF2B5EF4-FFF2-40B4-BE49-F238E27FC236}">
                <a16:creationId xmlns:a16="http://schemas.microsoft.com/office/drawing/2014/main" id="{C2B2918A-845C-8C78-1DC4-1139D4A71C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9812109"/>
              </p:ext>
            </p:extLst>
          </p:nvPr>
        </p:nvGraphicFramePr>
        <p:xfrm>
          <a:off x="699088" y="5143527"/>
          <a:ext cx="662904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043">
                  <a:extLst>
                    <a:ext uri="{9D8B030D-6E8A-4147-A177-3AD203B41FA5}">
                      <a16:colId xmlns:a16="http://schemas.microsoft.com/office/drawing/2014/main" val="1360289702"/>
                    </a:ext>
                  </a:extLst>
                </a:gridCol>
                <a:gridCol w="1070933">
                  <a:extLst>
                    <a:ext uri="{9D8B030D-6E8A-4147-A177-3AD203B41FA5}">
                      <a16:colId xmlns:a16="http://schemas.microsoft.com/office/drawing/2014/main" val="81281079"/>
                    </a:ext>
                  </a:extLst>
                </a:gridCol>
                <a:gridCol w="246139">
                  <a:extLst>
                    <a:ext uri="{9D8B030D-6E8A-4147-A177-3AD203B41FA5}">
                      <a16:colId xmlns:a16="http://schemas.microsoft.com/office/drawing/2014/main" val="3870624234"/>
                    </a:ext>
                  </a:extLst>
                </a:gridCol>
                <a:gridCol w="604126">
                  <a:extLst>
                    <a:ext uri="{9D8B030D-6E8A-4147-A177-3AD203B41FA5}">
                      <a16:colId xmlns:a16="http://schemas.microsoft.com/office/drawing/2014/main" val="22378333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69214740"/>
                    </a:ext>
                  </a:extLst>
                </a:gridCol>
                <a:gridCol w="325205">
                  <a:extLst>
                    <a:ext uri="{9D8B030D-6E8A-4147-A177-3AD203B41FA5}">
                      <a16:colId xmlns:a16="http://schemas.microsoft.com/office/drawing/2014/main" val="3041090160"/>
                    </a:ext>
                  </a:extLst>
                </a:gridCol>
                <a:gridCol w="340242">
                  <a:extLst>
                    <a:ext uri="{9D8B030D-6E8A-4147-A177-3AD203B41FA5}">
                      <a16:colId xmlns:a16="http://schemas.microsoft.com/office/drawing/2014/main" val="926074"/>
                    </a:ext>
                  </a:extLst>
                </a:gridCol>
                <a:gridCol w="350874">
                  <a:extLst>
                    <a:ext uri="{9D8B030D-6E8A-4147-A177-3AD203B41FA5}">
                      <a16:colId xmlns:a16="http://schemas.microsoft.com/office/drawing/2014/main" val="245565128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42833272"/>
                    </a:ext>
                  </a:extLst>
                </a:gridCol>
                <a:gridCol w="1342007">
                  <a:extLst>
                    <a:ext uri="{9D8B030D-6E8A-4147-A177-3AD203B41FA5}">
                      <a16:colId xmlns:a16="http://schemas.microsoft.com/office/drawing/2014/main" val="4203295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Combinación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abcd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1’s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Producto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181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(1,3,9,11)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-0-1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805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02416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030C6ED-A045-7DCB-B675-E10B42E0C2F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99090" y="390776"/>
                <a:ext cx="10793819" cy="1325563"/>
              </a:xfrm>
            </p:spPr>
            <p:txBody>
              <a:bodyPr>
                <a:noAutofit/>
              </a:bodyPr>
              <a:lstStyle/>
              <a:p>
                <a:r>
                  <a:rPr lang="es-MX" sz="1800" b="1" dirty="0">
                    <a:latin typeface="Century Gothic" panose="020B0502020202020204" pitchFamily="34" charset="0"/>
                  </a:rPr>
                  <a:t>EJEMPLO: </a:t>
                </a:r>
                <a:r>
                  <a:rPr lang="es-MX" sz="1800" dirty="0">
                    <a:latin typeface="Century Gothic" panose="020B0502020202020204" pitchFamily="34" charset="0"/>
                  </a:rPr>
                  <a:t>Minimice la siguiente función booleana por medio del método de Quine-McCluskey:</a:t>
                </a:r>
                <a:br>
                  <a:rPr lang="es-MX" sz="1800" dirty="0">
                    <a:latin typeface="Century Gothic" panose="020B0502020202020204" pitchFamily="34" charset="0"/>
                  </a:rPr>
                </a:br>
                <a:br>
                  <a:rPr lang="es-MX" sz="1800" dirty="0">
                    <a:latin typeface="Century Gothic" panose="020B050202020202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𝑓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(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𝑎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,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𝑏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,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𝑐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,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𝑑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) 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s-MX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s-ES" sz="1800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es-MX" sz="1800">
                              <a:latin typeface="CambriaMath"/>
                            </a:rPr>
                            <m:t>(1,3,9,11)</m:t>
                          </m:r>
                        </m:e>
                      </m:nary>
                    </m:oMath>
                  </m:oMathPara>
                </a14:m>
                <a:endParaRPr lang="es-MX" sz="1800" dirty="0"/>
              </a:p>
            </p:txBody>
          </p:sp>
        </mc:Choice>
        <mc:Fallback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030C6ED-A045-7DCB-B675-E10B42E0C2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99090" y="390776"/>
                <a:ext cx="10793819" cy="1325563"/>
              </a:xfrm>
              <a:blipFill>
                <a:blip r:embed="rId2"/>
                <a:stretch>
                  <a:fillRect l="-588" t="-29245" b="-9622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DF284FC-08E3-6DC1-EE2E-CD061F7D70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9089" y="2449193"/>
            <a:ext cx="5574120" cy="741680"/>
          </a:xfrm>
        </p:spPr>
        <p:txBody>
          <a:bodyPr>
            <a:normAutofit/>
          </a:bodyPr>
          <a:lstStyle/>
          <a:p>
            <a:pPr algn="just"/>
            <a:r>
              <a:rPr lang="es-MX" sz="1800" i="1" dirty="0">
                <a:solidFill>
                  <a:srgbClr val="FF0000"/>
                </a:solidFill>
              </a:rPr>
              <a:t>PASO 5: Llenando tabla de los implicantes primos.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5F7245E-86FF-6A42-B81C-B2B6254E04DA}"/>
              </a:ext>
            </a:extLst>
          </p:cNvPr>
          <p:cNvSpPr txBox="1"/>
          <p:nvPr/>
        </p:nvSpPr>
        <p:spPr>
          <a:xfrm>
            <a:off x="699090" y="1832075"/>
            <a:ext cx="2254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u="sng" dirty="0">
                <a:solidFill>
                  <a:schemeClr val="accent2"/>
                </a:solidFill>
                <a:latin typeface="Century Gothic" panose="020B0502020202020204" pitchFamily="34" charset="0"/>
              </a:rPr>
              <a:t>SOLUCIÓN</a:t>
            </a:r>
            <a:endParaRPr lang="es-MX" sz="1600" b="1" u="sng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5CDC8C0-EA5B-B21A-7D77-AE5218C99E7F}"/>
              </a:ext>
            </a:extLst>
          </p:cNvPr>
          <p:cNvSpPr txBox="1"/>
          <p:nvPr/>
        </p:nvSpPr>
        <p:spPr>
          <a:xfrm>
            <a:off x="6535477" y="2032130"/>
            <a:ext cx="2254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Century Gothic" panose="020B0502020202020204" pitchFamily="34" charset="0"/>
              </a:rPr>
              <a:t>TABLA</a:t>
            </a:r>
            <a:r>
              <a:rPr lang="es-MX" sz="1400" b="1" dirty="0">
                <a:latin typeface="Century Gothic" panose="020B0502020202020204" pitchFamily="34" charset="0"/>
              </a:rPr>
              <a:t> 3</a:t>
            </a:r>
          </a:p>
        </p:txBody>
      </p:sp>
      <p:graphicFrame>
        <p:nvGraphicFramePr>
          <p:cNvPr id="5" name="Marcador de contenido 9">
            <a:extLst>
              <a:ext uri="{FF2B5EF4-FFF2-40B4-BE49-F238E27FC236}">
                <a16:creationId xmlns:a16="http://schemas.microsoft.com/office/drawing/2014/main" id="{D31CC33A-732B-39CF-A775-EB68B7094589}"/>
              </a:ext>
            </a:extLst>
          </p:cNvPr>
          <p:cNvGraphicFramePr>
            <a:graphicFrameLocks/>
          </p:cNvGraphicFramePr>
          <p:nvPr/>
        </p:nvGraphicFramePr>
        <p:xfrm>
          <a:off x="6535477" y="2449193"/>
          <a:ext cx="4957432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970">
                  <a:extLst>
                    <a:ext uri="{9D8B030D-6E8A-4147-A177-3AD203B41FA5}">
                      <a16:colId xmlns:a16="http://schemas.microsoft.com/office/drawing/2014/main" val="1360289702"/>
                    </a:ext>
                  </a:extLst>
                </a:gridCol>
                <a:gridCol w="1063256">
                  <a:extLst>
                    <a:ext uri="{9D8B030D-6E8A-4147-A177-3AD203B41FA5}">
                      <a16:colId xmlns:a16="http://schemas.microsoft.com/office/drawing/2014/main" val="81281079"/>
                    </a:ext>
                  </a:extLst>
                </a:gridCol>
                <a:gridCol w="499731">
                  <a:extLst>
                    <a:ext uri="{9D8B030D-6E8A-4147-A177-3AD203B41FA5}">
                      <a16:colId xmlns:a16="http://schemas.microsoft.com/office/drawing/2014/main" val="3870624234"/>
                    </a:ext>
                  </a:extLst>
                </a:gridCol>
                <a:gridCol w="1222744">
                  <a:extLst>
                    <a:ext uri="{9D8B030D-6E8A-4147-A177-3AD203B41FA5}">
                      <a16:colId xmlns:a16="http://schemas.microsoft.com/office/drawing/2014/main" val="2237833395"/>
                    </a:ext>
                  </a:extLst>
                </a:gridCol>
                <a:gridCol w="499731">
                  <a:extLst>
                    <a:ext uri="{9D8B030D-6E8A-4147-A177-3AD203B41FA5}">
                      <a16:colId xmlns:a16="http://schemas.microsoft.com/office/drawing/2014/main" val="4203295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Combinación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abcd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1’s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181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(1,3)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(1,9)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00-1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-001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805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(3,11)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(9,11)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-011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10-1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715927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BF128D79-A088-E06E-2DC8-32C311DC3C4E}"/>
              </a:ext>
            </a:extLst>
          </p:cNvPr>
          <p:cNvSpPr txBox="1"/>
          <p:nvPr/>
        </p:nvSpPr>
        <p:spPr>
          <a:xfrm>
            <a:off x="606055" y="3105416"/>
            <a:ext cx="2254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Century Gothic" panose="020B0502020202020204" pitchFamily="34" charset="0"/>
              </a:rPr>
              <a:t>TABLA</a:t>
            </a:r>
            <a:r>
              <a:rPr lang="es-MX" sz="1400" b="1" dirty="0">
                <a:latin typeface="Century Gothic" panose="020B0502020202020204" pitchFamily="34" charset="0"/>
              </a:rPr>
              <a:t> 4</a:t>
            </a:r>
          </a:p>
        </p:txBody>
      </p:sp>
      <p:graphicFrame>
        <p:nvGraphicFramePr>
          <p:cNvPr id="10" name="Marcador de contenido 9">
            <a:extLst>
              <a:ext uri="{FF2B5EF4-FFF2-40B4-BE49-F238E27FC236}">
                <a16:creationId xmlns:a16="http://schemas.microsoft.com/office/drawing/2014/main" id="{3B4A2BFD-D57B-EAE7-8DE7-9B7B48013AB0}"/>
              </a:ext>
            </a:extLst>
          </p:cNvPr>
          <p:cNvGraphicFramePr>
            <a:graphicFrameLocks/>
          </p:cNvGraphicFramePr>
          <p:nvPr/>
        </p:nvGraphicFramePr>
        <p:xfrm>
          <a:off x="699088" y="3552887"/>
          <a:ext cx="495743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970">
                  <a:extLst>
                    <a:ext uri="{9D8B030D-6E8A-4147-A177-3AD203B41FA5}">
                      <a16:colId xmlns:a16="http://schemas.microsoft.com/office/drawing/2014/main" val="1360289702"/>
                    </a:ext>
                  </a:extLst>
                </a:gridCol>
                <a:gridCol w="1063256">
                  <a:extLst>
                    <a:ext uri="{9D8B030D-6E8A-4147-A177-3AD203B41FA5}">
                      <a16:colId xmlns:a16="http://schemas.microsoft.com/office/drawing/2014/main" val="81281079"/>
                    </a:ext>
                  </a:extLst>
                </a:gridCol>
                <a:gridCol w="499731">
                  <a:extLst>
                    <a:ext uri="{9D8B030D-6E8A-4147-A177-3AD203B41FA5}">
                      <a16:colId xmlns:a16="http://schemas.microsoft.com/office/drawing/2014/main" val="3870624234"/>
                    </a:ext>
                  </a:extLst>
                </a:gridCol>
                <a:gridCol w="1222744">
                  <a:extLst>
                    <a:ext uri="{9D8B030D-6E8A-4147-A177-3AD203B41FA5}">
                      <a16:colId xmlns:a16="http://schemas.microsoft.com/office/drawing/2014/main" val="2237833395"/>
                    </a:ext>
                  </a:extLst>
                </a:gridCol>
                <a:gridCol w="499731">
                  <a:extLst>
                    <a:ext uri="{9D8B030D-6E8A-4147-A177-3AD203B41FA5}">
                      <a16:colId xmlns:a16="http://schemas.microsoft.com/office/drawing/2014/main" val="4203295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Combinación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abcd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1’s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181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(1,3,9,11)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-0-1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805827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8D2AF4FC-7D11-C750-1B9F-24780E39C97A}"/>
              </a:ext>
            </a:extLst>
          </p:cNvPr>
          <p:cNvSpPr txBox="1"/>
          <p:nvPr/>
        </p:nvSpPr>
        <p:spPr>
          <a:xfrm>
            <a:off x="606055" y="4663770"/>
            <a:ext cx="6464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Century Gothic" panose="020B0502020202020204" pitchFamily="34" charset="0"/>
              </a:rPr>
              <a:t>TABLA</a:t>
            </a:r>
            <a:r>
              <a:rPr lang="es-MX" sz="1400" b="1" dirty="0">
                <a:latin typeface="Century Gothic" panose="020B0502020202020204" pitchFamily="34" charset="0"/>
              </a:rPr>
              <a:t> 5 (o TABLA DE LOS IMPLICANTES PRIMOS.)</a:t>
            </a:r>
          </a:p>
        </p:txBody>
      </p:sp>
      <p:graphicFrame>
        <p:nvGraphicFramePr>
          <p:cNvPr id="11" name="Marcador de contenido 9">
            <a:extLst>
              <a:ext uri="{FF2B5EF4-FFF2-40B4-BE49-F238E27FC236}">
                <a16:creationId xmlns:a16="http://schemas.microsoft.com/office/drawing/2014/main" id="{C2B2918A-845C-8C78-1DC4-1139D4A71C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0604808"/>
              </p:ext>
            </p:extLst>
          </p:nvPr>
        </p:nvGraphicFramePr>
        <p:xfrm>
          <a:off x="699088" y="5143527"/>
          <a:ext cx="662904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043">
                  <a:extLst>
                    <a:ext uri="{9D8B030D-6E8A-4147-A177-3AD203B41FA5}">
                      <a16:colId xmlns:a16="http://schemas.microsoft.com/office/drawing/2014/main" val="1360289702"/>
                    </a:ext>
                  </a:extLst>
                </a:gridCol>
                <a:gridCol w="1070933">
                  <a:extLst>
                    <a:ext uri="{9D8B030D-6E8A-4147-A177-3AD203B41FA5}">
                      <a16:colId xmlns:a16="http://schemas.microsoft.com/office/drawing/2014/main" val="81281079"/>
                    </a:ext>
                  </a:extLst>
                </a:gridCol>
                <a:gridCol w="246139">
                  <a:extLst>
                    <a:ext uri="{9D8B030D-6E8A-4147-A177-3AD203B41FA5}">
                      <a16:colId xmlns:a16="http://schemas.microsoft.com/office/drawing/2014/main" val="3870624234"/>
                    </a:ext>
                  </a:extLst>
                </a:gridCol>
                <a:gridCol w="604126">
                  <a:extLst>
                    <a:ext uri="{9D8B030D-6E8A-4147-A177-3AD203B41FA5}">
                      <a16:colId xmlns:a16="http://schemas.microsoft.com/office/drawing/2014/main" val="22378333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69214740"/>
                    </a:ext>
                  </a:extLst>
                </a:gridCol>
                <a:gridCol w="325205">
                  <a:extLst>
                    <a:ext uri="{9D8B030D-6E8A-4147-A177-3AD203B41FA5}">
                      <a16:colId xmlns:a16="http://schemas.microsoft.com/office/drawing/2014/main" val="3041090160"/>
                    </a:ext>
                  </a:extLst>
                </a:gridCol>
                <a:gridCol w="340242">
                  <a:extLst>
                    <a:ext uri="{9D8B030D-6E8A-4147-A177-3AD203B41FA5}">
                      <a16:colId xmlns:a16="http://schemas.microsoft.com/office/drawing/2014/main" val="926074"/>
                    </a:ext>
                  </a:extLst>
                </a:gridCol>
                <a:gridCol w="350874">
                  <a:extLst>
                    <a:ext uri="{9D8B030D-6E8A-4147-A177-3AD203B41FA5}">
                      <a16:colId xmlns:a16="http://schemas.microsoft.com/office/drawing/2014/main" val="245565128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42833272"/>
                    </a:ext>
                  </a:extLst>
                </a:gridCol>
                <a:gridCol w="1342007">
                  <a:extLst>
                    <a:ext uri="{9D8B030D-6E8A-4147-A177-3AD203B41FA5}">
                      <a16:colId xmlns:a16="http://schemas.microsoft.com/office/drawing/2014/main" val="4203295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Combinación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abcd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1’s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Producto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181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(1,3,9,11)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-0-1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805827"/>
                  </a:ext>
                </a:extLst>
              </a:tr>
            </a:tbl>
          </a:graphicData>
        </a:graphic>
      </p:graphicFrame>
      <p:sp>
        <p:nvSpPr>
          <p:cNvPr id="3" name="Marcador de contenido 5">
            <a:extLst>
              <a:ext uri="{FF2B5EF4-FFF2-40B4-BE49-F238E27FC236}">
                <a16:creationId xmlns:a16="http://schemas.microsoft.com/office/drawing/2014/main" id="{56927E19-307B-B118-958E-32DA263C3F8C}"/>
              </a:ext>
            </a:extLst>
          </p:cNvPr>
          <p:cNvSpPr txBox="1">
            <a:spLocks/>
          </p:cNvSpPr>
          <p:nvPr/>
        </p:nvSpPr>
        <p:spPr>
          <a:xfrm>
            <a:off x="7570379" y="4299217"/>
            <a:ext cx="3922529" cy="2271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MX" sz="1800" i="1" dirty="0">
                <a:solidFill>
                  <a:srgbClr val="FF0000"/>
                </a:solidFill>
              </a:rPr>
              <a:t>PARA ESCRIBIR LOS PRODUCTOS, casos para cada variable:</a:t>
            </a:r>
          </a:p>
          <a:p>
            <a:pPr marL="0" indent="0" algn="just">
              <a:buNone/>
            </a:pPr>
            <a:endParaRPr lang="es-MX" sz="18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5386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030C6ED-A045-7DCB-B675-E10B42E0C2F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99090" y="390776"/>
                <a:ext cx="10793819" cy="1325563"/>
              </a:xfrm>
            </p:spPr>
            <p:txBody>
              <a:bodyPr>
                <a:noAutofit/>
              </a:bodyPr>
              <a:lstStyle/>
              <a:p>
                <a:r>
                  <a:rPr lang="es-MX" sz="1800" b="1" dirty="0">
                    <a:latin typeface="Century Gothic" panose="020B0502020202020204" pitchFamily="34" charset="0"/>
                  </a:rPr>
                  <a:t>EJEMPLO: </a:t>
                </a:r>
                <a:r>
                  <a:rPr lang="es-MX" sz="1800" dirty="0">
                    <a:latin typeface="Century Gothic" panose="020B0502020202020204" pitchFamily="34" charset="0"/>
                  </a:rPr>
                  <a:t>Minimice la siguiente función booleana por medio del método de Quine-McCluskey:</a:t>
                </a:r>
                <a:br>
                  <a:rPr lang="es-MX" sz="1800" dirty="0">
                    <a:latin typeface="Century Gothic" panose="020B0502020202020204" pitchFamily="34" charset="0"/>
                  </a:rPr>
                </a:br>
                <a:br>
                  <a:rPr lang="es-MX" sz="1800" dirty="0">
                    <a:latin typeface="Century Gothic" panose="020B050202020202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𝑓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(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𝑎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,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𝑏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,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𝑐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,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𝑑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) 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s-MX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s-ES" sz="1800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es-MX" sz="1800">
                              <a:latin typeface="CambriaMath"/>
                            </a:rPr>
                            <m:t>(1,3,9,11)</m:t>
                          </m:r>
                        </m:e>
                      </m:nary>
                    </m:oMath>
                  </m:oMathPara>
                </a14:m>
                <a:endParaRPr lang="es-MX" sz="1800" dirty="0"/>
              </a:p>
            </p:txBody>
          </p:sp>
        </mc:Choice>
        <mc:Fallback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030C6ED-A045-7DCB-B675-E10B42E0C2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99090" y="390776"/>
                <a:ext cx="10793819" cy="1325563"/>
              </a:xfrm>
              <a:blipFill>
                <a:blip r:embed="rId2"/>
                <a:stretch>
                  <a:fillRect l="-588" t="-29245" b="-9622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DF284FC-08E3-6DC1-EE2E-CD061F7D70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9089" y="2449193"/>
            <a:ext cx="5574120" cy="741680"/>
          </a:xfrm>
        </p:spPr>
        <p:txBody>
          <a:bodyPr>
            <a:normAutofit/>
          </a:bodyPr>
          <a:lstStyle/>
          <a:p>
            <a:pPr algn="just"/>
            <a:r>
              <a:rPr lang="es-MX" sz="1800" i="1" dirty="0">
                <a:solidFill>
                  <a:srgbClr val="FF0000"/>
                </a:solidFill>
              </a:rPr>
              <a:t>PASO 5: Llenando tabla de los implicantes primos.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5F7245E-86FF-6A42-B81C-B2B6254E04DA}"/>
              </a:ext>
            </a:extLst>
          </p:cNvPr>
          <p:cNvSpPr txBox="1"/>
          <p:nvPr/>
        </p:nvSpPr>
        <p:spPr>
          <a:xfrm>
            <a:off x="699090" y="1832075"/>
            <a:ext cx="2254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u="sng" dirty="0">
                <a:solidFill>
                  <a:schemeClr val="accent2"/>
                </a:solidFill>
                <a:latin typeface="Century Gothic" panose="020B0502020202020204" pitchFamily="34" charset="0"/>
              </a:rPr>
              <a:t>SOLUCIÓN</a:t>
            </a:r>
            <a:endParaRPr lang="es-MX" sz="1600" b="1" u="sng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5CDC8C0-EA5B-B21A-7D77-AE5218C99E7F}"/>
              </a:ext>
            </a:extLst>
          </p:cNvPr>
          <p:cNvSpPr txBox="1"/>
          <p:nvPr/>
        </p:nvSpPr>
        <p:spPr>
          <a:xfrm>
            <a:off x="6535477" y="2032130"/>
            <a:ext cx="2254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Century Gothic" panose="020B0502020202020204" pitchFamily="34" charset="0"/>
              </a:rPr>
              <a:t>TABLA</a:t>
            </a:r>
            <a:r>
              <a:rPr lang="es-MX" sz="1400" b="1" dirty="0">
                <a:latin typeface="Century Gothic" panose="020B0502020202020204" pitchFamily="34" charset="0"/>
              </a:rPr>
              <a:t> 3</a:t>
            </a:r>
          </a:p>
        </p:txBody>
      </p:sp>
      <p:graphicFrame>
        <p:nvGraphicFramePr>
          <p:cNvPr id="5" name="Marcador de contenido 9">
            <a:extLst>
              <a:ext uri="{FF2B5EF4-FFF2-40B4-BE49-F238E27FC236}">
                <a16:creationId xmlns:a16="http://schemas.microsoft.com/office/drawing/2014/main" id="{D31CC33A-732B-39CF-A775-EB68B7094589}"/>
              </a:ext>
            </a:extLst>
          </p:cNvPr>
          <p:cNvGraphicFramePr>
            <a:graphicFrameLocks/>
          </p:cNvGraphicFramePr>
          <p:nvPr/>
        </p:nvGraphicFramePr>
        <p:xfrm>
          <a:off x="6535477" y="2449193"/>
          <a:ext cx="4957432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970">
                  <a:extLst>
                    <a:ext uri="{9D8B030D-6E8A-4147-A177-3AD203B41FA5}">
                      <a16:colId xmlns:a16="http://schemas.microsoft.com/office/drawing/2014/main" val="1360289702"/>
                    </a:ext>
                  </a:extLst>
                </a:gridCol>
                <a:gridCol w="1063256">
                  <a:extLst>
                    <a:ext uri="{9D8B030D-6E8A-4147-A177-3AD203B41FA5}">
                      <a16:colId xmlns:a16="http://schemas.microsoft.com/office/drawing/2014/main" val="81281079"/>
                    </a:ext>
                  </a:extLst>
                </a:gridCol>
                <a:gridCol w="499731">
                  <a:extLst>
                    <a:ext uri="{9D8B030D-6E8A-4147-A177-3AD203B41FA5}">
                      <a16:colId xmlns:a16="http://schemas.microsoft.com/office/drawing/2014/main" val="3870624234"/>
                    </a:ext>
                  </a:extLst>
                </a:gridCol>
                <a:gridCol w="1222744">
                  <a:extLst>
                    <a:ext uri="{9D8B030D-6E8A-4147-A177-3AD203B41FA5}">
                      <a16:colId xmlns:a16="http://schemas.microsoft.com/office/drawing/2014/main" val="2237833395"/>
                    </a:ext>
                  </a:extLst>
                </a:gridCol>
                <a:gridCol w="499731">
                  <a:extLst>
                    <a:ext uri="{9D8B030D-6E8A-4147-A177-3AD203B41FA5}">
                      <a16:colId xmlns:a16="http://schemas.microsoft.com/office/drawing/2014/main" val="4203295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Combinación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abcd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1’s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181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(1,3)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(1,9)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00-1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-001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805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(3,11)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(9,11)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-011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10-1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715927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BF128D79-A088-E06E-2DC8-32C311DC3C4E}"/>
              </a:ext>
            </a:extLst>
          </p:cNvPr>
          <p:cNvSpPr txBox="1"/>
          <p:nvPr/>
        </p:nvSpPr>
        <p:spPr>
          <a:xfrm>
            <a:off x="606055" y="3105416"/>
            <a:ext cx="2254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Century Gothic" panose="020B0502020202020204" pitchFamily="34" charset="0"/>
              </a:rPr>
              <a:t>TABLA</a:t>
            </a:r>
            <a:r>
              <a:rPr lang="es-MX" sz="1400" b="1" dirty="0">
                <a:latin typeface="Century Gothic" panose="020B0502020202020204" pitchFamily="34" charset="0"/>
              </a:rPr>
              <a:t> 4</a:t>
            </a:r>
          </a:p>
        </p:txBody>
      </p:sp>
      <p:graphicFrame>
        <p:nvGraphicFramePr>
          <p:cNvPr id="10" name="Marcador de contenido 9">
            <a:extLst>
              <a:ext uri="{FF2B5EF4-FFF2-40B4-BE49-F238E27FC236}">
                <a16:creationId xmlns:a16="http://schemas.microsoft.com/office/drawing/2014/main" id="{3B4A2BFD-D57B-EAE7-8DE7-9B7B48013AB0}"/>
              </a:ext>
            </a:extLst>
          </p:cNvPr>
          <p:cNvGraphicFramePr>
            <a:graphicFrameLocks/>
          </p:cNvGraphicFramePr>
          <p:nvPr/>
        </p:nvGraphicFramePr>
        <p:xfrm>
          <a:off x="699088" y="3552887"/>
          <a:ext cx="495743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970">
                  <a:extLst>
                    <a:ext uri="{9D8B030D-6E8A-4147-A177-3AD203B41FA5}">
                      <a16:colId xmlns:a16="http://schemas.microsoft.com/office/drawing/2014/main" val="1360289702"/>
                    </a:ext>
                  </a:extLst>
                </a:gridCol>
                <a:gridCol w="1063256">
                  <a:extLst>
                    <a:ext uri="{9D8B030D-6E8A-4147-A177-3AD203B41FA5}">
                      <a16:colId xmlns:a16="http://schemas.microsoft.com/office/drawing/2014/main" val="81281079"/>
                    </a:ext>
                  </a:extLst>
                </a:gridCol>
                <a:gridCol w="499731">
                  <a:extLst>
                    <a:ext uri="{9D8B030D-6E8A-4147-A177-3AD203B41FA5}">
                      <a16:colId xmlns:a16="http://schemas.microsoft.com/office/drawing/2014/main" val="3870624234"/>
                    </a:ext>
                  </a:extLst>
                </a:gridCol>
                <a:gridCol w="1222744">
                  <a:extLst>
                    <a:ext uri="{9D8B030D-6E8A-4147-A177-3AD203B41FA5}">
                      <a16:colId xmlns:a16="http://schemas.microsoft.com/office/drawing/2014/main" val="2237833395"/>
                    </a:ext>
                  </a:extLst>
                </a:gridCol>
                <a:gridCol w="499731">
                  <a:extLst>
                    <a:ext uri="{9D8B030D-6E8A-4147-A177-3AD203B41FA5}">
                      <a16:colId xmlns:a16="http://schemas.microsoft.com/office/drawing/2014/main" val="4203295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Combinación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abcd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1’s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181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(1,3,9,11)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-0-1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805827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8D2AF4FC-7D11-C750-1B9F-24780E39C97A}"/>
              </a:ext>
            </a:extLst>
          </p:cNvPr>
          <p:cNvSpPr txBox="1"/>
          <p:nvPr/>
        </p:nvSpPr>
        <p:spPr>
          <a:xfrm>
            <a:off x="606055" y="4663770"/>
            <a:ext cx="6464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Century Gothic" panose="020B0502020202020204" pitchFamily="34" charset="0"/>
              </a:rPr>
              <a:t>TABLA</a:t>
            </a:r>
            <a:r>
              <a:rPr lang="es-MX" sz="1400" b="1" dirty="0">
                <a:latin typeface="Century Gothic" panose="020B0502020202020204" pitchFamily="34" charset="0"/>
              </a:rPr>
              <a:t> 5 (o TABLA DE LOS IMPLICANTES PRIMOS.)</a:t>
            </a:r>
          </a:p>
        </p:txBody>
      </p:sp>
      <p:graphicFrame>
        <p:nvGraphicFramePr>
          <p:cNvPr id="11" name="Marcador de contenido 9">
            <a:extLst>
              <a:ext uri="{FF2B5EF4-FFF2-40B4-BE49-F238E27FC236}">
                <a16:creationId xmlns:a16="http://schemas.microsoft.com/office/drawing/2014/main" id="{C2B2918A-845C-8C78-1DC4-1139D4A71C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15339"/>
              </p:ext>
            </p:extLst>
          </p:nvPr>
        </p:nvGraphicFramePr>
        <p:xfrm>
          <a:off x="699088" y="5143527"/>
          <a:ext cx="662904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043">
                  <a:extLst>
                    <a:ext uri="{9D8B030D-6E8A-4147-A177-3AD203B41FA5}">
                      <a16:colId xmlns:a16="http://schemas.microsoft.com/office/drawing/2014/main" val="1360289702"/>
                    </a:ext>
                  </a:extLst>
                </a:gridCol>
                <a:gridCol w="1070933">
                  <a:extLst>
                    <a:ext uri="{9D8B030D-6E8A-4147-A177-3AD203B41FA5}">
                      <a16:colId xmlns:a16="http://schemas.microsoft.com/office/drawing/2014/main" val="81281079"/>
                    </a:ext>
                  </a:extLst>
                </a:gridCol>
                <a:gridCol w="246139">
                  <a:extLst>
                    <a:ext uri="{9D8B030D-6E8A-4147-A177-3AD203B41FA5}">
                      <a16:colId xmlns:a16="http://schemas.microsoft.com/office/drawing/2014/main" val="3870624234"/>
                    </a:ext>
                  </a:extLst>
                </a:gridCol>
                <a:gridCol w="604126">
                  <a:extLst>
                    <a:ext uri="{9D8B030D-6E8A-4147-A177-3AD203B41FA5}">
                      <a16:colId xmlns:a16="http://schemas.microsoft.com/office/drawing/2014/main" val="22378333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69214740"/>
                    </a:ext>
                  </a:extLst>
                </a:gridCol>
                <a:gridCol w="325205">
                  <a:extLst>
                    <a:ext uri="{9D8B030D-6E8A-4147-A177-3AD203B41FA5}">
                      <a16:colId xmlns:a16="http://schemas.microsoft.com/office/drawing/2014/main" val="3041090160"/>
                    </a:ext>
                  </a:extLst>
                </a:gridCol>
                <a:gridCol w="340242">
                  <a:extLst>
                    <a:ext uri="{9D8B030D-6E8A-4147-A177-3AD203B41FA5}">
                      <a16:colId xmlns:a16="http://schemas.microsoft.com/office/drawing/2014/main" val="926074"/>
                    </a:ext>
                  </a:extLst>
                </a:gridCol>
                <a:gridCol w="350874">
                  <a:extLst>
                    <a:ext uri="{9D8B030D-6E8A-4147-A177-3AD203B41FA5}">
                      <a16:colId xmlns:a16="http://schemas.microsoft.com/office/drawing/2014/main" val="245565128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42833272"/>
                    </a:ext>
                  </a:extLst>
                </a:gridCol>
                <a:gridCol w="1342007">
                  <a:extLst>
                    <a:ext uri="{9D8B030D-6E8A-4147-A177-3AD203B41FA5}">
                      <a16:colId xmlns:a16="http://schemas.microsoft.com/office/drawing/2014/main" val="4203295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Combinación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abcd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1’s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Producto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181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(1,3,9,11)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</a:rPr>
                        <a:t>-</a:t>
                      </a:r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0-1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805827"/>
                  </a:ext>
                </a:extLst>
              </a:tr>
            </a:tbl>
          </a:graphicData>
        </a:graphic>
      </p:graphicFrame>
      <p:sp>
        <p:nvSpPr>
          <p:cNvPr id="3" name="Marcador de contenido 5">
            <a:extLst>
              <a:ext uri="{FF2B5EF4-FFF2-40B4-BE49-F238E27FC236}">
                <a16:creationId xmlns:a16="http://schemas.microsoft.com/office/drawing/2014/main" id="{56927E19-307B-B118-958E-32DA263C3F8C}"/>
              </a:ext>
            </a:extLst>
          </p:cNvPr>
          <p:cNvSpPr txBox="1">
            <a:spLocks/>
          </p:cNvSpPr>
          <p:nvPr/>
        </p:nvSpPr>
        <p:spPr>
          <a:xfrm>
            <a:off x="7570379" y="4299217"/>
            <a:ext cx="3922529" cy="2271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MX" sz="1800" i="1" dirty="0">
                <a:solidFill>
                  <a:srgbClr val="FF0000"/>
                </a:solidFill>
              </a:rPr>
              <a:t>PARA ESCRIBIR LOS PRODUCTOS, casos para cada variable:</a:t>
            </a:r>
          </a:p>
          <a:p>
            <a:pPr algn="just"/>
            <a:r>
              <a:rPr lang="es-MX" sz="1800" i="1" dirty="0">
                <a:solidFill>
                  <a:srgbClr val="FF0000"/>
                </a:solidFill>
              </a:rPr>
              <a:t>Si hay un –, entonces no se escribe la variable.</a:t>
            </a:r>
          </a:p>
          <a:p>
            <a:pPr marL="0" indent="0" algn="just">
              <a:buNone/>
            </a:pPr>
            <a:endParaRPr lang="es-MX" sz="18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2451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030C6ED-A045-7DCB-B675-E10B42E0C2F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99090" y="390776"/>
                <a:ext cx="10793819" cy="1325563"/>
              </a:xfrm>
            </p:spPr>
            <p:txBody>
              <a:bodyPr>
                <a:noAutofit/>
              </a:bodyPr>
              <a:lstStyle/>
              <a:p>
                <a:r>
                  <a:rPr lang="es-MX" sz="1800" b="1" dirty="0">
                    <a:latin typeface="Century Gothic" panose="020B0502020202020204" pitchFamily="34" charset="0"/>
                  </a:rPr>
                  <a:t>EJEMPLO: </a:t>
                </a:r>
                <a:r>
                  <a:rPr lang="es-MX" sz="1800" dirty="0">
                    <a:latin typeface="Century Gothic" panose="020B0502020202020204" pitchFamily="34" charset="0"/>
                  </a:rPr>
                  <a:t>Minimice la siguiente función booleana por medio del método de Quine-McCluskey:</a:t>
                </a:r>
                <a:br>
                  <a:rPr lang="es-MX" sz="1800" dirty="0">
                    <a:latin typeface="Century Gothic" panose="020B0502020202020204" pitchFamily="34" charset="0"/>
                  </a:rPr>
                </a:br>
                <a:br>
                  <a:rPr lang="es-MX" sz="1800" dirty="0">
                    <a:latin typeface="Century Gothic" panose="020B050202020202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𝑓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(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𝑎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,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𝑏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,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𝑐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,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𝑑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) 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s-MX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s-ES" sz="1800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es-MX" sz="1800">
                              <a:latin typeface="CambriaMath"/>
                            </a:rPr>
                            <m:t>(1,3,9,11)</m:t>
                          </m:r>
                        </m:e>
                      </m:nary>
                    </m:oMath>
                  </m:oMathPara>
                </a14:m>
                <a:endParaRPr lang="es-MX" sz="1800" dirty="0"/>
              </a:p>
            </p:txBody>
          </p:sp>
        </mc:Choice>
        <mc:Fallback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030C6ED-A045-7DCB-B675-E10B42E0C2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99090" y="390776"/>
                <a:ext cx="10793819" cy="1325563"/>
              </a:xfrm>
              <a:blipFill>
                <a:blip r:embed="rId2"/>
                <a:stretch>
                  <a:fillRect l="-588" t="-29245" b="-9622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DF284FC-08E3-6DC1-EE2E-CD061F7D70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9089" y="2449193"/>
            <a:ext cx="5574120" cy="741680"/>
          </a:xfrm>
        </p:spPr>
        <p:txBody>
          <a:bodyPr>
            <a:normAutofit/>
          </a:bodyPr>
          <a:lstStyle/>
          <a:p>
            <a:pPr algn="just"/>
            <a:r>
              <a:rPr lang="es-MX" sz="1800" i="1" dirty="0">
                <a:solidFill>
                  <a:srgbClr val="FF0000"/>
                </a:solidFill>
              </a:rPr>
              <a:t>PASO 5: Llenando tabla de los implicantes primos.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5F7245E-86FF-6A42-B81C-B2B6254E04DA}"/>
              </a:ext>
            </a:extLst>
          </p:cNvPr>
          <p:cNvSpPr txBox="1"/>
          <p:nvPr/>
        </p:nvSpPr>
        <p:spPr>
          <a:xfrm>
            <a:off x="699090" y="1832075"/>
            <a:ext cx="2254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u="sng" dirty="0">
                <a:solidFill>
                  <a:schemeClr val="accent2"/>
                </a:solidFill>
                <a:latin typeface="Century Gothic" panose="020B0502020202020204" pitchFamily="34" charset="0"/>
              </a:rPr>
              <a:t>SOLUCIÓN</a:t>
            </a:r>
            <a:endParaRPr lang="es-MX" sz="1600" b="1" u="sng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5CDC8C0-EA5B-B21A-7D77-AE5218C99E7F}"/>
              </a:ext>
            </a:extLst>
          </p:cNvPr>
          <p:cNvSpPr txBox="1"/>
          <p:nvPr/>
        </p:nvSpPr>
        <p:spPr>
          <a:xfrm>
            <a:off x="6535477" y="2032130"/>
            <a:ext cx="2254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Century Gothic" panose="020B0502020202020204" pitchFamily="34" charset="0"/>
              </a:rPr>
              <a:t>TABLA</a:t>
            </a:r>
            <a:r>
              <a:rPr lang="es-MX" sz="1400" b="1" dirty="0">
                <a:latin typeface="Century Gothic" panose="020B0502020202020204" pitchFamily="34" charset="0"/>
              </a:rPr>
              <a:t> 3</a:t>
            </a:r>
          </a:p>
        </p:txBody>
      </p:sp>
      <p:graphicFrame>
        <p:nvGraphicFramePr>
          <p:cNvPr id="5" name="Marcador de contenido 9">
            <a:extLst>
              <a:ext uri="{FF2B5EF4-FFF2-40B4-BE49-F238E27FC236}">
                <a16:creationId xmlns:a16="http://schemas.microsoft.com/office/drawing/2014/main" id="{D31CC33A-732B-39CF-A775-EB68B7094589}"/>
              </a:ext>
            </a:extLst>
          </p:cNvPr>
          <p:cNvGraphicFramePr>
            <a:graphicFrameLocks/>
          </p:cNvGraphicFramePr>
          <p:nvPr/>
        </p:nvGraphicFramePr>
        <p:xfrm>
          <a:off x="6535477" y="2449193"/>
          <a:ext cx="4957432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970">
                  <a:extLst>
                    <a:ext uri="{9D8B030D-6E8A-4147-A177-3AD203B41FA5}">
                      <a16:colId xmlns:a16="http://schemas.microsoft.com/office/drawing/2014/main" val="1360289702"/>
                    </a:ext>
                  </a:extLst>
                </a:gridCol>
                <a:gridCol w="1063256">
                  <a:extLst>
                    <a:ext uri="{9D8B030D-6E8A-4147-A177-3AD203B41FA5}">
                      <a16:colId xmlns:a16="http://schemas.microsoft.com/office/drawing/2014/main" val="81281079"/>
                    </a:ext>
                  </a:extLst>
                </a:gridCol>
                <a:gridCol w="499731">
                  <a:extLst>
                    <a:ext uri="{9D8B030D-6E8A-4147-A177-3AD203B41FA5}">
                      <a16:colId xmlns:a16="http://schemas.microsoft.com/office/drawing/2014/main" val="3870624234"/>
                    </a:ext>
                  </a:extLst>
                </a:gridCol>
                <a:gridCol w="1222744">
                  <a:extLst>
                    <a:ext uri="{9D8B030D-6E8A-4147-A177-3AD203B41FA5}">
                      <a16:colId xmlns:a16="http://schemas.microsoft.com/office/drawing/2014/main" val="2237833395"/>
                    </a:ext>
                  </a:extLst>
                </a:gridCol>
                <a:gridCol w="499731">
                  <a:extLst>
                    <a:ext uri="{9D8B030D-6E8A-4147-A177-3AD203B41FA5}">
                      <a16:colId xmlns:a16="http://schemas.microsoft.com/office/drawing/2014/main" val="4203295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Combinación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abcd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1’s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181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(1,3)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(1,9)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00-1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-001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805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(3,11)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(9,11)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-011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10-1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715927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BF128D79-A088-E06E-2DC8-32C311DC3C4E}"/>
              </a:ext>
            </a:extLst>
          </p:cNvPr>
          <p:cNvSpPr txBox="1"/>
          <p:nvPr/>
        </p:nvSpPr>
        <p:spPr>
          <a:xfrm>
            <a:off x="606055" y="3105416"/>
            <a:ext cx="2254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Century Gothic" panose="020B0502020202020204" pitchFamily="34" charset="0"/>
              </a:rPr>
              <a:t>TABLA</a:t>
            </a:r>
            <a:r>
              <a:rPr lang="es-MX" sz="1400" b="1" dirty="0">
                <a:latin typeface="Century Gothic" panose="020B0502020202020204" pitchFamily="34" charset="0"/>
              </a:rPr>
              <a:t> 4</a:t>
            </a:r>
          </a:p>
        </p:txBody>
      </p:sp>
      <p:graphicFrame>
        <p:nvGraphicFramePr>
          <p:cNvPr id="10" name="Marcador de contenido 9">
            <a:extLst>
              <a:ext uri="{FF2B5EF4-FFF2-40B4-BE49-F238E27FC236}">
                <a16:creationId xmlns:a16="http://schemas.microsoft.com/office/drawing/2014/main" id="{3B4A2BFD-D57B-EAE7-8DE7-9B7B48013AB0}"/>
              </a:ext>
            </a:extLst>
          </p:cNvPr>
          <p:cNvGraphicFramePr>
            <a:graphicFrameLocks/>
          </p:cNvGraphicFramePr>
          <p:nvPr/>
        </p:nvGraphicFramePr>
        <p:xfrm>
          <a:off x="699088" y="3552887"/>
          <a:ext cx="495743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970">
                  <a:extLst>
                    <a:ext uri="{9D8B030D-6E8A-4147-A177-3AD203B41FA5}">
                      <a16:colId xmlns:a16="http://schemas.microsoft.com/office/drawing/2014/main" val="1360289702"/>
                    </a:ext>
                  </a:extLst>
                </a:gridCol>
                <a:gridCol w="1063256">
                  <a:extLst>
                    <a:ext uri="{9D8B030D-6E8A-4147-A177-3AD203B41FA5}">
                      <a16:colId xmlns:a16="http://schemas.microsoft.com/office/drawing/2014/main" val="81281079"/>
                    </a:ext>
                  </a:extLst>
                </a:gridCol>
                <a:gridCol w="499731">
                  <a:extLst>
                    <a:ext uri="{9D8B030D-6E8A-4147-A177-3AD203B41FA5}">
                      <a16:colId xmlns:a16="http://schemas.microsoft.com/office/drawing/2014/main" val="3870624234"/>
                    </a:ext>
                  </a:extLst>
                </a:gridCol>
                <a:gridCol w="1222744">
                  <a:extLst>
                    <a:ext uri="{9D8B030D-6E8A-4147-A177-3AD203B41FA5}">
                      <a16:colId xmlns:a16="http://schemas.microsoft.com/office/drawing/2014/main" val="2237833395"/>
                    </a:ext>
                  </a:extLst>
                </a:gridCol>
                <a:gridCol w="499731">
                  <a:extLst>
                    <a:ext uri="{9D8B030D-6E8A-4147-A177-3AD203B41FA5}">
                      <a16:colId xmlns:a16="http://schemas.microsoft.com/office/drawing/2014/main" val="4203295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Combinación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abcd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1’s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181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(1,3,9,11)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-0-1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805827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8D2AF4FC-7D11-C750-1B9F-24780E39C97A}"/>
              </a:ext>
            </a:extLst>
          </p:cNvPr>
          <p:cNvSpPr txBox="1"/>
          <p:nvPr/>
        </p:nvSpPr>
        <p:spPr>
          <a:xfrm>
            <a:off x="606055" y="4663770"/>
            <a:ext cx="6464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Century Gothic" panose="020B0502020202020204" pitchFamily="34" charset="0"/>
              </a:rPr>
              <a:t>TABLA</a:t>
            </a:r>
            <a:r>
              <a:rPr lang="es-MX" sz="1400" b="1" dirty="0">
                <a:latin typeface="Century Gothic" panose="020B0502020202020204" pitchFamily="34" charset="0"/>
              </a:rPr>
              <a:t> 5 (o TABLA DE LOS IMPLICANTES PRIMOS.)</a:t>
            </a:r>
          </a:p>
        </p:txBody>
      </p:sp>
      <p:graphicFrame>
        <p:nvGraphicFramePr>
          <p:cNvPr id="11" name="Marcador de contenido 9">
            <a:extLst>
              <a:ext uri="{FF2B5EF4-FFF2-40B4-BE49-F238E27FC236}">
                <a16:creationId xmlns:a16="http://schemas.microsoft.com/office/drawing/2014/main" id="{C2B2918A-845C-8C78-1DC4-1139D4A71C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8732423"/>
              </p:ext>
            </p:extLst>
          </p:nvPr>
        </p:nvGraphicFramePr>
        <p:xfrm>
          <a:off x="699088" y="5143527"/>
          <a:ext cx="662904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043">
                  <a:extLst>
                    <a:ext uri="{9D8B030D-6E8A-4147-A177-3AD203B41FA5}">
                      <a16:colId xmlns:a16="http://schemas.microsoft.com/office/drawing/2014/main" val="1360289702"/>
                    </a:ext>
                  </a:extLst>
                </a:gridCol>
                <a:gridCol w="1070933">
                  <a:extLst>
                    <a:ext uri="{9D8B030D-6E8A-4147-A177-3AD203B41FA5}">
                      <a16:colId xmlns:a16="http://schemas.microsoft.com/office/drawing/2014/main" val="81281079"/>
                    </a:ext>
                  </a:extLst>
                </a:gridCol>
                <a:gridCol w="246139">
                  <a:extLst>
                    <a:ext uri="{9D8B030D-6E8A-4147-A177-3AD203B41FA5}">
                      <a16:colId xmlns:a16="http://schemas.microsoft.com/office/drawing/2014/main" val="3870624234"/>
                    </a:ext>
                  </a:extLst>
                </a:gridCol>
                <a:gridCol w="604126">
                  <a:extLst>
                    <a:ext uri="{9D8B030D-6E8A-4147-A177-3AD203B41FA5}">
                      <a16:colId xmlns:a16="http://schemas.microsoft.com/office/drawing/2014/main" val="22378333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69214740"/>
                    </a:ext>
                  </a:extLst>
                </a:gridCol>
                <a:gridCol w="325205">
                  <a:extLst>
                    <a:ext uri="{9D8B030D-6E8A-4147-A177-3AD203B41FA5}">
                      <a16:colId xmlns:a16="http://schemas.microsoft.com/office/drawing/2014/main" val="3041090160"/>
                    </a:ext>
                  </a:extLst>
                </a:gridCol>
                <a:gridCol w="340242">
                  <a:extLst>
                    <a:ext uri="{9D8B030D-6E8A-4147-A177-3AD203B41FA5}">
                      <a16:colId xmlns:a16="http://schemas.microsoft.com/office/drawing/2014/main" val="926074"/>
                    </a:ext>
                  </a:extLst>
                </a:gridCol>
                <a:gridCol w="350874">
                  <a:extLst>
                    <a:ext uri="{9D8B030D-6E8A-4147-A177-3AD203B41FA5}">
                      <a16:colId xmlns:a16="http://schemas.microsoft.com/office/drawing/2014/main" val="245565128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42833272"/>
                    </a:ext>
                  </a:extLst>
                </a:gridCol>
                <a:gridCol w="1342007">
                  <a:extLst>
                    <a:ext uri="{9D8B030D-6E8A-4147-A177-3AD203B41FA5}">
                      <a16:colId xmlns:a16="http://schemas.microsoft.com/office/drawing/2014/main" val="4203295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Combinación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abcd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1’s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Producto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181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(1,3,9,11)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</a:rPr>
                        <a:t>-0</a:t>
                      </a:r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FF0000"/>
                          </a:solidFill>
                        </a:rPr>
                        <a:t>b’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805827"/>
                  </a:ext>
                </a:extLst>
              </a:tr>
            </a:tbl>
          </a:graphicData>
        </a:graphic>
      </p:graphicFrame>
      <p:sp>
        <p:nvSpPr>
          <p:cNvPr id="3" name="Marcador de contenido 5">
            <a:extLst>
              <a:ext uri="{FF2B5EF4-FFF2-40B4-BE49-F238E27FC236}">
                <a16:creationId xmlns:a16="http://schemas.microsoft.com/office/drawing/2014/main" id="{56927E19-307B-B118-958E-32DA263C3F8C}"/>
              </a:ext>
            </a:extLst>
          </p:cNvPr>
          <p:cNvSpPr txBox="1">
            <a:spLocks/>
          </p:cNvSpPr>
          <p:nvPr/>
        </p:nvSpPr>
        <p:spPr>
          <a:xfrm>
            <a:off x="7570379" y="4299217"/>
            <a:ext cx="3922529" cy="2271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MX" sz="1800" i="1" dirty="0">
                <a:solidFill>
                  <a:srgbClr val="FF0000"/>
                </a:solidFill>
              </a:rPr>
              <a:t>PARA ESCRIBIR LOS PRODUCTOS, casos para cada variable:</a:t>
            </a:r>
          </a:p>
          <a:p>
            <a:pPr algn="just"/>
            <a:r>
              <a:rPr lang="es-MX" sz="1800" i="1" dirty="0">
                <a:solidFill>
                  <a:srgbClr val="FF0000"/>
                </a:solidFill>
              </a:rPr>
              <a:t>Si hay un –, entonces no se escribe la variable.</a:t>
            </a:r>
          </a:p>
          <a:p>
            <a:pPr algn="just"/>
            <a:r>
              <a:rPr lang="es-MX" sz="1800" i="1" dirty="0">
                <a:solidFill>
                  <a:srgbClr val="FF0000"/>
                </a:solidFill>
              </a:rPr>
              <a:t>Si hay un 0, entonces la variable está negada.</a:t>
            </a:r>
          </a:p>
          <a:p>
            <a:pPr marL="0" indent="0" algn="just">
              <a:buNone/>
            </a:pPr>
            <a:endParaRPr lang="es-MX" sz="18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5561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030C6ED-A045-7DCB-B675-E10B42E0C2F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99090" y="390776"/>
                <a:ext cx="10793819" cy="1325563"/>
              </a:xfrm>
            </p:spPr>
            <p:txBody>
              <a:bodyPr>
                <a:noAutofit/>
              </a:bodyPr>
              <a:lstStyle/>
              <a:p>
                <a:r>
                  <a:rPr lang="es-MX" sz="1800" b="1" dirty="0">
                    <a:latin typeface="Century Gothic" panose="020B0502020202020204" pitchFamily="34" charset="0"/>
                  </a:rPr>
                  <a:t>EJEMPLO: </a:t>
                </a:r>
                <a:r>
                  <a:rPr lang="es-MX" sz="1800" dirty="0">
                    <a:latin typeface="Century Gothic" panose="020B0502020202020204" pitchFamily="34" charset="0"/>
                  </a:rPr>
                  <a:t>Minimice la siguiente función booleana por medio del método de Quine-McCluskey:</a:t>
                </a:r>
                <a:br>
                  <a:rPr lang="es-MX" sz="1800" dirty="0">
                    <a:latin typeface="Century Gothic" panose="020B0502020202020204" pitchFamily="34" charset="0"/>
                  </a:rPr>
                </a:br>
                <a:br>
                  <a:rPr lang="es-MX" sz="1800" dirty="0">
                    <a:latin typeface="Century Gothic" panose="020B050202020202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𝑓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(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𝑎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,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𝑏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,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𝑐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,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𝑑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) 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s-MX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s-ES" sz="1800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es-MX" sz="1800">
                              <a:latin typeface="CambriaMath"/>
                            </a:rPr>
                            <m:t>(1,3,9,11)</m:t>
                          </m:r>
                        </m:e>
                      </m:nary>
                    </m:oMath>
                  </m:oMathPara>
                </a14:m>
                <a:endParaRPr lang="es-MX" sz="1800" dirty="0"/>
              </a:p>
            </p:txBody>
          </p:sp>
        </mc:Choice>
        <mc:Fallback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030C6ED-A045-7DCB-B675-E10B42E0C2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99090" y="390776"/>
                <a:ext cx="10793819" cy="1325563"/>
              </a:xfrm>
              <a:blipFill>
                <a:blip r:embed="rId2"/>
                <a:stretch>
                  <a:fillRect l="-588" t="-29245" b="-9622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DF284FC-08E3-6DC1-EE2E-CD061F7D70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9089" y="2449193"/>
            <a:ext cx="5574120" cy="741680"/>
          </a:xfrm>
        </p:spPr>
        <p:txBody>
          <a:bodyPr>
            <a:normAutofit/>
          </a:bodyPr>
          <a:lstStyle/>
          <a:p>
            <a:pPr algn="just"/>
            <a:r>
              <a:rPr lang="es-MX" sz="1800" i="1" dirty="0">
                <a:solidFill>
                  <a:srgbClr val="FF0000"/>
                </a:solidFill>
              </a:rPr>
              <a:t>PASO 5: Llenando tabla de los implicantes primos.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5F7245E-86FF-6A42-B81C-B2B6254E04DA}"/>
              </a:ext>
            </a:extLst>
          </p:cNvPr>
          <p:cNvSpPr txBox="1"/>
          <p:nvPr/>
        </p:nvSpPr>
        <p:spPr>
          <a:xfrm>
            <a:off x="699090" y="1832075"/>
            <a:ext cx="2254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u="sng" dirty="0">
                <a:solidFill>
                  <a:schemeClr val="accent2"/>
                </a:solidFill>
                <a:latin typeface="Century Gothic" panose="020B0502020202020204" pitchFamily="34" charset="0"/>
              </a:rPr>
              <a:t>SOLUCIÓN</a:t>
            </a:r>
            <a:endParaRPr lang="es-MX" sz="1600" b="1" u="sng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5CDC8C0-EA5B-B21A-7D77-AE5218C99E7F}"/>
              </a:ext>
            </a:extLst>
          </p:cNvPr>
          <p:cNvSpPr txBox="1"/>
          <p:nvPr/>
        </p:nvSpPr>
        <p:spPr>
          <a:xfrm>
            <a:off x="6535477" y="2032130"/>
            <a:ext cx="2254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Century Gothic" panose="020B0502020202020204" pitchFamily="34" charset="0"/>
              </a:rPr>
              <a:t>TABLA</a:t>
            </a:r>
            <a:r>
              <a:rPr lang="es-MX" sz="1400" b="1" dirty="0">
                <a:latin typeface="Century Gothic" panose="020B0502020202020204" pitchFamily="34" charset="0"/>
              </a:rPr>
              <a:t> 3</a:t>
            </a:r>
          </a:p>
        </p:txBody>
      </p:sp>
      <p:graphicFrame>
        <p:nvGraphicFramePr>
          <p:cNvPr id="5" name="Marcador de contenido 9">
            <a:extLst>
              <a:ext uri="{FF2B5EF4-FFF2-40B4-BE49-F238E27FC236}">
                <a16:creationId xmlns:a16="http://schemas.microsoft.com/office/drawing/2014/main" id="{D31CC33A-732B-39CF-A775-EB68B7094589}"/>
              </a:ext>
            </a:extLst>
          </p:cNvPr>
          <p:cNvGraphicFramePr>
            <a:graphicFrameLocks/>
          </p:cNvGraphicFramePr>
          <p:nvPr/>
        </p:nvGraphicFramePr>
        <p:xfrm>
          <a:off x="6535477" y="2449193"/>
          <a:ext cx="4957432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970">
                  <a:extLst>
                    <a:ext uri="{9D8B030D-6E8A-4147-A177-3AD203B41FA5}">
                      <a16:colId xmlns:a16="http://schemas.microsoft.com/office/drawing/2014/main" val="1360289702"/>
                    </a:ext>
                  </a:extLst>
                </a:gridCol>
                <a:gridCol w="1063256">
                  <a:extLst>
                    <a:ext uri="{9D8B030D-6E8A-4147-A177-3AD203B41FA5}">
                      <a16:colId xmlns:a16="http://schemas.microsoft.com/office/drawing/2014/main" val="81281079"/>
                    </a:ext>
                  </a:extLst>
                </a:gridCol>
                <a:gridCol w="499731">
                  <a:extLst>
                    <a:ext uri="{9D8B030D-6E8A-4147-A177-3AD203B41FA5}">
                      <a16:colId xmlns:a16="http://schemas.microsoft.com/office/drawing/2014/main" val="3870624234"/>
                    </a:ext>
                  </a:extLst>
                </a:gridCol>
                <a:gridCol w="1222744">
                  <a:extLst>
                    <a:ext uri="{9D8B030D-6E8A-4147-A177-3AD203B41FA5}">
                      <a16:colId xmlns:a16="http://schemas.microsoft.com/office/drawing/2014/main" val="2237833395"/>
                    </a:ext>
                  </a:extLst>
                </a:gridCol>
                <a:gridCol w="499731">
                  <a:extLst>
                    <a:ext uri="{9D8B030D-6E8A-4147-A177-3AD203B41FA5}">
                      <a16:colId xmlns:a16="http://schemas.microsoft.com/office/drawing/2014/main" val="4203295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Combinación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abcd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1’s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181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(1,3)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(1,9)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00-1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-001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805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(3,11)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(9,11)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-011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10-1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715927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BF128D79-A088-E06E-2DC8-32C311DC3C4E}"/>
              </a:ext>
            </a:extLst>
          </p:cNvPr>
          <p:cNvSpPr txBox="1"/>
          <p:nvPr/>
        </p:nvSpPr>
        <p:spPr>
          <a:xfrm>
            <a:off x="606055" y="3105416"/>
            <a:ext cx="2254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Century Gothic" panose="020B0502020202020204" pitchFamily="34" charset="0"/>
              </a:rPr>
              <a:t>TABLA</a:t>
            </a:r>
            <a:r>
              <a:rPr lang="es-MX" sz="1400" b="1" dirty="0">
                <a:latin typeface="Century Gothic" panose="020B0502020202020204" pitchFamily="34" charset="0"/>
              </a:rPr>
              <a:t> 4</a:t>
            </a:r>
          </a:p>
        </p:txBody>
      </p:sp>
      <p:graphicFrame>
        <p:nvGraphicFramePr>
          <p:cNvPr id="10" name="Marcador de contenido 9">
            <a:extLst>
              <a:ext uri="{FF2B5EF4-FFF2-40B4-BE49-F238E27FC236}">
                <a16:creationId xmlns:a16="http://schemas.microsoft.com/office/drawing/2014/main" id="{3B4A2BFD-D57B-EAE7-8DE7-9B7B48013AB0}"/>
              </a:ext>
            </a:extLst>
          </p:cNvPr>
          <p:cNvGraphicFramePr>
            <a:graphicFrameLocks/>
          </p:cNvGraphicFramePr>
          <p:nvPr/>
        </p:nvGraphicFramePr>
        <p:xfrm>
          <a:off x="699088" y="3552887"/>
          <a:ext cx="495743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970">
                  <a:extLst>
                    <a:ext uri="{9D8B030D-6E8A-4147-A177-3AD203B41FA5}">
                      <a16:colId xmlns:a16="http://schemas.microsoft.com/office/drawing/2014/main" val="1360289702"/>
                    </a:ext>
                  </a:extLst>
                </a:gridCol>
                <a:gridCol w="1063256">
                  <a:extLst>
                    <a:ext uri="{9D8B030D-6E8A-4147-A177-3AD203B41FA5}">
                      <a16:colId xmlns:a16="http://schemas.microsoft.com/office/drawing/2014/main" val="81281079"/>
                    </a:ext>
                  </a:extLst>
                </a:gridCol>
                <a:gridCol w="499731">
                  <a:extLst>
                    <a:ext uri="{9D8B030D-6E8A-4147-A177-3AD203B41FA5}">
                      <a16:colId xmlns:a16="http://schemas.microsoft.com/office/drawing/2014/main" val="3870624234"/>
                    </a:ext>
                  </a:extLst>
                </a:gridCol>
                <a:gridCol w="1222744">
                  <a:extLst>
                    <a:ext uri="{9D8B030D-6E8A-4147-A177-3AD203B41FA5}">
                      <a16:colId xmlns:a16="http://schemas.microsoft.com/office/drawing/2014/main" val="2237833395"/>
                    </a:ext>
                  </a:extLst>
                </a:gridCol>
                <a:gridCol w="499731">
                  <a:extLst>
                    <a:ext uri="{9D8B030D-6E8A-4147-A177-3AD203B41FA5}">
                      <a16:colId xmlns:a16="http://schemas.microsoft.com/office/drawing/2014/main" val="4203295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Combinación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abcd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1’s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181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(1,3,9,11)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-0-1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805827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8D2AF4FC-7D11-C750-1B9F-24780E39C97A}"/>
              </a:ext>
            </a:extLst>
          </p:cNvPr>
          <p:cNvSpPr txBox="1"/>
          <p:nvPr/>
        </p:nvSpPr>
        <p:spPr>
          <a:xfrm>
            <a:off x="606055" y="4663770"/>
            <a:ext cx="6464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Century Gothic" panose="020B0502020202020204" pitchFamily="34" charset="0"/>
              </a:rPr>
              <a:t>TABLA</a:t>
            </a:r>
            <a:r>
              <a:rPr lang="es-MX" sz="1400" b="1" dirty="0">
                <a:latin typeface="Century Gothic" panose="020B0502020202020204" pitchFamily="34" charset="0"/>
              </a:rPr>
              <a:t> 5 (o TABLA DE LOS IMPLICANTES PRIMOS.)</a:t>
            </a:r>
          </a:p>
        </p:txBody>
      </p:sp>
      <p:graphicFrame>
        <p:nvGraphicFramePr>
          <p:cNvPr id="11" name="Marcador de contenido 9">
            <a:extLst>
              <a:ext uri="{FF2B5EF4-FFF2-40B4-BE49-F238E27FC236}">
                <a16:creationId xmlns:a16="http://schemas.microsoft.com/office/drawing/2014/main" id="{C2B2918A-845C-8C78-1DC4-1139D4A71C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68029"/>
              </p:ext>
            </p:extLst>
          </p:nvPr>
        </p:nvGraphicFramePr>
        <p:xfrm>
          <a:off x="699088" y="5143527"/>
          <a:ext cx="662904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043">
                  <a:extLst>
                    <a:ext uri="{9D8B030D-6E8A-4147-A177-3AD203B41FA5}">
                      <a16:colId xmlns:a16="http://schemas.microsoft.com/office/drawing/2014/main" val="1360289702"/>
                    </a:ext>
                  </a:extLst>
                </a:gridCol>
                <a:gridCol w="1070933">
                  <a:extLst>
                    <a:ext uri="{9D8B030D-6E8A-4147-A177-3AD203B41FA5}">
                      <a16:colId xmlns:a16="http://schemas.microsoft.com/office/drawing/2014/main" val="81281079"/>
                    </a:ext>
                  </a:extLst>
                </a:gridCol>
                <a:gridCol w="246139">
                  <a:extLst>
                    <a:ext uri="{9D8B030D-6E8A-4147-A177-3AD203B41FA5}">
                      <a16:colId xmlns:a16="http://schemas.microsoft.com/office/drawing/2014/main" val="3870624234"/>
                    </a:ext>
                  </a:extLst>
                </a:gridCol>
                <a:gridCol w="604126">
                  <a:extLst>
                    <a:ext uri="{9D8B030D-6E8A-4147-A177-3AD203B41FA5}">
                      <a16:colId xmlns:a16="http://schemas.microsoft.com/office/drawing/2014/main" val="22378333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69214740"/>
                    </a:ext>
                  </a:extLst>
                </a:gridCol>
                <a:gridCol w="325205">
                  <a:extLst>
                    <a:ext uri="{9D8B030D-6E8A-4147-A177-3AD203B41FA5}">
                      <a16:colId xmlns:a16="http://schemas.microsoft.com/office/drawing/2014/main" val="3041090160"/>
                    </a:ext>
                  </a:extLst>
                </a:gridCol>
                <a:gridCol w="340242">
                  <a:extLst>
                    <a:ext uri="{9D8B030D-6E8A-4147-A177-3AD203B41FA5}">
                      <a16:colId xmlns:a16="http://schemas.microsoft.com/office/drawing/2014/main" val="926074"/>
                    </a:ext>
                  </a:extLst>
                </a:gridCol>
                <a:gridCol w="350874">
                  <a:extLst>
                    <a:ext uri="{9D8B030D-6E8A-4147-A177-3AD203B41FA5}">
                      <a16:colId xmlns:a16="http://schemas.microsoft.com/office/drawing/2014/main" val="245565128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42833272"/>
                    </a:ext>
                  </a:extLst>
                </a:gridCol>
                <a:gridCol w="1342007">
                  <a:extLst>
                    <a:ext uri="{9D8B030D-6E8A-4147-A177-3AD203B41FA5}">
                      <a16:colId xmlns:a16="http://schemas.microsoft.com/office/drawing/2014/main" val="4203295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Combinación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abcd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1’s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Producto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181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(1,3,9,11)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</a:rPr>
                        <a:t>-0-</a:t>
                      </a:r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FF0000"/>
                          </a:solidFill>
                        </a:rPr>
                        <a:t>b’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805827"/>
                  </a:ext>
                </a:extLst>
              </a:tr>
            </a:tbl>
          </a:graphicData>
        </a:graphic>
      </p:graphicFrame>
      <p:sp>
        <p:nvSpPr>
          <p:cNvPr id="3" name="Marcador de contenido 5">
            <a:extLst>
              <a:ext uri="{FF2B5EF4-FFF2-40B4-BE49-F238E27FC236}">
                <a16:creationId xmlns:a16="http://schemas.microsoft.com/office/drawing/2014/main" id="{56927E19-307B-B118-958E-32DA263C3F8C}"/>
              </a:ext>
            </a:extLst>
          </p:cNvPr>
          <p:cNvSpPr txBox="1">
            <a:spLocks/>
          </p:cNvSpPr>
          <p:nvPr/>
        </p:nvSpPr>
        <p:spPr>
          <a:xfrm>
            <a:off x="7570379" y="4299217"/>
            <a:ext cx="3922529" cy="2271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MX" sz="1800" i="1" dirty="0">
                <a:solidFill>
                  <a:srgbClr val="FF0000"/>
                </a:solidFill>
              </a:rPr>
              <a:t>PARA ESCRIBIR LOS PRODUCTOS, casos para cada variable:</a:t>
            </a:r>
          </a:p>
          <a:p>
            <a:pPr algn="just"/>
            <a:r>
              <a:rPr lang="es-MX" sz="1800" i="1" dirty="0">
                <a:solidFill>
                  <a:srgbClr val="FF0000"/>
                </a:solidFill>
              </a:rPr>
              <a:t>Si hay un –, entonces no se escribe la variable.</a:t>
            </a:r>
          </a:p>
          <a:p>
            <a:pPr algn="just"/>
            <a:r>
              <a:rPr lang="es-MX" sz="1800" i="1" dirty="0">
                <a:solidFill>
                  <a:srgbClr val="FF0000"/>
                </a:solidFill>
              </a:rPr>
              <a:t>Si hay un 0, entonces la variable está negada.</a:t>
            </a:r>
          </a:p>
        </p:txBody>
      </p:sp>
    </p:spTree>
    <p:extLst>
      <p:ext uri="{BB962C8B-B14F-4D97-AF65-F5344CB8AC3E}">
        <p14:creationId xmlns:p14="http://schemas.microsoft.com/office/powerpoint/2010/main" val="7893671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030C6ED-A045-7DCB-B675-E10B42E0C2F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99090" y="390776"/>
                <a:ext cx="10793819" cy="1325563"/>
              </a:xfrm>
            </p:spPr>
            <p:txBody>
              <a:bodyPr>
                <a:noAutofit/>
              </a:bodyPr>
              <a:lstStyle/>
              <a:p>
                <a:r>
                  <a:rPr lang="es-MX" sz="1800" b="1" dirty="0">
                    <a:latin typeface="Century Gothic" panose="020B0502020202020204" pitchFamily="34" charset="0"/>
                  </a:rPr>
                  <a:t>EJEMPLO: </a:t>
                </a:r>
                <a:r>
                  <a:rPr lang="es-MX" sz="1800" dirty="0">
                    <a:latin typeface="Century Gothic" panose="020B0502020202020204" pitchFamily="34" charset="0"/>
                  </a:rPr>
                  <a:t>Minimice la siguiente función booleana por medio del método de Quine-McCluskey:</a:t>
                </a:r>
                <a:br>
                  <a:rPr lang="es-MX" sz="1800" dirty="0">
                    <a:latin typeface="Century Gothic" panose="020B0502020202020204" pitchFamily="34" charset="0"/>
                  </a:rPr>
                </a:br>
                <a:br>
                  <a:rPr lang="es-MX" sz="1800" dirty="0">
                    <a:latin typeface="Century Gothic" panose="020B050202020202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𝑓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(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𝑎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,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𝑏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,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𝑐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,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𝑑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) 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s-MX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s-ES" sz="1800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es-MX" sz="1800">
                              <a:latin typeface="CambriaMath"/>
                            </a:rPr>
                            <m:t>(1,3,9,11)</m:t>
                          </m:r>
                        </m:e>
                      </m:nary>
                    </m:oMath>
                  </m:oMathPara>
                </a14:m>
                <a:endParaRPr lang="es-MX" sz="1800" dirty="0"/>
              </a:p>
            </p:txBody>
          </p:sp>
        </mc:Choice>
        <mc:Fallback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030C6ED-A045-7DCB-B675-E10B42E0C2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99090" y="390776"/>
                <a:ext cx="10793819" cy="1325563"/>
              </a:xfrm>
              <a:blipFill>
                <a:blip r:embed="rId2"/>
                <a:stretch>
                  <a:fillRect l="-588" t="-29245" b="-9622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DF284FC-08E3-6DC1-EE2E-CD061F7D70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9089" y="2449193"/>
            <a:ext cx="5574120" cy="741680"/>
          </a:xfrm>
        </p:spPr>
        <p:txBody>
          <a:bodyPr>
            <a:normAutofit/>
          </a:bodyPr>
          <a:lstStyle/>
          <a:p>
            <a:pPr algn="just"/>
            <a:r>
              <a:rPr lang="es-MX" sz="1800" i="1" dirty="0">
                <a:solidFill>
                  <a:srgbClr val="FF0000"/>
                </a:solidFill>
              </a:rPr>
              <a:t>PASO 5: Llenando tabla de los implicantes primos.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5F7245E-86FF-6A42-B81C-B2B6254E04DA}"/>
              </a:ext>
            </a:extLst>
          </p:cNvPr>
          <p:cNvSpPr txBox="1"/>
          <p:nvPr/>
        </p:nvSpPr>
        <p:spPr>
          <a:xfrm>
            <a:off x="699090" y="1832075"/>
            <a:ext cx="2254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u="sng" dirty="0">
                <a:solidFill>
                  <a:schemeClr val="accent2"/>
                </a:solidFill>
                <a:latin typeface="Century Gothic" panose="020B0502020202020204" pitchFamily="34" charset="0"/>
              </a:rPr>
              <a:t>SOLUCIÓN</a:t>
            </a:r>
            <a:endParaRPr lang="es-MX" sz="1600" b="1" u="sng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5CDC8C0-EA5B-B21A-7D77-AE5218C99E7F}"/>
              </a:ext>
            </a:extLst>
          </p:cNvPr>
          <p:cNvSpPr txBox="1"/>
          <p:nvPr/>
        </p:nvSpPr>
        <p:spPr>
          <a:xfrm>
            <a:off x="6535477" y="2032130"/>
            <a:ext cx="2254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Century Gothic" panose="020B0502020202020204" pitchFamily="34" charset="0"/>
              </a:rPr>
              <a:t>TABLA</a:t>
            </a:r>
            <a:r>
              <a:rPr lang="es-MX" sz="1400" b="1" dirty="0">
                <a:latin typeface="Century Gothic" panose="020B0502020202020204" pitchFamily="34" charset="0"/>
              </a:rPr>
              <a:t> 3</a:t>
            </a:r>
          </a:p>
        </p:txBody>
      </p:sp>
      <p:graphicFrame>
        <p:nvGraphicFramePr>
          <p:cNvPr id="5" name="Marcador de contenido 9">
            <a:extLst>
              <a:ext uri="{FF2B5EF4-FFF2-40B4-BE49-F238E27FC236}">
                <a16:creationId xmlns:a16="http://schemas.microsoft.com/office/drawing/2014/main" id="{D31CC33A-732B-39CF-A775-EB68B7094589}"/>
              </a:ext>
            </a:extLst>
          </p:cNvPr>
          <p:cNvGraphicFramePr>
            <a:graphicFrameLocks/>
          </p:cNvGraphicFramePr>
          <p:nvPr/>
        </p:nvGraphicFramePr>
        <p:xfrm>
          <a:off x="6535477" y="2449193"/>
          <a:ext cx="4957432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970">
                  <a:extLst>
                    <a:ext uri="{9D8B030D-6E8A-4147-A177-3AD203B41FA5}">
                      <a16:colId xmlns:a16="http://schemas.microsoft.com/office/drawing/2014/main" val="1360289702"/>
                    </a:ext>
                  </a:extLst>
                </a:gridCol>
                <a:gridCol w="1063256">
                  <a:extLst>
                    <a:ext uri="{9D8B030D-6E8A-4147-A177-3AD203B41FA5}">
                      <a16:colId xmlns:a16="http://schemas.microsoft.com/office/drawing/2014/main" val="81281079"/>
                    </a:ext>
                  </a:extLst>
                </a:gridCol>
                <a:gridCol w="499731">
                  <a:extLst>
                    <a:ext uri="{9D8B030D-6E8A-4147-A177-3AD203B41FA5}">
                      <a16:colId xmlns:a16="http://schemas.microsoft.com/office/drawing/2014/main" val="3870624234"/>
                    </a:ext>
                  </a:extLst>
                </a:gridCol>
                <a:gridCol w="1222744">
                  <a:extLst>
                    <a:ext uri="{9D8B030D-6E8A-4147-A177-3AD203B41FA5}">
                      <a16:colId xmlns:a16="http://schemas.microsoft.com/office/drawing/2014/main" val="2237833395"/>
                    </a:ext>
                  </a:extLst>
                </a:gridCol>
                <a:gridCol w="499731">
                  <a:extLst>
                    <a:ext uri="{9D8B030D-6E8A-4147-A177-3AD203B41FA5}">
                      <a16:colId xmlns:a16="http://schemas.microsoft.com/office/drawing/2014/main" val="4203295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Combinación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abcd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1’s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181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(1,3)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(1,9)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00-1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-001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805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(3,11)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(9,11)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-011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10-1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715927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BF128D79-A088-E06E-2DC8-32C311DC3C4E}"/>
              </a:ext>
            </a:extLst>
          </p:cNvPr>
          <p:cNvSpPr txBox="1"/>
          <p:nvPr/>
        </p:nvSpPr>
        <p:spPr>
          <a:xfrm>
            <a:off x="606055" y="3105416"/>
            <a:ext cx="2254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Century Gothic" panose="020B0502020202020204" pitchFamily="34" charset="0"/>
              </a:rPr>
              <a:t>TABLA</a:t>
            </a:r>
            <a:r>
              <a:rPr lang="es-MX" sz="1400" b="1" dirty="0">
                <a:latin typeface="Century Gothic" panose="020B0502020202020204" pitchFamily="34" charset="0"/>
              </a:rPr>
              <a:t> 4</a:t>
            </a:r>
          </a:p>
        </p:txBody>
      </p:sp>
      <p:graphicFrame>
        <p:nvGraphicFramePr>
          <p:cNvPr id="10" name="Marcador de contenido 9">
            <a:extLst>
              <a:ext uri="{FF2B5EF4-FFF2-40B4-BE49-F238E27FC236}">
                <a16:creationId xmlns:a16="http://schemas.microsoft.com/office/drawing/2014/main" id="{3B4A2BFD-D57B-EAE7-8DE7-9B7B48013AB0}"/>
              </a:ext>
            </a:extLst>
          </p:cNvPr>
          <p:cNvGraphicFramePr>
            <a:graphicFrameLocks/>
          </p:cNvGraphicFramePr>
          <p:nvPr/>
        </p:nvGraphicFramePr>
        <p:xfrm>
          <a:off x="699088" y="3552887"/>
          <a:ext cx="495743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970">
                  <a:extLst>
                    <a:ext uri="{9D8B030D-6E8A-4147-A177-3AD203B41FA5}">
                      <a16:colId xmlns:a16="http://schemas.microsoft.com/office/drawing/2014/main" val="1360289702"/>
                    </a:ext>
                  </a:extLst>
                </a:gridCol>
                <a:gridCol w="1063256">
                  <a:extLst>
                    <a:ext uri="{9D8B030D-6E8A-4147-A177-3AD203B41FA5}">
                      <a16:colId xmlns:a16="http://schemas.microsoft.com/office/drawing/2014/main" val="81281079"/>
                    </a:ext>
                  </a:extLst>
                </a:gridCol>
                <a:gridCol w="499731">
                  <a:extLst>
                    <a:ext uri="{9D8B030D-6E8A-4147-A177-3AD203B41FA5}">
                      <a16:colId xmlns:a16="http://schemas.microsoft.com/office/drawing/2014/main" val="3870624234"/>
                    </a:ext>
                  </a:extLst>
                </a:gridCol>
                <a:gridCol w="1222744">
                  <a:extLst>
                    <a:ext uri="{9D8B030D-6E8A-4147-A177-3AD203B41FA5}">
                      <a16:colId xmlns:a16="http://schemas.microsoft.com/office/drawing/2014/main" val="2237833395"/>
                    </a:ext>
                  </a:extLst>
                </a:gridCol>
                <a:gridCol w="499731">
                  <a:extLst>
                    <a:ext uri="{9D8B030D-6E8A-4147-A177-3AD203B41FA5}">
                      <a16:colId xmlns:a16="http://schemas.microsoft.com/office/drawing/2014/main" val="4203295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Combinación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abcd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1’s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181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(1,3,9,11)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-0-1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805827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8D2AF4FC-7D11-C750-1B9F-24780E39C97A}"/>
              </a:ext>
            </a:extLst>
          </p:cNvPr>
          <p:cNvSpPr txBox="1"/>
          <p:nvPr/>
        </p:nvSpPr>
        <p:spPr>
          <a:xfrm>
            <a:off x="606055" y="4663770"/>
            <a:ext cx="6464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Century Gothic" panose="020B0502020202020204" pitchFamily="34" charset="0"/>
              </a:rPr>
              <a:t>TABLA</a:t>
            </a:r>
            <a:r>
              <a:rPr lang="es-MX" sz="1400" b="1" dirty="0">
                <a:latin typeface="Century Gothic" panose="020B0502020202020204" pitchFamily="34" charset="0"/>
              </a:rPr>
              <a:t> 5 (o TABLA DE LOS IMPLICANTES PRIMOS.)</a:t>
            </a:r>
          </a:p>
        </p:txBody>
      </p:sp>
      <p:graphicFrame>
        <p:nvGraphicFramePr>
          <p:cNvPr id="11" name="Marcador de contenido 9">
            <a:extLst>
              <a:ext uri="{FF2B5EF4-FFF2-40B4-BE49-F238E27FC236}">
                <a16:creationId xmlns:a16="http://schemas.microsoft.com/office/drawing/2014/main" id="{C2B2918A-845C-8C78-1DC4-1139D4A71C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7775513"/>
              </p:ext>
            </p:extLst>
          </p:nvPr>
        </p:nvGraphicFramePr>
        <p:xfrm>
          <a:off x="699088" y="5143527"/>
          <a:ext cx="662904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043">
                  <a:extLst>
                    <a:ext uri="{9D8B030D-6E8A-4147-A177-3AD203B41FA5}">
                      <a16:colId xmlns:a16="http://schemas.microsoft.com/office/drawing/2014/main" val="1360289702"/>
                    </a:ext>
                  </a:extLst>
                </a:gridCol>
                <a:gridCol w="1070933">
                  <a:extLst>
                    <a:ext uri="{9D8B030D-6E8A-4147-A177-3AD203B41FA5}">
                      <a16:colId xmlns:a16="http://schemas.microsoft.com/office/drawing/2014/main" val="81281079"/>
                    </a:ext>
                  </a:extLst>
                </a:gridCol>
                <a:gridCol w="246139">
                  <a:extLst>
                    <a:ext uri="{9D8B030D-6E8A-4147-A177-3AD203B41FA5}">
                      <a16:colId xmlns:a16="http://schemas.microsoft.com/office/drawing/2014/main" val="3870624234"/>
                    </a:ext>
                  </a:extLst>
                </a:gridCol>
                <a:gridCol w="604126">
                  <a:extLst>
                    <a:ext uri="{9D8B030D-6E8A-4147-A177-3AD203B41FA5}">
                      <a16:colId xmlns:a16="http://schemas.microsoft.com/office/drawing/2014/main" val="22378333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69214740"/>
                    </a:ext>
                  </a:extLst>
                </a:gridCol>
                <a:gridCol w="325205">
                  <a:extLst>
                    <a:ext uri="{9D8B030D-6E8A-4147-A177-3AD203B41FA5}">
                      <a16:colId xmlns:a16="http://schemas.microsoft.com/office/drawing/2014/main" val="3041090160"/>
                    </a:ext>
                  </a:extLst>
                </a:gridCol>
                <a:gridCol w="340242">
                  <a:extLst>
                    <a:ext uri="{9D8B030D-6E8A-4147-A177-3AD203B41FA5}">
                      <a16:colId xmlns:a16="http://schemas.microsoft.com/office/drawing/2014/main" val="926074"/>
                    </a:ext>
                  </a:extLst>
                </a:gridCol>
                <a:gridCol w="350874">
                  <a:extLst>
                    <a:ext uri="{9D8B030D-6E8A-4147-A177-3AD203B41FA5}">
                      <a16:colId xmlns:a16="http://schemas.microsoft.com/office/drawing/2014/main" val="245565128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42833272"/>
                    </a:ext>
                  </a:extLst>
                </a:gridCol>
                <a:gridCol w="1342007">
                  <a:extLst>
                    <a:ext uri="{9D8B030D-6E8A-4147-A177-3AD203B41FA5}">
                      <a16:colId xmlns:a16="http://schemas.microsoft.com/office/drawing/2014/main" val="4203295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Combinación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abcd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1’s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Producto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181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(1,3,9,11)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</a:rPr>
                        <a:t>-0-1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FF0000"/>
                          </a:solidFill>
                        </a:rPr>
                        <a:t>b’d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805827"/>
                  </a:ext>
                </a:extLst>
              </a:tr>
            </a:tbl>
          </a:graphicData>
        </a:graphic>
      </p:graphicFrame>
      <p:sp>
        <p:nvSpPr>
          <p:cNvPr id="3" name="Marcador de contenido 5">
            <a:extLst>
              <a:ext uri="{FF2B5EF4-FFF2-40B4-BE49-F238E27FC236}">
                <a16:creationId xmlns:a16="http://schemas.microsoft.com/office/drawing/2014/main" id="{56927E19-307B-B118-958E-32DA263C3F8C}"/>
              </a:ext>
            </a:extLst>
          </p:cNvPr>
          <p:cNvSpPr txBox="1">
            <a:spLocks/>
          </p:cNvSpPr>
          <p:nvPr/>
        </p:nvSpPr>
        <p:spPr>
          <a:xfrm>
            <a:off x="7570379" y="4299217"/>
            <a:ext cx="3922529" cy="227170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MX" sz="1800" i="1" dirty="0">
                <a:solidFill>
                  <a:srgbClr val="FF0000"/>
                </a:solidFill>
              </a:rPr>
              <a:t>PARA ESCRIBIR LOS PRODUCTOS, casos para cada variable:</a:t>
            </a:r>
          </a:p>
          <a:p>
            <a:pPr algn="just"/>
            <a:r>
              <a:rPr lang="es-MX" sz="1800" i="1" dirty="0">
                <a:solidFill>
                  <a:srgbClr val="FF0000"/>
                </a:solidFill>
              </a:rPr>
              <a:t>Si hay un –, entonces no se escribe la variable.</a:t>
            </a:r>
          </a:p>
          <a:p>
            <a:pPr algn="just"/>
            <a:r>
              <a:rPr lang="es-MX" sz="1800" i="1" dirty="0">
                <a:solidFill>
                  <a:srgbClr val="FF0000"/>
                </a:solidFill>
              </a:rPr>
              <a:t>Si hay un 0, entonces la variable está negada.</a:t>
            </a:r>
          </a:p>
          <a:p>
            <a:pPr algn="just"/>
            <a:r>
              <a:rPr lang="es-MX" sz="1800" i="1" dirty="0">
                <a:solidFill>
                  <a:srgbClr val="FF0000"/>
                </a:solidFill>
              </a:rPr>
              <a:t>Si hay un 1, entonces la variable no está negada</a:t>
            </a:r>
          </a:p>
          <a:p>
            <a:pPr marL="0" indent="0" algn="just">
              <a:buNone/>
            </a:pPr>
            <a:endParaRPr lang="es-MX" sz="18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0895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030C6ED-A045-7DCB-B675-E10B42E0C2F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99090" y="390776"/>
                <a:ext cx="10793819" cy="1325563"/>
              </a:xfrm>
            </p:spPr>
            <p:txBody>
              <a:bodyPr>
                <a:noAutofit/>
              </a:bodyPr>
              <a:lstStyle/>
              <a:p>
                <a:r>
                  <a:rPr lang="es-MX" sz="1800" b="1" dirty="0">
                    <a:latin typeface="Century Gothic" panose="020B0502020202020204" pitchFamily="34" charset="0"/>
                  </a:rPr>
                  <a:t>EJEMPLO: </a:t>
                </a:r>
                <a:r>
                  <a:rPr lang="es-MX" sz="1800" dirty="0">
                    <a:latin typeface="Century Gothic" panose="020B0502020202020204" pitchFamily="34" charset="0"/>
                  </a:rPr>
                  <a:t>Minimice la siguiente función booleana por medio del método de Quine-McCluskey:</a:t>
                </a:r>
                <a:br>
                  <a:rPr lang="es-MX" sz="1800" dirty="0">
                    <a:latin typeface="Century Gothic" panose="020B0502020202020204" pitchFamily="34" charset="0"/>
                  </a:rPr>
                </a:br>
                <a:br>
                  <a:rPr lang="es-MX" sz="1800" dirty="0">
                    <a:latin typeface="Century Gothic" panose="020B050202020202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𝑓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(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𝑎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,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𝑏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,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𝑐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,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𝑑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) 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s-MX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s-ES" sz="1800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es-MX" sz="1800">
                              <a:latin typeface="CambriaMath"/>
                            </a:rPr>
                            <m:t>(1,3,9,11)</m:t>
                          </m:r>
                        </m:e>
                      </m:nary>
                    </m:oMath>
                  </m:oMathPara>
                </a14:m>
                <a:endParaRPr lang="es-MX" sz="1800" dirty="0"/>
              </a:p>
            </p:txBody>
          </p:sp>
        </mc:Choice>
        <mc:Fallback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030C6ED-A045-7DCB-B675-E10B42E0C2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99090" y="390776"/>
                <a:ext cx="10793819" cy="1325563"/>
              </a:xfrm>
              <a:blipFill>
                <a:blip r:embed="rId2"/>
                <a:stretch>
                  <a:fillRect l="-588" t="-29245" b="-9622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DF284FC-08E3-6DC1-EE2E-CD061F7D70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9089" y="2449193"/>
            <a:ext cx="5574120" cy="741680"/>
          </a:xfrm>
        </p:spPr>
        <p:txBody>
          <a:bodyPr>
            <a:normAutofit/>
          </a:bodyPr>
          <a:lstStyle/>
          <a:p>
            <a:pPr algn="just"/>
            <a:r>
              <a:rPr lang="es-MX" sz="1800" i="1" dirty="0">
                <a:solidFill>
                  <a:srgbClr val="FF0000"/>
                </a:solidFill>
              </a:rPr>
              <a:t>PASO 5: Llenando tabla de los implicantes primos.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5F7245E-86FF-6A42-B81C-B2B6254E04DA}"/>
              </a:ext>
            </a:extLst>
          </p:cNvPr>
          <p:cNvSpPr txBox="1"/>
          <p:nvPr/>
        </p:nvSpPr>
        <p:spPr>
          <a:xfrm>
            <a:off x="699090" y="1832075"/>
            <a:ext cx="2254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u="sng" dirty="0">
                <a:solidFill>
                  <a:schemeClr val="accent2"/>
                </a:solidFill>
                <a:latin typeface="Century Gothic" panose="020B0502020202020204" pitchFamily="34" charset="0"/>
              </a:rPr>
              <a:t>SOLUCIÓN</a:t>
            </a:r>
            <a:endParaRPr lang="es-MX" sz="1600" b="1" u="sng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5CDC8C0-EA5B-B21A-7D77-AE5218C99E7F}"/>
              </a:ext>
            </a:extLst>
          </p:cNvPr>
          <p:cNvSpPr txBox="1"/>
          <p:nvPr/>
        </p:nvSpPr>
        <p:spPr>
          <a:xfrm>
            <a:off x="6535477" y="2032130"/>
            <a:ext cx="2254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Century Gothic" panose="020B0502020202020204" pitchFamily="34" charset="0"/>
              </a:rPr>
              <a:t>TABLA</a:t>
            </a:r>
            <a:r>
              <a:rPr lang="es-MX" sz="1400" b="1" dirty="0">
                <a:latin typeface="Century Gothic" panose="020B0502020202020204" pitchFamily="34" charset="0"/>
              </a:rPr>
              <a:t> 3</a:t>
            </a:r>
          </a:p>
        </p:txBody>
      </p:sp>
      <p:graphicFrame>
        <p:nvGraphicFramePr>
          <p:cNvPr id="5" name="Marcador de contenido 9">
            <a:extLst>
              <a:ext uri="{FF2B5EF4-FFF2-40B4-BE49-F238E27FC236}">
                <a16:creationId xmlns:a16="http://schemas.microsoft.com/office/drawing/2014/main" id="{D31CC33A-732B-39CF-A775-EB68B7094589}"/>
              </a:ext>
            </a:extLst>
          </p:cNvPr>
          <p:cNvGraphicFramePr>
            <a:graphicFrameLocks/>
          </p:cNvGraphicFramePr>
          <p:nvPr/>
        </p:nvGraphicFramePr>
        <p:xfrm>
          <a:off x="6535477" y="2449193"/>
          <a:ext cx="4957432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970">
                  <a:extLst>
                    <a:ext uri="{9D8B030D-6E8A-4147-A177-3AD203B41FA5}">
                      <a16:colId xmlns:a16="http://schemas.microsoft.com/office/drawing/2014/main" val="1360289702"/>
                    </a:ext>
                  </a:extLst>
                </a:gridCol>
                <a:gridCol w="1063256">
                  <a:extLst>
                    <a:ext uri="{9D8B030D-6E8A-4147-A177-3AD203B41FA5}">
                      <a16:colId xmlns:a16="http://schemas.microsoft.com/office/drawing/2014/main" val="81281079"/>
                    </a:ext>
                  </a:extLst>
                </a:gridCol>
                <a:gridCol w="499731">
                  <a:extLst>
                    <a:ext uri="{9D8B030D-6E8A-4147-A177-3AD203B41FA5}">
                      <a16:colId xmlns:a16="http://schemas.microsoft.com/office/drawing/2014/main" val="3870624234"/>
                    </a:ext>
                  </a:extLst>
                </a:gridCol>
                <a:gridCol w="1222744">
                  <a:extLst>
                    <a:ext uri="{9D8B030D-6E8A-4147-A177-3AD203B41FA5}">
                      <a16:colId xmlns:a16="http://schemas.microsoft.com/office/drawing/2014/main" val="2237833395"/>
                    </a:ext>
                  </a:extLst>
                </a:gridCol>
                <a:gridCol w="499731">
                  <a:extLst>
                    <a:ext uri="{9D8B030D-6E8A-4147-A177-3AD203B41FA5}">
                      <a16:colId xmlns:a16="http://schemas.microsoft.com/office/drawing/2014/main" val="4203295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Combinación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abcd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1’s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181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(1,3)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(1,9)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00-1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-001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805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(3,11)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(9,11)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-011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10-1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715927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BF128D79-A088-E06E-2DC8-32C311DC3C4E}"/>
              </a:ext>
            </a:extLst>
          </p:cNvPr>
          <p:cNvSpPr txBox="1"/>
          <p:nvPr/>
        </p:nvSpPr>
        <p:spPr>
          <a:xfrm>
            <a:off x="606055" y="3105416"/>
            <a:ext cx="2254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Century Gothic" panose="020B0502020202020204" pitchFamily="34" charset="0"/>
              </a:rPr>
              <a:t>TABLA</a:t>
            </a:r>
            <a:r>
              <a:rPr lang="es-MX" sz="1400" b="1" dirty="0">
                <a:latin typeface="Century Gothic" panose="020B0502020202020204" pitchFamily="34" charset="0"/>
              </a:rPr>
              <a:t> 4</a:t>
            </a:r>
          </a:p>
        </p:txBody>
      </p:sp>
      <p:graphicFrame>
        <p:nvGraphicFramePr>
          <p:cNvPr id="10" name="Marcador de contenido 9">
            <a:extLst>
              <a:ext uri="{FF2B5EF4-FFF2-40B4-BE49-F238E27FC236}">
                <a16:creationId xmlns:a16="http://schemas.microsoft.com/office/drawing/2014/main" id="{3B4A2BFD-D57B-EAE7-8DE7-9B7B48013AB0}"/>
              </a:ext>
            </a:extLst>
          </p:cNvPr>
          <p:cNvGraphicFramePr>
            <a:graphicFrameLocks/>
          </p:cNvGraphicFramePr>
          <p:nvPr/>
        </p:nvGraphicFramePr>
        <p:xfrm>
          <a:off x="699088" y="3552887"/>
          <a:ext cx="495743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970">
                  <a:extLst>
                    <a:ext uri="{9D8B030D-6E8A-4147-A177-3AD203B41FA5}">
                      <a16:colId xmlns:a16="http://schemas.microsoft.com/office/drawing/2014/main" val="1360289702"/>
                    </a:ext>
                  </a:extLst>
                </a:gridCol>
                <a:gridCol w="1063256">
                  <a:extLst>
                    <a:ext uri="{9D8B030D-6E8A-4147-A177-3AD203B41FA5}">
                      <a16:colId xmlns:a16="http://schemas.microsoft.com/office/drawing/2014/main" val="81281079"/>
                    </a:ext>
                  </a:extLst>
                </a:gridCol>
                <a:gridCol w="499731">
                  <a:extLst>
                    <a:ext uri="{9D8B030D-6E8A-4147-A177-3AD203B41FA5}">
                      <a16:colId xmlns:a16="http://schemas.microsoft.com/office/drawing/2014/main" val="3870624234"/>
                    </a:ext>
                  </a:extLst>
                </a:gridCol>
                <a:gridCol w="1222744">
                  <a:extLst>
                    <a:ext uri="{9D8B030D-6E8A-4147-A177-3AD203B41FA5}">
                      <a16:colId xmlns:a16="http://schemas.microsoft.com/office/drawing/2014/main" val="2237833395"/>
                    </a:ext>
                  </a:extLst>
                </a:gridCol>
                <a:gridCol w="499731">
                  <a:extLst>
                    <a:ext uri="{9D8B030D-6E8A-4147-A177-3AD203B41FA5}">
                      <a16:colId xmlns:a16="http://schemas.microsoft.com/office/drawing/2014/main" val="4203295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Combinación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abcd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1’s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181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(1,3,9,11)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-0-1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805827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8D2AF4FC-7D11-C750-1B9F-24780E39C97A}"/>
              </a:ext>
            </a:extLst>
          </p:cNvPr>
          <p:cNvSpPr txBox="1"/>
          <p:nvPr/>
        </p:nvSpPr>
        <p:spPr>
          <a:xfrm>
            <a:off x="606055" y="4663770"/>
            <a:ext cx="6464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Century Gothic" panose="020B0502020202020204" pitchFamily="34" charset="0"/>
              </a:rPr>
              <a:t>TABLA</a:t>
            </a:r>
            <a:r>
              <a:rPr lang="es-MX" sz="1400" b="1" dirty="0">
                <a:latin typeface="Century Gothic" panose="020B0502020202020204" pitchFamily="34" charset="0"/>
              </a:rPr>
              <a:t> 5 (o TABLA DE LOS IMPLICANTES PRIMOS.)</a:t>
            </a:r>
          </a:p>
        </p:txBody>
      </p:sp>
      <p:graphicFrame>
        <p:nvGraphicFramePr>
          <p:cNvPr id="11" name="Marcador de contenido 9">
            <a:extLst>
              <a:ext uri="{FF2B5EF4-FFF2-40B4-BE49-F238E27FC236}">
                <a16:creationId xmlns:a16="http://schemas.microsoft.com/office/drawing/2014/main" id="{C2B2918A-845C-8C78-1DC4-1139D4A71C9D}"/>
              </a:ext>
            </a:extLst>
          </p:cNvPr>
          <p:cNvGraphicFramePr>
            <a:graphicFrameLocks/>
          </p:cNvGraphicFramePr>
          <p:nvPr/>
        </p:nvGraphicFramePr>
        <p:xfrm>
          <a:off x="699088" y="5143527"/>
          <a:ext cx="662904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043">
                  <a:extLst>
                    <a:ext uri="{9D8B030D-6E8A-4147-A177-3AD203B41FA5}">
                      <a16:colId xmlns:a16="http://schemas.microsoft.com/office/drawing/2014/main" val="1360289702"/>
                    </a:ext>
                  </a:extLst>
                </a:gridCol>
                <a:gridCol w="1070933">
                  <a:extLst>
                    <a:ext uri="{9D8B030D-6E8A-4147-A177-3AD203B41FA5}">
                      <a16:colId xmlns:a16="http://schemas.microsoft.com/office/drawing/2014/main" val="81281079"/>
                    </a:ext>
                  </a:extLst>
                </a:gridCol>
                <a:gridCol w="246139">
                  <a:extLst>
                    <a:ext uri="{9D8B030D-6E8A-4147-A177-3AD203B41FA5}">
                      <a16:colId xmlns:a16="http://schemas.microsoft.com/office/drawing/2014/main" val="3870624234"/>
                    </a:ext>
                  </a:extLst>
                </a:gridCol>
                <a:gridCol w="604126">
                  <a:extLst>
                    <a:ext uri="{9D8B030D-6E8A-4147-A177-3AD203B41FA5}">
                      <a16:colId xmlns:a16="http://schemas.microsoft.com/office/drawing/2014/main" val="22378333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69214740"/>
                    </a:ext>
                  </a:extLst>
                </a:gridCol>
                <a:gridCol w="325205">
                  <a:extLst>
                    <a:ext uri="{9D8B030D-6E8A-4147-A177-3AD203B41FA5}">
                      <a16:colId xmlns:a16="http://schemas.microsoft.com/office/drawing/2014/main" val="3041090160"/>
                    </a:ext>
                  </a:extLst>
                </a:gridCol>
                <a:gridCol w="340242">
                  <a:extLst>
                    <a:ext uri="{9D8B030D-6E8A-4147-A177-3AD203B41FA5}">
                      <a16:colId xmlns:a16="http://schemas.microsoft.com/office/drawing/2014/main" val="926074"/>
                    </a:ext>
                  </a:extLst>
                </a:gridCol>
                <a:gridCol w="350874">
                  <a:extLst>
                    <a:ext uri="{9D8B030D-6E8A-4147-A177-3AD203B41FA5}">
                      <a16:colId xmlns:a16="http://schemas.microsoft.com/office/drawing/2014/main" val="245565128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42833272"/>
                    </a:ext>
                  </a:extLst>
                </a:gridCol>
                <a:gridCol w="1342007">
                  <a:extLst>
                    <a:ext uri="{9D8B030D-6E8A-4147-A177-3AD203B41FA5}">
                      <a16:colId xmlns:a16="http://schemas.microsoft.com/office/drawing/2014/main" val="4203295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Combinación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abcd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1’s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Producto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181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(1,3,9,11)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</a:rPr>
                        <a:t>-0-1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FF0000"/>
                          </a:solidFill>
                        </a:rPr>
                        <a:t>b’d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805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46605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030C6ED-A045-7DCB-B675-E10B42E0C2F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99090" y="390776"/>
                <a:ext cx="10793819" cy="1325563"/>
              </a:xfrm>
            </p:spPr>
            <p:txBody>
              <a:bodyPr>
                <a:noAutofit/>
              </a:bodyPr>
              <a:lstStyle/>
              <a:p>
                <a:r>
                  <a:rPr lang="es-MX" sz="1800" b="1" dirty="0">
                    <a:latin typeface="Century Gothic" panose="020B0502020202020204" pitchFamily="34" charset="0"/>
                  </a:rPr>
                  <a:t>EJEMPLO: </a:t>
                </a:r>
                <a:r>
                  <a:rPr lang="es-MX" sz="1800" dirty="0">
                    <a:latin typeface="Century Gothic" panose="020B0502020202020204" pitchFamily="34" charset="0"/>
                  </a:rPr>
                  <a:t>Minimice la siguiente función booleana por medio del método de Quine-McCluskey:</a:t>
                </a:r>
                <a:br>
                  <a:rPr lang="es-MX" sz="1800" dirty="0">
                    <a:latin typeface="Century Gothic" panose="020B0502020202020204" pitchFamily="34" charset="0"/>
                  </a:rPr>
                </a:br>
                <a:br>
                  <a:rPr lang="es-MX" sz="1800" dirty="0">
                    <a:latin typeface="Century Gothic" panose="020B050202020202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𝑓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(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𝑎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,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𝑏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,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𝑐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,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𝑑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) 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s-MX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s-ES" sz="1800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es-MX" sz="1800">
                              <a:latin typeface="CambriaMath"/>
                            </a:rPr>
                            <m:t>(1,3,9,11)</m:t>
                          </m:r>
                        </m:e>
                      </m:nary>
                    </m:oMath>
                  </m:oMathPara>
                </a14:m>
                <a:endParaRPr lang="es-MX" sz="1800" dirty="0"/>
              </a:p>
            </p:txBody>
          </p:sp>
        </mc:Choice>
        <mc:Fallback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030C6ED-A045-7DCB-B675-E10B42E0C2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99090" y="390776"/>
                <a:ext cx="10793819" cy="1325563"/>
              </a:xfrm>
              <a:blipFill>
                <a:blip r:embed="rId2"/>
                <a:stretch>
                  <a:fillRect l="-588" t="-29245" b="-9622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DF284FC-08E3-6DC1-EE2E-CD061F7D70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055" y="2465660"/>
            <a:ext cx="5574120" cy="741680"/>
          </a:xfrm>
        </p:spPr>
        <p:txBody>
          <a:bodyPr>
            <a:normAutofit/>
          </a:bodyPr>
          <a:lstStyle/>
          <a:p>
            <a:pPr algn="just"/>
            <a:r>
              <a:rPr lang="es-MX" sz="1800" i="1" dirty="0">
                <a:solidFill>
                  <a:srgbClr val="FF0000"/>
                </a:solidFill>
              </a:rPr>
              <a:t>PASO 5: Llenando tabla de los implicantes primos.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5F7245E-86FF-6A42-B81C-B2B6254E04DA}"/>
              </a:ext>
            </a:extLst>
          </p:cNvPr>
          <p:cNvSpPr txBox="1"/>
          <p:nvPr/>
        </p:nvSpPr>
        <p:spPr>
          <a:xfrm>
            <a:off x="699090" y="1832075"/>
            <a:ext cx="2254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u="sng" dirty="0">
                <a:solidFill>
                  <a:schemeClr val="accent2"/>
                </a:solidFill>
                <a:latin typeface="Century Gothic" panose="020B0502020202020204" pitchFamily="34" charset="0"/>
              </a:rPr>
              <a:t>SOLUCIÓN</a:t>
            </a:r>
            <a:endParaRPr lang="es-MX" sz="1600" b="1" u="sng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5CDC8C0-EA5B-B21A-7D77-AE5218C99E7F}"/>
              </a:ext>
            </a:extLst>
          </p:cNvPr>
          <p:cNvSpPr txBox="1"/>
          <p:nvPr/>
        </p:nvSpPr>
        <p:spPr>
          <a:xfrm>
            <a:off x="6535477" y="2032130"/>
            <a:ext cx="2254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Century Gothic" panose="020B0502020202020204" pitchFamily="34" charset="0"/>
              </a:rPr>
              <a:t>TABLA</a:t>
            </a:r>
            <a:r>
              <a:rPr lang="es-MX" sz="1400" b="1" dirty="0">
                <a:latin typeface="Century Gothic" panose="020B0502020202020204" pitchFamily="34" charset="0"/>
              </a:rPr>
              <a:t> 3</a:t>
            </a:r>
          </a:p>
        </p:txBody>
      </p:sp>
      <p:graphicFrame>
        <p:nvGraphicFramePr>
          <p:cNvPr id="5" name="Marcador de contenido 9">
            <a:extLst>
              <a:ext uri="{FF2B5EF4-FFF2-40B4-BE49-F238E27FC236}">
                <a16:creationId xmlns:a16="http://schemas.microsoft.com/office/drawing/2014/main" id="{D31CC33A-732B-39CF-A775-EB68B70945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8741449"/>
              </p:ext>
            </p:extLst>
          </p:nvPr>
        </p:nvGraphicFramePr>
        <p:xfrm>
          <a:off x="6535477" y="2449193"/>
          <a:ext cx="4957432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970">
                  <a:extLst>
                    <a:ext uri="{9D8B030D-6E8A-4147-A177-3AD203B41FA5}">
                      <a16:colId xmlns:a16="http://schemas.microsoft.com/office/drawing/2014/main" val="1360289702"/>
                    </a:ext>
                  </a:extLst>
                </a:gridCol>
                <a:gridCol w="1063256">
                  <a:extLst>
                    <a:ext uri="{9D8B030D-6E8A-4147-A177-3AD203B41FA5}">
                      <a16:colId xmlns:a16="http://schemas.microsoft.com/office/drawing/2014/main" val="81281079"/>
                    </a:ext>
                  </a:extLst>
                </a:gridCol>
                <a:gridCol w="499731">
                  <a:extLst>
                    <a:ext uri="{9D8B030D-6E8A-4147-A177-3AD203B41FA5}">
                      <a16:colId xmlns:a16="http://schemas.microsoft.com/office/drawing/2014/main" val="3870624234"/>
                    </a:ext>
                  </a:extLst>
                </a:gridCol>
                <a:gridCol w="1222744">
                  <a:extLst>
                    <a:ext uri="{9D8B030D-6E8A-4147-A177-3AD203B41FA5}">
                      <a16:colId xmlns:a16="http://schemas.microsoft.com/office/drawing/2014/main" val="2237833395"/>
                    </a:ext>
                  </a:extLst>
                </a:gridCol>
                <a:gridCol w="499731">
                  <a:extLst>
                    <a:ext uri="{9D8B030D-6E8A-4147-A177-3AD203B41FA5}">
                      <a16:colId xmlns:a16="http://schemas.microsoft.com/office/drawing/2014/main" val="4203295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Combinación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abcd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1’s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181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(1,3)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(1,9)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00-1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-001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805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(3,11)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(9,11)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-011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10-1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715927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BF128D79-A088-E06E-2DC8-32C311DC3C4E}"/>
              </a:ext>
            </a:extLst>
          </p:cNvPr>
          <p:cNvSpPr txBox="1"/>
          <p:nvPr/>
        </p:nvSpPr>
        <p:spPr>
          <a:xfrm>
            <a:off x="606055" y="3105416"/>
            <a:ext cx="2254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Century Gothic" panose="020B0502020202020204" pitchFamily="34" charset="0"/>
              </a:rPr>
              <a:t>TABLA</a:t>
            </a:r>
            <a:r>
              <a:rPr lang="es-MX" sz="1400" b="1" dirty="0">
                <a:latin typeface="Century Gothic" panose="020B0502020202020204" pitchFamily="34" charset="0"/>
              </a:rPr>
              <a:t> 4</a:t>
            </a:r>
          </a:p>
        </p:txBody>
      </p:sp>
      <p:graphicFrame>
        <p:nvGraphicFramePr>
          <p:cNvPr id="10" name="Marcador de contenido 9">
            <a:extLst>
              <a:ext uri="{FF2B5EF4-FFF2-40B4-BE49-F238E27FC236}">
                <a16:creationId xmlns:a16="http://schemas.microsoft.com/office/drawing/2014/main" id="{3B4A2BFD-D57B-EAE7-8DE7-9B7B48013AB0}"/>
              </a:ext>
            </a:extLst>
          </p:cNvPr>
          <p:cNvGraphicFramePr>
            <a:graphicFrameLocks/>
          </p:cNvGraphicFramePr>
          <p:nvPr/>
        </p:nvGraphicFramePr>
        <p:xfrm>
          <a:off x="699088" y="3552887"/>
          <a:ext cx="495743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970">
                  <a:extLst>
                    <a:ext uri="{9D8B030D-6E8A-4147-A177-3AD203B41FA5}">
                      <a16:colId xmlns:a16="http://schemas.microsoft.com/office/drawing/2014/main" val="1360289702"/>
                    </a:ext>
                  </a:extLst>
                </a:gridCol>
                <a:gridCol w="1063256">
                  <a:extLst>
                    <a:ext uri="{9D8B030D-6E8A-4147-A177-3AD203B41FA5}">
                      <a16:colId xmlns:a16="http://schemas.microsoft.com/office/drawing/2014/main" val="81281079"/>
                    </a:ext>
                  </a:extLst>
                </a:gridCol>
                <a:gridCol w="499731">
                  <a:extLst>
                    <a:ext uri="{9D8B030D-6E8A-4147-A177-3AD203B41FA5}">
                      <a16:colId xmlns:a16="http://schemas.microsoft.com/office/drawing/2014/main" val="3870624234"/>
                    </a:ext>
                  </a:extLst>
                </a:gridCol>
                <a:gridCol w="1222744">
                  <a:extLst>
                    <a:ext uri="{9D8B030D-6E8A-4147-A177-3AD203B41FA5}">
                      <a16:colId xmlns:a16="http://schemas.microsoft.com/office/drawing/2014/main" val="2237833395"/>
                    </a:ext>
                  </a:extLst>
                </a:gridCol>
                <a:gridCol w="499731">
                  <a:extLst>
                    <a:ext uri="{9D8B030D-6E8A-4147-A177-3AD203B41FA5}">
                      <a16:colId xmlns:a16="http://schemas.microsoft.com/office/drawing/2014/main" val="4203295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Combinación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abcd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1’s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181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(1,3,9,11)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-0-1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805827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8D2AF4FC-7D11-C750-1B9F-24780E39C97A}"/>
              </a:ext>
            </a:extLst>
          </p:cNvPr>
          <p:cNvSpPr txBox="1"/>
          <p:nvPr/>
        </p:nvSpPr>
        <p:spPr>
          <a:xfrm>
            <a:off x="606055" y="4663770"/>
            <a:ext cx="6464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Century Gothic" panose="020B0502020202020204" pitchFamily="34" charset="0"/>
              </a:rPr>
              <a:t>TABLA</a:t>
            </a:r>
            <a:r>
              <a:rPr lang="es-MX" sz="1400" b="1" dirty="0">
                <a:latin typeface="Century Gothic" panose="020B0502020202020204" pitchFamily="34" charset="0"/>
              </a:rPr>
              <a:t> 5 (o TABLA DE LOS IMPLICANTES PRIMOS.)</a:t>
            </a:r>
          </a:p>
        </p:txBody>
      </p:sp>
      <p:graphicFrame>
        <p:nvGraphicFramePr>
          <p:cNvPr id="11" name="Marcador de contenido 9">
            <a:extLst>
              <a:ext uri="{FF2B5EF4-FFF2-40B4-BE49-F238E27FC236}">
                <a16:creationId xmlns:a16="http://schemas.microsoft.com/office/drawing/2014/main" id="{C2B2918A-845C-8C78-1DC4-1139D4A71C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7289149"/>
              </p:ext>
            </p:extLst>
          </p:nvPr>
        </p:nvGraphicFramePr>
        <p:xfrm>
          <a:off x="699088" y="5143527"/>
          <a:ext cx="662904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043">
                  <a:extLst>
                    <a:ext uri="{9D8B030D-6E8A-4147-A177-3AD203B41FA5}">
                      <a16:colId xmlns:a16="http://schemas.microsoft.com/office/drawing/2014/main" val="1360289702"/>
                    </a:ext>
                  </a:extLst>
                </a:gridCol>
                <a:gridCol w="1070933">
                  <a:extLst>
                    <a:ext uri="{9D8B030D-6E8A-4147-A177-3AD203B41FA5}">
                      <a16:colId xmlns:a16="http://schemas.microsoft.com/office/drawing/2014/main" val="81281079"/>
                    </a:ext>
                  </a:extLst>
                </a:gridCol>
                <a:gridCol w="246139">
                  <a:extLst>
                    <a:ext uri="{9D8B030D-6E8A-4147-A177-3AD203B41FA5}">
                      <a16:colId xmlns:a16="http://schemas.microsoft.com/office/drawing/2014/main" val="3870624234"/>
                    </a:ext>
                  </a:extLst>
                </a:gridCol>
                <a:gridCol w="604126">
                  <a:extLst>
                    <a:ext uri="{9D8B030D-6E8A-4147-A177-3AD203B41FA5}">
                      <a16:colId xmlns:a16="http://schemas.microsoft.com/office/drawing/2014/main" val="22378333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69214740"/>
                    </a:ext>
                  </a:extLst>
                </a:gridCol>
                <a:gridCol w="325205">
                  <a:extLst>
                    <a:ext uri="{9D8B030D-6E8A-4147-A177-3AD203B41FA5}">
                      <a16:colId xmlns:a16="http://schemas.microsoft.com/office/drawing/2014/main" val="3041090160"/>
                    </a:ext>
                  </a:extLst>
                </a:gridCol>
                <a:gridCol w="340242">
                  <a:extLst>
                    <a:ext uri="{9D8B030D-6E8A-4147-A177-3AD203B41FA5}">
                      <a16:colId xmlns:a16="http://schemas.microsoft.com/office/drawing/2014/main" val="926074"/>
                    </a:ext>
                  </a:extLst>
                </a:gridCol>
                <a:gridCol w="350874">
                  <a:extLst>
                    <a:ext uri="{9D8B030D-6E8A-4147-A177-3AD203B41FA5}">
                      <a16:colId xmlns:a16="http://schemas.microsoft.com/office/drawing/2014/main" val="245565128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42833272"/>
                    </a:ext>
                  </a:extLst>
                </a:gridCol>
                <a:gridCol w="1342007">
                  <a:extLst>
                    <a:ext uri="{9D8B030D-6E8A-4147-A177-3AD203B41FA5}">
                      <a16:colId xmlns:a16="http://schemas.microsoft.com/office/drawing/2014/main" val="4203295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Combinación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abcd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1’s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Producto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181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(1,3,9,11)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-0-1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b’d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805827"/>
                  </a:ext>
                </a:extLst>
              </a:tr>
            </a:tbl>
          </a:graphicData>
        </a:graphic>
      </p:graphicFrame>
      <p:sp>
        <p:nvSpPr>
          <p:cNvPr id="3" name="Marcador de contenido 5">
            <a:extLst>
              <a:ext uri="{FF2B5EF4-FFF2-40B4-BE49-F238E27FC236}">
                <a16:creationId xmlns:a16="http://schemas.microsoft.com/office/drawing/2014/main" id="{AEAEF3A6-38A7-AE45-3ACB-ECA1977F4306}"/>
              </a:ext>
            </a:extLst>
          </p:cNvPr>
          <p:cNvSpPr txBox="1">
            <a:spLocks/>
          </p:cNvSpPr>
          <p:nvPr/>
        </p:nvSpPr>
        <p:spPr>
          <a:xfrm>
            <a:off x="-1053954" y="1009231"/>
            <a:ext cx="5574120" cy="741680"/>
          </a:xfrm>
          <a:prstGeom prst="homePlate">
            <a:avLst/>
          </a:prstGeom>
          <a:solidFill>
            <a:srgbClr val="FFFF0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24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¡CASO HIPOTÉTICO!</a:t>
            </a:r>
          </a:p>
        </p:txBody>
      </p:sp>
    </p:spTree>
    <p:extLst>
      <p:ext uri="{BB962C8B-B14F-4D97-AF65-F5344CB8AC3E}">
        <p14:creationId xmlns:p14="http://schemas.microsoft.com/office/powerpoint/2010/main" val="2692673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030C6ED-A045-7DCB-B675-E10B42E0C2F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99090" y="390776"/>
                <a:ext cx="10793819" cy="1325563"/>
              </a:xfrm>
            </p:spPr>
            <p:txBody>
              <a:bodyPr>
                <a:noAutofit/>
              </a:bodyPr>
              <a:lstStyle/>
              <a:p>
                <a:r>
                  <a:rPr lang="es-MX" sz="1800" b="1" dirty="0">
                    <a:latin typeface="Century Gothic" panose="020B0502020202020204" pitchFamily="34" charset="0"/>
                  </a:rPr>
                  <a:t>EJEMPLO: </a:t>
                </a:r>
                <a:r>
                  <a:rPr lang="es-MX" sz="1800" dirty="0">
                    <a:latin typeface="Century Gothic" panose="020B0502020202020204" pitchFamily="34" charset="0"/>
                  </a:rPr>
                  <a:t>Minimice la siguiente función booleana por medio del método de Quine-McCluskey:</a:t>
                </a:r>
                <a:br>
                  <a:rPr lang="es-MX" sz="1800" dirty="0">
                    <a:latin typeface="Century Gothic" panose="020B0502020202020204" pitchFamily="34" charset="0"/>
                  </a:rPr>
                </a:br>
                <a:br>
                  <a:rPr lang="es-MX" sz="1800" dirty="0">
                    <a:latin typeface="Century Gothic" panose="020B050202020202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𝑓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(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𝑎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,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𝑏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,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𝑐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,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𝑑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) 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s-MX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s-ES" sz="1800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es-MX" sz="1800">
                              <a:latin typeface="CambriaMath"/>
                            </a:rPr>
                            <m:t>(1,3,9,11)</m:t>
                          </m:r>
                        </m:e>
                      </m:nary>
                    </m:oMath>
                  </m:oMathPara>
                </a14:m>
                <a:endParaRPr lang="es-MX" sz="1800" dirty="0"/>
              </a:p>
            </p:txBody>
          </p:sp>
        </mc:Choice>
        <mc:Fallback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030C6ED-A045-7DCB-B675-E10B42E0C2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99090" y="390776"/>
                <a:ext cx="10793819" cy="1325563"/>
              </a:xfrm>
              <a:blipFill>
                <a:blip r:embed="rId2"/>
                <a:stretch>
                  <a:fillRect l="-588" t="-29245" b="-9622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DF284FC-08E3-6DC1-EE2E-CD061F7D70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055" y="2465660"/>
            <a:ext cx="5574120" cy="741680"/>
          </a:xfrm>
        </p:spPr>
        <p:txBody>
          <a:bodyPr>
            <a:normAutofit/>
          </a:bodyPr>
          <a:lstStyle/>
          <a:p>
            <a:pPr algn="just"/>
            <a:r>
              <a:rPr lang="es-MX" sz="1800" i="1" dirty="0">
                <a:solidFill>
                  <a:srgbClr val="FF0000"/>
                </a:solidFill>
              </a:rPr>
              <a:t>PASO 5: Llenando tabla de los implicantes primos.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5F7245E-86FF-6A42-B81C-B2B6254E04DA}"/>
              </a:ext>
            </a:extLst>
          </p:cNvPr>
          <p:cNvSpPr txBox="1"/>
          <p:nvPr/>
        </p:nvSpPr>
        <p:spPr>
          <a:xfrm>
            <a:off x="699090" y="1832075"/>
            <a:ext cx="2254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u="sng" dirty="0">
                <a:solidFill>
                  <a:schemeClr val="accent2"/>
                </a:solidFill>
                <a:latin typeface="Century Gothic" panose="020B0502020202020204" pitchFamily="34" charset="0"/>
              </a:rPr>
              <a:t>SOLUCIÓN</a:t>
            </a:r>
            <a:endParaRPr lang="es-MX" sz="1600" b="1" u="sng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5CDC8C0-EA5B-B21A-7D77-AE5218C99E7F}"/>
              </a:ext>
            </a:extLst>
          </p:cNvPr>
          <p:cNvSpPr txBox="1"/>
          <p:nvPr/>
        </p:nvSpPr>
        <p:spPr>
          <a:xfrm>
            <a:off x="6535477" y="2032130"/>
            <a:ext cx="2254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Century Gothic" panose="020B0502020202020204" pitchFamily="34" charset="0"/>
              </a:rPr>
              <a:t>TABLA</a:t>
            </a:r>
            <a:r>
              <a:rPr lang="es-MX" sz="1400" b="1" dirty="0">
                <a:latin typeface="Century Gothic" panose="020B0502020202020204" pitchFamily="34" charset="0"/>
              </a:rPr>
              <a:t> 3</a:t>
            </a:r>
          </a:p>
        </p:txBody>
      </p:sp>
      <p:graphicFrame>
        <p:nvGraphicFramePr>
          <p:cNvPr id="5" name="Marcador de contenido 9">
            <a:extLst>
              <a:ext uri="{FF2B5EF4-FFF2-40B4-BE49-F238E27FC236}">
                <a16:creationId xmlns:a16="http://schemas.microsoft.com/office/drawing/2014/main" id="{D31CC33A-732B-39CF-A775-EB68B7094589}"/>
              </a:ext>
            </a:extLst>
          </p:cNvPr>
          <p:cNvGraphicFramePr>
            <a:graphicFrameLocks/>
          </p:cNvGraphicFramePr>
          <p:nvPr/>
        </p:nvGraphicFramePr>
        <p:xfrm>
          <a:off x="6535477" y="2449193"/>
          <a:ext cx="4957432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970">
                  <a:extLst>
                    <a:ext uri="{9D8B030D-6E8A-4147-A177-3AD203B41FA5}">
                      <a16:colId xmlns:a16="http://schemas.microsoft.com/office/drawing/2014/main" val="1360289702"/>
                    </a:ext>
                  </a:extLst>
                </a:gridCol>
                <a:gridCol w="1063256">
                  <a:extLst>
                    <a:ext uri="{9D8B030D-6E8A-4147-A177-3AD203B41FA5}">
                      <a16:colId xmlns:a16="http://schemas.microsoft.com/office/drawing/2014/main" val="81281079"/>
                    </a:ext>
                  </a:extLst>
                </a:gridCol>
                <a:gridCol w="499731">
                  <a:extLst>
                    <a:ext uri="{9D8B030D-6E8A-4147-A177-3AD203B41FA5}">
                      <a16:colId xmlns:a16="http://schemas.microsoft.com/office/drawing/2014/main" val="3870624234"/>
                    </a:ext>
                  </a:extLst>
                </a:gridCol>
                <a:gridCol w="1222744">
                  <a:extLst>
                    <a:ext uri="{9D8B030D-6E8A-4147-A177-3AD203B41FA5}">
                      <a16:colId xmlns:a16="http://schemas.microsoft.com/office/drawing/2014/main" val="2237833395"/>
                    </a:ext>
                  </a:extLst>
                </a:gridCol>
                <a:gridCol w="499731">
                  <a:extLst>
                    <a:ext uri="{9D8B030D-6E8A-4147-A177-3AD203B41FA5}">
                      <a16:colId xmlns:a16="http://schemas.microsoft.com/office/drawing/2014/main" val="4203295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Combinación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abcd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1’s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181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(1,3)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(1,9)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00-1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-001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805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(3,11)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(9,11)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-011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10-1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715927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BF128D79-A088-E06E-2DC8-32C311DC3C4E}"/>
              </a:ext>
            </a:extLst>
          </p:cNvPr>
          <p:cNvSpPr txBox="1"/>
          <p:nvPr/>
        </p:nvSpPr>
        <p:spPr>
          <a:xfrm>
            <a:off x="606055" y="3105416"/>
            <a:ext cx="2254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Century Gothic" panose="020B0502020202020204" pitchFamily="34" charset="0"/>
              </a:rPr>
              <a:t>TABLA</a:t>
            </a:r>
            <a:r>
              <a:rPr lang="es-MX" sz="1400" b="1" dirty="0">
                <a:latin typeface="Century Gothic" panose="020B0502020202020204" pitchFamily="34" charset="0"/>
              </a:rPr>
              <a:t> 4</a:t>
            </a:r>
          </a:p>
        </p:txBody>
      </p:sp>
      <p:graphicFrame>
        <p:nvGraphicFramePr>
          <p:cNvPr id="10" name="Marcador de contenido 9">
            <a:extLst>
              <a:ext uri="{FF2B5EF4-FFF2-40B4-BE49-F238E27FC236}">
                <a16:creationId xmlns:a16="http://schemas.microsoft.com/office/drawing/2014/main" id="{3B4A2BFD-D57B-EAE7-8DE7-9B7B48013AB0}"/>
              </a:ext>
            </a:extLst>
          </p:cNvPr>
          <p:cNvGraphicFramePr>
            <a:graphicFrameLocks/>
          </p:cNvGraphicFramePr>
          <p:nvPr/>
        </p:nvGraphicFramePr>
        <p:xfrm>
          <a:off x="699088" y="3552887"/>
          <a:ext cx="495743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970">
                  <a:extLst>
                    <a:ext uri="{9D8B030D-6E8A-4147-A177-3AD203B41FA5}">
                      <a16:colId xmlns:a16="http://schemas.microsoft.com/office/drawing/2014/main" val="1360289702"/>
                    </a:ext>
                  </a:extLst>
                </a:gridCol>
                <a:gridCol w="1063256">
                  <a:extLst>
                    <a:ext uri="{9D8B030D-6E8A-4147-A177-3AD203B41FA5}">
                      <a16:colId xmlns:a16="http://schemas.microsoft.com/office/drawing/2014/main" val="81281079"/>
                    </a:ext>
                  </a:extLst>
                </a:gridCol>
                <a:gridCol w="499731">
                  <a:extLst>
                    <a:ext uri="{9D8B030D-6E8A-4147-A177-3AD203B41FA5}">
                      <a16:colId xmlns:a16="http://schemas.microsoft.com/office/drawing/2014/main" val="3870624234"/>
                    </a:ext>
                  </a:extLst>
                </a:gridCol>
                <a:gridCol w="1222744">
                  <a:extLst>
                    <a:ext uri="{9D8B030D-6E8A-4147-A177-3AD203B41FA5}">
                      <a16:colId xmlns:a16="http://schemas.microsoft.com/office/drawing/2014/main" val="2237833395"/>
                    </a:ext>
                  </a:extLst>
                </a:gridCol>
                <a:gridCol w="499731">
                  <a:extLst>
                    <a:ext uri="{9D8B030D-6E8A-4147-A177-3AD203B41FA5}">
                      <a16:colId xmlns:a16="http://schemas.microsoft.com/office/drawing/2014/main" val="4203295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Combinación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abcd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1’s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181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(1,3,9,11)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-0-1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805827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8D2AF4FC-7D11-C750-1B9F-24780E39C97A}"/>
              </a:ext>
            </a:extLst>
          </p:cNvPr>
          <p:cNvSpPr txBox="1"/>
          <p:nvPr/>
        </p:nvSpPr>
        <p:spPr>
          <a:xfrm>
            <a:off x="606055" y="4663770"/>
            <a:ext cx="6464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Century Gothic" panose="020B0502020202020204" pitchFamily="34" charset="0"/>
              </a:rPr>
              <a:t>TABLA</a:t>
            </a:r>
            <a:r>
              <a:rPr lang="es-MX" sz="1400" b="1" dirty="0">
                <a:latin typeface="Century Gothic" panose="020B0502020202020204" pitchFamily="34" charset="0"/>
              </a:rPr>
              <a:t> 5 (o TABLA DE LOS IMPLICANTES PRIMOS.)</a:t>
            </a:r>
          </a:p>
        </p:txBody>
      </p:sp>
      <p:graphicFrame>
        <p:nvGraphicFramePr>
          <p:cNvPr id="11" name="Marcador de contenido 9">
            <a:extLst>
              <a:ext uri="{FF2B5EF4-FFF2-40B4-BE49-F238E27FC236}">
                <a16:creationId xmlns:a16="http://schemas.microsoft.com/office/drawing/2014/main" id="{C2B2918A-845C-8C78-1DC4-1139D4A71C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9875386"/>
              </p:ext>
            </p:extLst>
          </p:nvPr>
        </p:nvGraphicFramePr>
        <p:xfrm>
          <a:off x="699088" y="5143527"/>
          <a:ext cx="662904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043">
                  <a:extLst>
                    <a:ext uri="{9D8B030D-6E8A-4147-A177-3AD203B41FA5}">
                      <a16:colId xmlns:a16="http://schemas.microsoft.com/office/drawing/2014/main" val="1360289702"/>
                    </a:ext>
                  </a:extLst>
                </a:gridCol>
                <a:gridCol w="1070933">
                  <a:extLst>
                    <a:ext uri="{9D8B030D-6E8A-4147-A177-3AD203B41FA5}">
                      <a16:colId xmlns:a16="http://schemas.microsoft.com/office/drawing/2014/main" val="81281079"/>
                    </a:ext>
                  </a:extLst>
                </a:gridCol>
                <a:gridCol w="246139">
                  <a:extLst>
                    <a:ext uri="{9D8B030D-6E8A-4147-A177-3AD203B41FA5}">
                      <a16:colId xmlns:a16="http://schemas.microsoft.com/office/drawing/2014/main" val="3870624234"/>
                    </a:ext>
                  </a:extLst>
                </a:gridCol>
                <a:gridCol w="604126">
                  <a:extLst>
                    <a:ext uri="{9D8B030D-6E8A-4147-A177-3AD203B41FA5}">
                      <a16:colId xmlns:a16="http://schemas.microsoft.com/office/drawing/2014/main" val="22378333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69214740"/>
                    </a:ext>
                  </a:extLst>
                </a:gridCol>
                <a:gridCol w="325205">
                  <a:extLst>
                    <a:ext uri="{9D8B030D-6E8A-4147-A177-3AD203B41FA5}">
                      <a16:colId xmlns:a16="http://schemas.microsoft.com/office/drawing/2014/main" val="3041090160"/>
                    </a:ext>
                  </a:extLst>
                </a:gridCol>
                <a:gridCol w="340242">
                  <a:extLst>
                    <a:ext uri="{9D8B030D-6E8A-4147-A177-3AD203B41FA5}">
                      <a16:colId xmlns:a16="http://schemas.microsoft.com/office/drawing/2014/main" val="926074"/>
                    </a:ext>
                  </a:extLst>
                </a:gridCol>
                <a:gridCol w="350874">
                  <a:extLst>
                    <a:ext uri="{9D8B030D-6E8A-4147-A177-3AD203B41FA5}">
                      <a16:colId xmlns:a16="http://schemas.microsoft.com/office/drawing/2014/main" val="245565128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42833272"/>
                    </a:ext>
                  </a:extLst>
                </a:gridCol>
                <a:gridCol w="1342007">
                  <a:extLst>
                    <a:ext uri="{9D8B030D-6E8A-4147-A177-3AD203B41FA5}">
                      <a16:colId xmlns:a16="http://schemas.microsoft.com/office/drawing/2014/main" val="4203295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Combinación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abcd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1’s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Producto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181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(1,3,9,11)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-0-1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b’d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805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(1,9)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-001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b’c’d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261776"/>
                  </a:ext>
                </a:extLst>
              </a:tr>
            </a:tbl>
          </a:graphicData>
        </a:graphic>
      </p:graphicFrame>
      <p:sp>
        <p:nvSpPr>
          <p:cNvPr id="3" name="Marcador de contenido 5">
            <a:extLst>
              <a:ext uri="{FF2B5EF4-FFF2-40B4-BE49-F238E27FC236}">
                <a16:creationId xmlns:a16="http://schemas.microsoft.com/office/drawing/2014/main" id="{AEAEF3A6-38A7-AE45-3ACB-ECA1977F4306}"/>
              </a:ext>
            </a:extLst>
          </p:cNvPr>
          <p:cNvSpPr txBox="1">
            <a:spLocks/>
          </p:cNvSpPr>
          <p:nvPr/>
        </p:nvSpPr>
        <p:spPr>
          <a:xfrm>
            <a:off x="-1053954" y="1009231"/>
            <a:ext cx="5574120" cy="741680"/>
          </a:xfrm>
          <a:prstGeom prst="homePlate">
            <a:avLst/>
          </a:prstGeom>
          <a:solidFill>
            <a:srgbClr val="FFFF0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24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¡CASO HIPOTÉTICO!</a:t>
            </a:r>
          </a:p>
        </p:txBody>
      </p:sp>
    </p:spTree>
    <p:extLst>
      <p:ext uri="{BB962C8B-B14F-4D97-AF65-F5344CB8AC3E}">
        <p14:creationId xmlns:p14="http://schemas.microsoft.com/office/powerpoint/2010/main" val="1851266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030C6ED-A045-7DCB-B675-E10B42E0C2F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99090" y="390776"/>
                <a:ext cx="10793819" cy="1325563"/>
              </a:xfrm>
            </p:spPr>
            <p:txBody>
              <a:bodyPr>
                <a:noAutofit/>
              </a:bodyPr>
              <a:lstStyle/>
              <a:p>
                <a:r>
                  <a:rPr lang="es-MX" sz="1800" b="1" dirty="0">
                    <a:latin typeface="Century Gothic" panose="020B0502020202020204" pitchFamily="34" charset="0"/>
                  </a:rPr>
                  <a:t>EJEMPLO: </a:t>
                </a:r>
                <a:r>
                  <a:rPr lang="es-MX" sz="1800" dirty="0">
                    <a:latin typeface="Century Gothic" panose="020B0502020202020204" pitchFamily="34" charset="0"/>
                  </a:rPr>
                  <a:t>Minimice la siguiente función booleana por medio del método de Quine-McCluskey:</a:t>
                </a:r>
                <a:br>
                  <a:rPr lang="es-MX" sz="1800" dirty="0">
                    <a:latin typeface="Century Gothic" panose="020B0502020202020204" pitchFamily="34" charset="0"/>
                  </a:rPr>
                </a:br>
                <a:br>
                  <a:rPr lang="es-MX" sz="1800" dirty="0">
                    <a:latin typeface="Century Gothic" panose="020B050202020202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𝑓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(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𝑎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,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𝑏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,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𝑐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,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𝑑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) 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s-MX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s-ES" sz="1800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es-MX" sz="1800">
                              <a:latin typeface="CambriaMath"/>
                            </a:rPr>
                            <m:t>(1,3,9,11)</m:t>
                          </m:r>
                        </m:e>
                      </m:nary>
                    </m:oMath>
                  </m:oMathPara>
                </a14:m>
                <a:endParaRPr lang="es-MX" sz="1800" dirty="0"/>
              </a:p>
            </p:txBody>
          </p:sp>
        </mc:Choice>
        <mc:Fallback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030C6ED-A045-7DCB-B675-E10B42E0C2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99090" y="390776"/>
                <a:ext cx="10793819" cy="1325563"/>
              </a:xfrm>
              <a:blipFill>
                <a:blip r:embed="rId2"/>
                <a:stretch>
                  <a:fillRect l="-588" t="-29245" b="-9622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DF284FC-08E3-6DC1-EE2E-CD061F7D70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9090" y="2449192"/>
            <a:ext cx="3616842" cy="3970153"/>
          </a:xfrm>
        </p:spPr>
        <p:txBody>
          <a:bodyPr>
            <a:normAutofit/>
          </a:bodyPr>
          <a:lstStyle/>
          <a:p>
            <a:pPr algn="just"/>
            <a:r>
              <a:rPr lang="es-MX" sz="1800" i="1" dirty="0">
                <a:solidFill>
                  <a:srgbClr val="00B0F0"/>
                </a:solidFill>
              </a:rPr>
              <a:t>PASO 1: Llenando tabla 1, con los minitérminos de la función booleana.</a:t>
            </a:r>
          </a:p>
        </p:txBody>
      </p:sp>
      <p:graphicFrame>
        <p:nvGraphicFramePr>
          <p:cNvPr id="10" name="Marcador de contenido 9">
            <a:extLst>
              <a:ext uri="{FF2B5EF4-FFF2-40B4-BE49-F238E27FC236}">
                <a16:creationId xmlns:a16="http://schemas.microsoft.com/office/drawing/2014/main" id="{FF683C8D-EB45-CDFA-587B-4D82EFEF295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3629656"/>
              </p:ext>
            </p:extLst>
          </p:nvPr>
        </p:nvGraphicFramePr>
        <p:xfrm>
          <a:off x="5231217" y="2449192"/>
          <a:ext cx="5996764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9191">
                  <a:extLst>
                    <a:ext uri="{9D8B030D-6E8A-4147-A177-3AD203B41FA5}">
                      <a16:colId xmlns:a16="http://schemas.microsoft.com/office/drawing/2014/main" val="1360289702"/>
                    </a:ext>
                  </a:extLst>
                </a:gridCol>
                <a:gridCol w="1499191">
                  <a:extLst>
                    <a:ext uri="{9D8B030D-6E8A-4147-A177-3AD203B41FA5}">
                      <a16:colId xmlns:a16="http://schemas.microsoft.com/office/drawing/2014/main" val="81281079"/>
                    </a:ext>
                  </a:extLst>
                </a:gridCol>
                <a:gridCol w="1499191">
                  <a:extLst>
                    <a:ext uri="{9D8B030D-6E8A-4147-A177-3AD203B41FA5}">
                      <a16:colId xmlns:a16="http://schemas.microsoft.com/office/drawing/2014/main" val="2237833395"/>
                    </a:ext>
                  </a:extLst>
                </a:gridCol>
                <a:gridCol w="1499191">
                  <a:extLst>
                    <a:ext uri="{9D8B030D-6E8A-4147-A177-3AD203B41FA5}">
                      <a16:colId xmlns:a16="http://schemas.microsoft.com/office/drawing/2014/main" val="4203295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Minitérminos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1’s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abcd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181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0001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805827"/>
                  </a:ext>
                </a:extLst>
              </a:tr>
            </a:tbl>
          </a:graphicData>
        </a:graphic>
      </p:graphicFrame>
      <p:sp>
        <p:nvSpPr>
          <p:cNvPr id="11" name="CuadroTexto 10">
            <a:extLst>
              <a:ext uri="{FF2B5EF4-FFF2-40B4-BE49-F238E27FC236}">
                <a16:creationId xmlns:a16="http://schemas.microsoft.com/office/drawing/2014/main" id="{28A312D4-8966-334A-BB15-EC8D60BF0BF1}"/>
              </a:ext>
            </a:extLst>
          </p:cNvPr>
          <p:cNvSpPr txBox="1"/>
          <p:nvPr/>
        </p:nvSpPr>
        <p:spPr>
          <a:xfrm>
            <a:off x="5231217" y="2001352"/>
            <a:ext cx="2254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Century Gothic" panose="020B0502020202020204" pitchFamily="34" charset="0"/>
              </a:rPr>
              <a:t>TABLA</a:t>
            </a:r>
            <a:r>
              <a:rPr lang="es-MX" sz="1400" b="1" dirty="0">
                <a:latin typeface="Century Gothic" panose="020B0502020202020204" pitchFamily="34" charset="0"/>
              </a:rPr>
              <a:t> 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9473807-F247-CACA-4961-3DF558AB4F3D}"/>
              </a:ext>
            </a:extLst>
          </p:cNvPr>
          <p:cNvSpPr txBox="1"/>
          <p:nvPr/>
        </p:nvSpPr>
        <p:spPr>
          <a:xfrm>
            <a:off x="699090" y="1832075"/>
            <a:ext cx="2254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u="sng" dirty="0">
                <a:solidFill>
                  <a:schemeClr val="accent2"/>
                </a:solidFill>
                <a:latin typeface="Century Gothic" panose="020B0502020202020204" pitchFamily="34" charset="0"/>
              </a:rPr>
              <a:t>SOLUCIÓN</a:t>
            </a:r>
            <a:endParaRPr lang="es-MX" sz="1600" b="1" u="sng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3365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030C6ED-A045-7DCB-B675-E10B42E0C2F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99090" y="390776"/>
                <a:ext cx="10793819" cy="1325563"/>
              </a:xfrm>
            </p:spPr>
            <p:txBody>
              <a:bodyPr>
                <a:noAutofit/>
              </a:bodyPr>
              <a:lstStyle/>
              <a:p>
                <a:r>
                  <a:rPr lang="es-MX" sz="1800" b="1" dirty="0">
                    <a:latin typeface="Century Gothic" panose="020B0502020202020204" pitchFamily="34" charset="0"/>
                  </a:rPr>
                  <a:t>EJEMPLO: </a:t>
                </a:r>
                <a:r>
                  <a:rPr lang="es-MX" sz="1800" dirty="0">
                    <a:latin typeface="Century Gothic" panose="020B0502020202020204" pitchFamily="34" charset="0"/>
                  </a:rPr>
                  <a:t>Minimice la siguiente función booleana por medio del método de Quine-McCluskey:</a:t>
                </a:r>
                <a:br>
                  <a:rPr lang="es-MX" sz="1800" dirty="0">
                    <a:latin typeface="Century Gothic" panose="020B0502020202020204" pitchFamily="34" charset="0"/>
                  </a:rPr>
                </a:br>
                <a:br>
                  <a:rPr lang="es-MX" sz="1800" dirty="0">
                    <a:latin typeface="Century Gothic" panose="020B050202020202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𝑓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(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𝑎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,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𝑏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,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𝑐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,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𝑑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) 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s-MX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s-ES" sz="1800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es-MX" sz="1800">
                              <a:latin typeface="CambriaMath"/>
                            </a:rPr>
                            <m:t>(1,3,9,11)</m:t>
                          </m:r>
                        </m:e>
                      </m:nary>
                    </m:oMath>
                  </m:oMathPara>
                </a14:m>
                <a:endParaRPr lang="es-MX" sz="1800" dirty="0"/>
              </a:p>
            </p:txBody>
          </p:sp>
        </mc:Choice>
        <mc:Fallback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030C6ED-A045-7DCB-B675-E10B42E0C2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99090" y="390776"/>
                <a:ext cx="10793819" cy="1325563"/>
              </a:xfrm>
              <a:blipFill>
                <a:blip r:embed="rId2"/>
                <a:stretch>
                  <a:fillRect l="-588" t="-29245" b="-9622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Marcador de contenido 5">
                <a:extLst>
                  <a:ext uri="{FF2B5EF4-FFF2-40B4-BE49-F238E27FC236}">
                    <a16:creationId xmlns:a16="http://schemas.microsoft.com/office/drawing/2014/main" id="{DDF284FC-08E3-6DC1-EE2E-CD061F7D70E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99088" y="3881632"/>
                <a:ext cx="10496996" cy="1594135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s-MX" sz="1800" i="1" dirty="0">
                    <a:solidFill>
                      <a:schemeClr val="accent2"/>
                    </a:solidFill>
                  </a:rPr>
                  <a:t>ESCRIBIENDO EL RESULTADO:</a:t>
                </a:r>
              </a:p>
              <a:p>
                <a:pPr marL="0" indent="0" algn="just">
                  <a:buNone/>
                </a:pPr>
                <a:endParaRPr lang="es-MX" sz="1800" i="1" dirty="0">
                  <a:solidFill>
                    <a:schemeClr val="accent2"/>
                  </a:solidFill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MX" sz="1800" smtClean="0">
                          <a:solidFill>
                            <a:schemeClr val="accent2"/>
                          </a:solidFill>
                          <a:latin typeface="CambriaMath"/>
                        </a:rPr>
                        <m:t>𝑓</m:t>
                      </m:r>
                      <m:r>
                        <m:rPr>
                          <m:nor/>
                        </m:rPr>
                        <a:rPr lang="es-MX" sz="1800" smtClean="0">
                          <a:solidFill>
                            <a:schemeClr val="accent2"/>
                          </a:solidFill>
                          <a:latin typeface="CambriaMath"/>
                        </a:rPr>
                        <m:t>(</m:t>
                      </m:r>
                      <m:r>
                        <m:rPr>
                          <m:nor/>
                        </m:rPr>
                        <a:rPr lang="es-MX" sz="1800" smtClean="0">
                          <a:solidFill>
                            <a:schemeClr val="accent2"/>
                          </a:solidFill>
                          <a:latin typeface="CambriaMath"/>
                        </a:rPr>
                        <m:t>𝑎</m:t>
                      </m:r>
                      <m:r>
                        <m:rPr>
                          <m:nor/>
                        </m:rPr>
                        <a:rPr lang="es-MX" sz="1800" smtClean="0">
                          <a:solidFill>
                            <a:schemeClr val="accent2"/>
                          </a:solidFill>
                          <a:latin typeface="CambriaMath"/>
                        </a:rPr>
                        <m:t>,</m:t>
                      </m:r>
                      <m:r>
                        <m:rPr>
                          <m:nor/>
                        </m:rPr>
                        <a:rPr lang="es-MX" sz="1800" smtClean="0">
                          <a:solidFill>
                            <a:schemeClr val="accent2"/>
                          </a:solidFill>
                          <a:latin typeface="CambriaMath"/>
                        </a:rPr>
                        <m:t>𝑏</m:t>
                      </m:r>
                      <m:r>
                        <m:rPr>
                          <m:nor/>
                        </m:rPr>
                        <a:rPr lang="es-MX" sz="1800" smtClean="0">
                          <a:solidFill>
                            <a:schemeClr val="accent2"/>
                          </a:solidFill>
                          <a:latin typeface="CambriaMath"/>
                        </a:rPr>
                        <m:t>,</m:t>
                      </m:r>
                      <m:r>
                        <m:rPr>
                          <m:nor/>
                        </m:rPr>
                        <a:rPr lang="es-MX" sz="1800" smtClean="0">
                          <a:solidFill>
                            <a:schemeClr val="accent2"/>
                          </a:solidFill>
                          <a:latin typeface="CambriaMath"/>
                        </a:rPr>
                        <m:t>𝑐</m:t>
                      </m:r>
                      <m:r>
                        <m:rPr>
                          <m:nor/>
                        </m:rPr>
                        <a:rPr lang="es-MX" sz="1800" smtClean="0">
                          <a:solidFill>
                            <a:schemeClr val="accent2"/>
                          </a:solidFill>
                          <a:latin typeface="CambriaMath"/>
                        </a:rPr>
                        <m:t>,</m:t>
                      </m:r>
                      <m:r>
                        <m:rPr>
                          <m:nor/>
                        </m:rPr>
                        <a:rPr lang="es-MX" sz="1800" smtClean="0">
                          <a:solidFill>
                            <a:schemeClr val="accent2"/>
                          </a:solidFill>
                          <a:latin typeface="CambriaMath"/>
                        </a:rPr>
                        <m:t>𝑑</m:t>
                      </m:r>
                      <m:r>
                        <m:rPr>
                          <m:nor/>
                        </m:rPr>
                        <a:rPr lang="es-MX" sz="1800" smtClean="0">
                          <a:solidFill>
                            <a:schemeClr val="accent2"/>
                          </a:solidFill>
                          <a:latin typeface="CambriaMath"/>
                        </a:rPr>
                        <m:t>) 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s-MX" sz="1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s-ES" sz="1800" b="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es-MX" sz="1800">
                              <a:solidFill>
                                <a:schemeClr val="accent2"/>
                              </a:solidFill>
                              <a:latin typeface="CambriaMath"/>
                            </a:rPr>
                            <m:t>(1,3,9,11)</m:t>
                          </m:r>
                        </m:e>
                      </m:nary>
                      <m:r>
                        <a:rPr lang="es-ES" sz="1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sz="1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1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s-ES" sz="1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ES" sz="1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s-MX" sz="1800" i="1" dirty="0">
                  <a:solidFill>
                    <a:schemeClr val="accent2"/>
                  </a:solidFill>
                </a:endParaRPr>
              </a:p>
              <a:p>
                <a:pPr marL="0" indent="0" algn="just">
                  <a:buNone/>
                </a:pPr>
                <a:endParaRPr lang="es-MX" sz="1800" i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6" name="Marcador de contenido 5">
                <a:extLst>
                  <a:ext uri="{FF2B5EF4-FFF2-40B4-BE49-F238E27FC236}">
                    <a16:creationId xmlns:a16="http://schemas.microsoft.com/office/drawing/2014/main" id="{DDF284FC-08E3-6DC1-EE2E-CD061F7D70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99088" y="3881632"/>
                <a:ext cx="10496996" cy="1594135"/>
              </a:xfrm>
              <a:blipFill>
                <a:blip r:embed="rId3"/>
                <a:stretch>
                  <a:fillRect l="-484" t="-25197" b="-6299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adroTexto 3">
            <a:extLst>
              <a:ext uri="{FF2B5EF4-FFF2-40B4-BE49-F238E27FC236}">
                <a16:creationId xmlns:a16="http://schemas.microsoft.com/office/drawing/2014/main" id="{65F7245E-86FF-6A42-B81C-B2B6254E04DA}"/>
              </a:ext>
            </a:extLst>
          </p:cNvPr>
          <p:cNvSpPr txBox="1"/>
          <p:nvPr/>
        </p:nvSpPr>
        <p:spPr>
          <a:xfrm>
            <a:off x="699090" y="1832075"/>
            <a:ext cx="2254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u="sng" dirty="0">
                <a:solidFill>
                  <a:schemeClr val="accent2"/>
                </a:solidFill>
                <a:latin typeface="Century Gothic" panose="020B0502020202020204" pitchFamily="34" charset="0"/>
              </a:rPr>
              <a:t>SOLUCIÓN</a:t>
            </a:r>
            <a:endParaRPr lang="es-MX" sz="1600" b="1" u="sng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D2AF4FC-7D11-C750-1B9F-24780E39C97A}"/>
              </a:ext>
            </a:extLst>
          </p:cNvPr>
          <p:cNvSpPr txBox="1"/>
          <p:nvPr/>
        </p:nvSpPr>
        <p:spPr>
          <a:xfrm>
            <a:off x="2655479" y="2387174"/>
            <a:ext cx="6464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Century Gothic" panose="020B0502020202020204" pitchFamily="34" charset="0"/>
              </a:rPr>
              <a:t>TABLA</a:t>
            </a:r>
            <a:r>
              <a:rPr lang="es-MX" sz="1400" b="1" dirty="0">
                <a:latin typeface="Century Gothic" panose="020B0502020202020204" pitchFamily="34" charset="0"/>
              </a:rPr>
              <a:t> 5 (o TABLA DE LOS IMPLICANTES PRIMOS.)</a:t>
            </a:r>
          </a:p>
        </p:txBody>
      </p:sp>
      <p:graphicFrame>
        <p:nvGraphicFramePr>
          <p:cNvPr id="11" name="Marcador de contenido 9">
            <a:extLst>
              <a:ext uri="{FF2B5EF4-FFF2-40B4-BE49-F238E27FC236}">
                <a16:creationId xmlns:a16="http://schemas.microsoft.com/office/drawing/2014/main" id="{C2B2918A-845C-8C78-1DC4-1139D4A71C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6267473"/>
              </p:ext>
            </p:extLst>
          </p:nvPr>
        </p:nvGraphicFramePr>
        <p:xfrm>
          <a:off x="2655479" y="2839957"/>
          <a:ext cx="662904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043">
                  <a:extLst>
                    <a:ext uri="{9D8B030D-6E8A-4147-A177-3AD203B41FA5}">
                      <a16:colId xmlns:a16="http://schemas.microsoft.com/office/drawing/2014/main" val="1360289702"/>
                    </a:ext>
                  </a:extLst>
                </a:gridCol>
                <a:gridCol w="1070933">
                  <a:extLst>
                    <a:ext uri="{9D8B030D-6E8A-4147-A177-3AD203B41FA5}">
                      <a16:colId xmlns:a16="http://schemas.microsoft.com/office/drawing/2014/main" val="81281079"/>
                    </a:ext>
                  </a:extLst>
                </a:gridCol>
                <a:gridCol w="246139">
                  <a:extLst>
                    <a:ext uri="{9D8B030D-6E8A-4147-A177-3AD203B41FA5}">
                      <a16:colId xmlns:a16="http://schemas.microsoft.com/office/drawing/2014/main" val="3870624234"/>
                    </a:ext>
                  </a:extLst>
                </a:gridCol>
                <a:gridCol w="604126">
                  <a:extLst>
                    <a:ext uri="{9D8B030D-6E8A-4147-A177-3AD203B41FA5}">
                      <a16:colId xmlns:a16="http://schemas.microsoft.com/office/drawing/2014/main" val="22378333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69214740"/>
                    </a:ext>
                  </a:extLst>
                </a:gridCol>
                <a:gridCol w="325205">
                  <a:extLst>
                    <a:ext uri="{9D8B030D-6E8A-4147-A177-3AD203B41FA5}">
                      <a16:colId xmlns:a16="http://schemas.microsoft.com/office/drawing/2014/main" val="3041090160"/>
                    </a:ext>
                  </a:extLst>
                </a:gridCol>
                <a:gridCol w="340242">
                  <a:extLst>
                    <a:ext uri="{9D8B030D-6E8A-4147-A177-3AD203B41FA5}">
                      <a16:colId xmlns:a16="http://schemas.microsoft.com/office/drawing/2014/main" val="926074"/>
                    </a:ext>
                  </a:extLst>
                </a:gridCol>
                <a:gridCol w="350874">
                  <a:extLst>
                    <a:ext uri="{9D8B030D-6E8A-4147-A177-3AD203B41FA5}">
                      <a16:colId xmlns:a16="http://schemas.microsoft.com/office/drawing/2014/main" val="245565128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42833272"/>
                    </a:ext>
                  </a:extLst>
                </a:gridCol>
                <a:gridCol w="1342007">
                  <a:extLst>
                    <a:ext uri="{9D8B030D-6E8A-4147-A177-3AD203B41FA5}">
                      <a16:colId xmlns:a16="http://schemas.microsoft.com/office/drawing/2014/main" val="4203295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Combinación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abcd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1’s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Producto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181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(1,3,9,11)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-0-1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b’d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805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20308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DE0EA4F-5F67-421C-F698-D8018F038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2020" y="6347637"/>
            <a:ext cx="7230138" cy="3189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400" dirty="0">
                <a:latin typeface="Century Gothic" panose="020B0502020202020204" pitchFamily="34" charset="0"/>
              </a:rPr>
              <a:t>Video hecho por el líder del equipo 7: García Vázquez Javier Alejandro</a:t>
            </a:r>
          </a:p>
        </p:txBody>
      </p:sp>
    </p:spTree>
    <p:extLst>
      <p:ext uri="{BB962C8B-B14F-4D97-AF65-F5344CB8AC3E}">
        <p14:creationId xmlns:p14="http://schemas.microsoft.com/office/powerpoint/2010/main" val="266792217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030C6ED-A045-7DCB-B675-E10B42E0C2F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99090" y="390776"/>
                <a:ext cx="10793819" cy="1325563"/>
              </a:xfrm>
            </p:spPr>
            <p:txBody>
              <a:bodyPr>
                <a:noAutofit/>
              </a:bodyPr>
              <a:lstStyle/>
              <a:p>
                <a:r>
                  <a:rPr lang="es-MX" sz="1800" b="1" dirty="0">
                    <a:latin typeface="Century Gothic" panose="020B0502020202020204" pitchFamily="34" charset="0"/>
                  </a:rPr>
                  <a:t>EJEMPLO: </a:t>
                </a:r>
                <a:r>
                  <a:rPr lang="es-MX" sz="1800" dirty="0">
                    <a:latin typeface="Century Gothic" panose="020B0502020202020204" pitchFamily="34" charset="0"/>
                  </a:rPr>
                  <a:t>Minimice la siguiente función booleana por medio del método de Quine-McCluskey:</a:t>
                </a:r>
                <a:br>
                  <a:rPr lang="es-MX" sz="1800" dirty="0">
                    <a:latin typeface="Century Gothic" panose="020B0502020202020204" pitchFamily="34" charset="0"/>
                  </a:rPr>
                </a:br>
                <a:br>
                  <a:rPr lang="es-MX" sz="1800" dirty="0">
                    <a:latin typeface="Century Gothic" panose="020B050202020202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𝑓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(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𝑎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,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𝑏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,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𝑐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,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𝑑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) 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s-MX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s-ES" sz="1800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es-MX" sz="1800">
                              <a:latin typeface="CambriaMath"/>
                            </a:rPr>
                            <m:t>(1,3,9,11)</m:t>
                          </m:r>
                        </m:e>
                      </m:nary>
                    </m:oMath>
                  </m:oMathPara>
                </a14:m>
                <a:endParaRPr lang="es-MX" sz="1800" dirty="0"/>
              </a:p>
            </p:txBody>
          </p:sp>
        </mc:Choice>
        <mc:Fallback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030C6ED-A045-7DCB-B675-E10B42E0C2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99090" y="390776"/>
                <a:ext cx="10793819" cy="1325563"/>
              </a:xfrm>
              <a:blipFill>
                <a:blip r:embed="rId2"/>
                <a:stretch>
                  <a:fillRect l="-588" t="-29245" b="-9622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DF284FC-08E3-6DC1-EE2E-CD061F7D70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9090" y="2449192"/>
            <a:ext cx="3616842" cy="3970153"/>
          </a:xfrm>
        </p:spPr>
        <p:txBody>
          <a:bodyPr>
            <a:normAutofit/>
          </a:bodyPr>
          <a:lstStyle/>
          <a:p>
            <a:pPr algn="just"/>
            <a:r>
              <a:rPr lang="es-MX" sz="1800" i="1" dirty="0">
                <a:solidFill>
                  <a:srgbClr val="00B0F0"/>
                </a:solidFill>
              </a:rPr>
              <a:t>PASO 1: Llenando tabla 1, con los minitérminos de la función booleana.</a:t>
            </a:r>
          </a:p>
        </p:txBody>
      </p:sp>
      <p:graphicFrame>
        <p:nvGraphicFramePr>
          <p:cNvPr id="10" name="Marcador de contenido 9">
            <a:extLst>
              <a:ext uri="{FF2B5EF4-FFF2-40B4-BE49-F238E27FC236}">
                <a16:creationId xmlns:a16="http://schemas.microsoft.com/office/drawing/2014/main" id="{FF683C8D-EB45-CDFA-587B-4D82EFEF295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85137751"/>
              </p:ext>
            </p:extLst>
          </p:nvPr>
        </p:nvGraphicFramePr>
        <p:xfrm>
          <a:off x="5231217" y="2449192"/>
          <a:ext cx="5996764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9191">
                  <a:extLst>
                    <a:ext uri="{9D8B030D-6E8A-4147-A177-3AD203B41FA5}">
                      <a16:colId xmlns:a16="http://schemas.microsoft.com/office/drawing/2014/main" val="1360289702"/>
                    </a:ext>
                  </a:extLst>
                </a:gridCol>
                <a:gridCol w="1499191">
                  <a:extLst>
                    <a:ext uri="{9D8B030D-6E8A-4147-A177-3AD203B41FA5}">
                      <a16:colId xmlns:a16="http://schemas.microsoft.com/office/drawing/2014/main" val="81281079"/>
                    </a:ext>
                  </a:extLst>
                </a:gridCol>
                <a:gridCol w="1499191">
                  <a:extLst>
                    <a:ext uri="{9D8B030D-6E8A-4147-A177-3AD203B41FA5}">
                      <a16:colId xmlns:a16="http://schemas.microsoft.com/office/drawing/2014/main" val="2237833395"/>
                    </a:ext>
                  </a:extLst>
                </a:gridCol>
                <a:gridCol w="1499191">
                  <a:extLst>
                    <a:ext uri="{9D8B030D-6E8A-4147-A177-3AD203B41FA5}">
                      <a16:colId xmlns:a16="http://schemas.microsoft.com/office/drawing/2014/main" val="4203295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Minitérminos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1’s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abcd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181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0001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0011</a:t>
                      </a:r>
                    </a:p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805827"/>
                  </a:ext>
                </a:extLst>
              </a:tr>
            </a:tbl>
          </a:graphicData>
        </a:graphic>
      </p:graphicFrame>
      <p:sp>
        <p:nvSpPr>
          <p:cNvPr id="11" name="CuadroTexto 10">
            <a:extLst>
              <a:ext uri="{FF2B5EF4-FFF2-40B4-BE49-F238E27FC236}">
                <a16:creationId xmlns:a16="http://schemas.microsoft.com/office/drawing/2014/main" id="{28A312D4-8966-334A-BB15-EC8D60BF0BF1}"/>
              </a:ext>
            </a:extLst>
          </p:cNvPr>
          <p:cNvSpPr txBox="1"/>
          <p:nvPr/>
        </p:nvSpPr>
        <p:spPr>
          <a:xfrm>
            <a:off x="5231217" y="2001352"/>
            <a:ext cx="2254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Century Gothic" panose="020B0502020202020204" pitchFamily="34" charset="0"/>
              </a:rPr>
              <a:t>TABLA</a:t>
            </a:r>
            <a:r>
              <a:rPr lang="es-MX" sz="1400" b="1" dirty="0">
                <a:latin typeface="Century Gothic" panose="020B0502020202020204" pitchFamily="34" charset="0"/>
              </a:rPr>
              <a:t> 1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CBE8750-607B-E58B-9DE0-A6C038D9D445}"/>
              </a:ext>
            </a:extLst>
          </p:cNvPr>
          <p:cNvSpPr txBox="1"/>
          <p:nvPr/>
        </p:nvSpPr>
        <p:spPr>
          <a:xfrm>
            <a:off x="699090" y="1832075"/>
            <a:ext cx="2254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u="sng" dirty="0">
                <a:solidFill>
                  <a:schemeClr val="accent2"/>
                </a:solidFill>
                <a:latin typeface="Century Gothic" panose="020B0502020202020204" pitchFamily="34" charset="0"/>
              </a:rPr>
              <a:t>SOLUCIÓN</a:t>
            </a:r>
            <a:endParaRPr lang="es-MX" sz="1600" b="1" u="sng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98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030C6ED-A045-7DCB-B675-E10B42E0C2F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99090" y="390776"/>
                <a:ext cx="10793819" cy="1325563"/>
              </a:xfrm>
            </p:spPr>
            <p:txBody>
              <a:bodyPr>
                <a:noAutofit/>
              </a:bodyPr>
              <a:lstStyle/>
              <a:p>
                <a:r>
                  <a:rPr lang="es-MX" sz="1800" b="1" dirty="0">
                    <a:latin typeface="Century Gothic" panose="020B0502020202020204" pitchFamily="34" charset="0"/>
                  </a:rPr>
                  <a:t>EJEMPLO: </a:t>
                </a:r>
                <a:r>
                  <a:rPr lang="es-MX" sz="1800" dirty="0">
                    <a:latin typeface="Century Gothic" panose="020B0502020202020204" pitchFamily="34" charset="0"/>
                  </a:rPr>
                  <a:t>Minimice la siguiente función booleana por medio del método de Quine-McCluskey:</a:t>
                </a:r>
                <a:br>
                  <a:rPr lang="es-MX" sz="1800" dirty="0">
                    <a:latin typeface="Century Gothic" panose="020B0502020202020204" pitchFamily="34" charset="0"/>
                  </a:rPr>
                </a:br>
                <a:br>
                  <a:rPr lang="es-MX" sz="1800" dirty="0">
                    <a:latin typeface="Century Gothic" panose="020B050202020202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𝑓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(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𝑎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,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𝑏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,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𝑐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,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𝑑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) 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s-MX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s-ES" sz="1800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es-MX" sz="1800">
                              <a:latin typeface="CambriaMath"/>
                            </a:rPr>
                            <m:t>(1,3,9,11)</m:t>
                          </m:r>
                        </m:e>
                      </m:nary>
                    </m:oMath>
                  </m:oMathPara>
                </a14:m>
                <a:endParaRPr lang="es-MX" sz="1800" dirty="0"/>
              </a:p>
            </p:txBody>
          </p:sp>
        </mc:Choice>
        <mc:Fallback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030C6ED-A045-7DCB-B675-E10B42E0C2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99090" y="390776"/>
                <a:ext cx="10793819" cy="1325563"/>
              </a:xfrm>
              <a:blipFill>
                <a:blip r:embed="rId2"/>
                <a:stretch>
                  <a:fillRect l="-588" t="-29245" b="-9622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DF284FC-08E3-6DC1-EE2E-CD061F7D70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9090" y="2449192"/>
            <a:ext cx="3616842" cy="3970153"/>
          </a:xfrm>
        </p:spPr>
        <p:txBody>
          <a:bodyPr>
            <a:normAutofit/>
          </a:bodyPr>
          <a:lstStyle/>
          <a:p>
            <a:pPr algn="just"/>
            <a:r>
              <a:rPr lang="es-MX" sz="1800" i="1" dirty="0">
                <a:solidFill>
                  <a:srgbClr val="00B0F0"/>
                </a:solidFill>
              </a:rPr>
              <a:t>PASO 1: Llenando tabla 1, con los minitérminos de la función booleana.</a:t>
            </a:r>
          </a:p>
        </p:txBody>
      </p:sp>
      <p:graphicFrame>
        <p:nvGraphicFramePr>
          <p:cNvPr id="10" name="Marcador de contenido 9">
            <a:extLst>
              <a:ext uri="{FF2B5EF4-FFF2-40B4-BE49-F238E27FC236}">
                <a16:creationId xmlns:a16="http://schemas.microsoft.com/office/drawing/2014/main" id="{FF683C8D-EB45-CDFA-587B-4D82EFEF295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24602593"/>
              </p:ext>
            </p:extLst>
          </p:nvPr>
        </p:nvGraphicFramePr>
        <p:xfrm>
          <a:off x="5231217" y="2449192"/>
          <a:ext cx="5996764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9191">
                  <a:extLst>
                    <a:ext uri="{9D8B030D-6E8A-4147-A177-3AD203B41FA5}">
                      <a16:colId xmlns:a16="http://schemas.microsoft.com/office/drawing/2014/main" val="1360289702"/>
                    </a:ext>
                  </a:extLst>
                </a:gridCol>
                <a:gridCol w="1499191">
                  <a:extLst>
                    <a:ext uri="{9D8B030D-6E8A-4147-A177-3AD203B41FA5}">
                      <a16:colId xmlns:a16="http://schemas.microsoft.com/office/drawing/2014/main" val="81281079"/>
                    </a:ext>
                  </a:extLst>
                </a:gridCol>
                <a:gridCol w="1499191">
                  <a:extLst>
                    <a:ext uri="{9D8B030D-6E8A-4147-A177-3AD203B41FA5}">
                      <a16:colId xmlns:a16="http://schemas.microsoft.com/office/drawing/2014/main" val="2237833395"/>
                    </a:ext>
                  </a:extLst>
                </a:gridCol>
                <a:gridCol w="1499191">
                  <a:extLst>
                    <a:ext uri="{9D8B030D-6E8A-4147-A177-3AD203B41FA5}">
                      <a16:colId xmlns:a16="http://schemas.microsoft.com/office/drawing/2014/main" val="4203295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Minitérminos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1’s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abcd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181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0001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0011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1001</a:t>
                      </a:r>
                    </a:p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805827"/>
                  </a:ext>
                </a:extLst>
              </a:tr>
            </a:tbl>
          </a:graphicData>
        </a:graphic>
      </p:graphicFrame>
      <p:sp>
        <p:nvSpPr>
          <p:cNvPr id="11" name="CuadroTexto 10">
            <a:extLst>
              <a:ext uri="{FF2B5EF4-FFF2-40B4-BE49-F238E27FC236}">
                <a16:creationId xmlns:a16="http://schemas.microsoft.com/office/drawing/2014/main" id="{28A312D4-8966-334A-BB15-EC8D60BF0BF1}"/>
              </a:ext>
            </a:extLst>
          </p:cNvPr>
          <p:cNvSpPr txBox="1"/>
          <p:nvPr/>
        </p:nvSpPr>
        <p:spPr>
          <a:xfrm>
            <a:off x="5231217" y="2001352"/>
            <a:ext cx="2254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Century Gothic" panose="020B0502020202020204" pitchFamily="34" charset="0"/>
              </a:rPr>
              <a:t>TABLA</a:t>
            </a:r>
            <a:r>
              <a:rPr lang="es-MX" sz="1400" b="1" dirty="0">
                <a:latin typeface="Century Gothic" panose="020B0502020202020204" pitchFamily="34" charset="0"/>
              </a:rPr>
              <a:t> 1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68C3516-3C2D-ADF3-329D-62357F108EED}"/>
              </a:ext>
            </a:extLst>
          </p:cNvPr>
          <p:cNvSpPr txBox="1"/>
          <p:nvPr/>
        </p:nvSpPr>
        <p:spPr>
          <a:xfrm>
            <a:off x="699090" y="1832075"/>
            <a:ext cx="2254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u="sng" dirty="0">
                <a:solidFill>
                  <a:schemeClr val="accent2"/>
                </a:solidFill>
                <a:latin typeface="Century Gothic" panose="020B0502020202020204" pitchFamily="34" charset="0"/>
              </a:rPr>
              <a:t>SOLUCIÓN</a:t>
            </a:r>
            <a:endParaRPr lang="es-MX" sz="1600" b="1" u="sng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183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030C6ED-A045-7DCB-B675-E10B42E0C2F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99090" y="390776"/>
                <a:ext cx="10793819" cy="1325563"/>
              </a:xfrm>
            </p:spPr>
            <p:txBody>
              <a:bodyPr>
                <a:noAutofit/>
              </a:bodyPr>
              <a:lstStyle/>
              <a:p>
                <a:r>
                  <a:rPr lang="es-MX" sz="1800" b="1" dirty="0">
                    <a:latin typeface="Century Gothic" panose="020B0502020202020204" pitchFamily="34" charset="0"/>
                  </a:rPr>
                  <a:t>EJEMPLO: </a:t>
                </a:r>
                <a:r>
                  <a:rPr lang="es-MX" sz="1800" dirty="0">
                    <a:latin typeface="Century Gothic" panose="020B0502020202020204" pitchFamily="34" charset="0"/>
                  </a:rPr>
                  <a:t>Minimice la siguiente función booleana por medio del método de Quine-McCluskey:</a:t>
                </a:r>
                <a:br>
                  <a:rPr lang="es-MX" sz="1800" dirty="0">
                    <a:latin typeface="Century Gothic" panose="020B0502020202020204" pitchFamily="34" charset="0"/>
                  </a:rPr>
                </a:br>
                <a:br>
                  <a:rPr lang="es-MX" sz="1800" dirty="0">
                    <a:latin typeface="Century Gothic" panose="020B050202020202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𝑓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(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𝑎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,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𝑏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,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𝑐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,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𝑑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) 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s-MX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s-ES" sz="1800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es-MX" sz="1800">
                              <a:latin typeface="CambriaMath"/>
                            </a:rPr>
                            <m:t>(1,3,9,11)</m:t>
                          </m:r>
                        </m:e>
                      </m:nary>
                    </m:oMath>
                  </m:oMathPara>
                </a14:m>
                <a:endParaRPr lang="es-MX" sz="1800" dirty="0"/>
              </a:p>
            </p:txBody>
          </p:sp>
        </mc:Choice>
        <mc:Fallback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030C6ED-A045-7DCB-B675-E10B42E0C2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99090" y="390776"/>
                <a:ext cx="10793819" cy="1325563"/>
              </a:xfrm>
              <a:blipFill>
                <a:blip r:embed="rId2"/>
                <a:stretch>
                  <a:fillRect l="-588" t="-29245" b="-9622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DF284FC-08E3-6DC1-EE2E-CD061F7D70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9090" y="2449192"/>
            <a:ext cx="3616842" cy="3970153"/>
          </a:xfrm>
        </p:spPr>
        <p:txBody>
          <a:bodyPr>
            <a:normAutofit/>
          </a:bodyPr>
          <a:lstStyle/>
          <a:p>
            <a:pPr algn="just"/>
            <a:r>
              <a:rPr lang="es-MX" sz="1800" i="1" dirty="0">
                <a:solidFill>
                  <a:srgbClr val="00B0F0"/>
                </a:solidFill>
              </a:rPr>
              <a:t>PASO 1: Llenando tabla 1, con los minitérminos de la función booleana.</a:t>
            </a:r>
          </a:p>
        </p:txBody>
      </p:sp>
      <p:graphicFrame>
        <p:nvGraphicFramePr>
          <p:cNvPr id="10" name="Marcador de contenido 9">
            <a:extLst>
              <a:ext uri="{FF2B5EF4-FFF2-40B4-BE49-F238E27FC236}">
                <a16:creationId xmlns:a16="http://schemas.microsoft.com/office/drawing/2014/main" id="{FF683C8D-EB45-CDFA-587B-4D82EFEF295F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231217" y="2449192"/>
          <a:ext cx="5996764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9191">
                  <a:extLst>
                    <a:ext uri="{9D8B030D-6E8A-4147-A177-3AD203B41FA5}">
                      <a16:colId xmlns:a16="http://schemas.microsoft.com/office/drawing/2014/main" val="1360289702"/>
                    </a:ext>
                  </a:extLst>
                </a:gridCol>
                <a:gridCol w="1499191">
                  <a:extLst>
                    <a:ext uri="{9D8B030D-6E8A-4147-A177-3AD203B41FA5}">
                      <a16:colId xmlns:a16="http://schemas.microsoft.com/office/drawing/2014/main" val="81281079"/>
                    </a:ext>
                  </a:extLst>
                </a:gridCol>
                <a:gridCol w="1499191">
                  <a:extLst>
                    <a:ext uri="{9D8B030D-6E8A-4147-A177-3AD203B41FA5}">
                      <a16:colId xmlns:a16="http://schemas.microsoft.com/office/drawing/2014/main" val="2237833395"/>
                    </a:ext>
                  </a:extLst>
                </a:gridCol>
                <a:gridCol w="1499191">
                  <a:extLst>
                    <a:ext uri="{9D8B030D-6E8A-4147-A177-3AD203B41FA5}">
                      <a16:colId xmlns:a16="http://schemas.microsoft.com/office/drawing/2014/main" val="4203295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Minitérminos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1’s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abcd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181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0001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0011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1001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1011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805827"/>
                  </a:ext>
                </a:extLst>
              </a:tr>
            </a:tbl>
          </a:graphicData>
        </a:graphic>
      </p:graphicFrame>
      <p:sp>
        <p:nvSpPr>
          <p:cNvPr id="11" name="CuadroTexto 10">
            <a:extLst>
              <a:ext uri="{FF2B5EF4-FFF2-40B4-BE49-F238E27FC236}">
                <a16:creationId xmlns:a16="http://schemas.microsoft.com/office/drawing/2014/main" id="{28A312D4-8966-334A-BB15-EC8D60BF0BF1}"/>
              </a:ext>
            </a:extLst>
          </p:cNvPr>
          <p:cNvSpPr txBox="1"/>
          <p:nvPr/>
        </p:nvSpPr>
        <p:spPr>
          <a:xfrm>
            <a:off x="5231217" y="2001352"/>
            <a:ext cx="2254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Century Gothic" panose="020B0502020202020204" pitchFamily="34" charset="0"/>
              </a:rPr>
              <a:t>TABLA</a:t>
            </a:r>
            <a:r>
              <a:rPr lang="es-MX" sz="1400" b="1" dirty="0">
                <a:latin typeface="Century Gothic" panose="020B0502020202020204" pitchFamily="34" charset="0"/>
              </a:rPr>
              <a:t> 1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4E6ADA-4655-1673-B905-9D8E0B4BC9E2}"/>
              </a:ext>
            </a:extLst>
          </p:cNvPr>
          <p:cNvSpPr txBox="1"/>
          <p:nvPr/>
        </p:nvSpPr>
        <p:spPr>
          <a:xfrm>
            <a:off x="699090" y="1832075"/>
            <a:ext cx="2254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u="sng" dirty="0">
                <a:solidFill>
                  <a:schemeClr val="accent2"/>
                </a:solidFill>
                <a:latin typeface="Century Gothic" panose="020B0502020202020204" pitchFamily="34" charset="0"/>
              </a:rPr>
              <a:t>SOLUCIÓN</a:t>
            </a:r>
            <a:endParaRPr lang="es-MX" sz="1600" b="1" u="sng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933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030C6ED-A045-7DCB-B675-E10B42E0C2F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99090" y="390776"/>
                <a:ext cx="10793819" cy="1325563"/>
              </a:xfrm>
            </p:spPr>
            <p:txBody>
              <a:bodyPr>
                <a:noAutofit/>
              </a:bodyPr>
              <a:lstStyle/>
              <a:p>
                <a:r>
                  <a:rPr lang="es-MX" sz="1800" b="1" dirty="0">
                    <a:latin typeface="Century Gothic" panose="020B0502020202020204" pitchFamily="34" charset="0"/>
                  </a:rPr>
                  <a:t>EJEMPLO: </a:t>
                </a:r>
                <a:r>
                  <a:rPr lang="es-MX" sz="1800" dirty="0">
                    <a:latin typeface="Century Gothic" panose="020B0502020202020204" pitchFamily="34" charset="0"/>
                  </a:rPr>
                  <a:t>Minimice la siguiente función booleana por medio del método de Quine-McCluskey:</a:t>
                </a:r>
                <a:br>
                  <a:rPr lang="es-MX" sz="1800" dirty="0">
                    <a:latin typeface="Century Gothic" panose="020B0502020202020204" pitchFamily="34" charset="0"/>
                  </a:rPr>
                </a:br>
                <a:br>
                  <a:rPr lang="es-MX" sz="1800" dirty="0">
                    <a:latin typeface="Century Gothic" panose="020B050202020202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𝑓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(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𝑎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,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𝑏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,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𝑐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,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𝑑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) 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s-MX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s-ES" sz="1800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es-MX" sz="1800">
                              <a:latin typeface="CambriaMath"/>
                            </a:rPr>
                            <m:t>(1,3,9,11)</m:t>
                          </m:r>
                        </m:e>
                      </m:nary>
                    </m:oMath>
                  </m:oMathPara>
                </a14:m>
                <a:endParaRPr lang="es-MX" sz="1800" dirty="0"/>
              </a:p>
            </p:txBody>
          </p:sp>
        </mc:Choice>
        <mc:Fallback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030C6ED-A045-7DCB-B675-E10B42E0C2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99090" y="390776"/>
                <a:ext cx="10793819" cy="1325563"/>
              </a:xfrm>
              <a:blipFill>
                <a:blip r:embed="rId2"/>
                <a:stretch>
                  <a:fillRect l="-588" t="-29245" b="-9622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DF284FC-08E3-6DC1-EE2E-CD061F7D70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9090" y="2449193"/>
            <a:ext cx="3616842" cy="1383780"/>
          </a:xfrm>
        </p:spPr>
        <p:txBody>
          <a:bodyPr>
            <a:normAutofit/>
          </a:bodyPr>
          <a:lstStyle/>
          <a:p>
            <a:pPr algn="just"/>
            <a:r>
              <a:rPr lang="es-MX" sz="1800" i="1" dirty="0">
                <a:solidFill>
                  <a:srgbClr val="00B050"/>
                </a:solidFill>
              </a:rPr>
              <a:t>PASO 2: Llenando tabla 2, reacomodando los datos de acuerdo a la cantidad de 1’s en su representación binaria (abcd).</a:t>
            </a:r>
          </a:p>
        </p:txBody>
      </p:sp>
      <p:graphicFrame>
        <p:nvGraphicFramePr>
          <p:cNvPr id="10" name="Marcador de contenido 9">
            <a:extLst>
              <a:ext uri="{FF2B5EF4-FFF2-40B4-BE49-F238E27FC236}">
                <a16:creationId xmlns:a16="http://schemas.microsoft.com/office/drawing/2014/main" id="{FF683C8D-EB45-CDFA-587B-4D82EFEF295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97157252"/>
              </p:ext>
            </p:extLst>
          </p:nvPr>
        </p:nvGraphicFramePr>
        <p:xfrm>
          <a:off x="5231217" y="2449192"/>
          <a:ext cx="5996764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9191">
                  <a:extLst>
                    <a:ext uri="{9D8B030D-6E8A-4147-A177-3AD203B41FA5}">
                      <a16:colId xmlns:a16="http://schemas.microsoft.com/office/drawing/2014/main" val="1360289702"/>
                    </a:ext>
                  </a:extLst>
                </a:gridCol>
                <a:gridCol w="1499191">
                  <a:extLst>
                    <a:ext uri="{9D8B030D-6E8A-4147-A177-3AD203B41FA5}">
                      <a16:colId xmlns:a16="http://schemas.microsoft.com/office/drawing/2014/main" val="81281079"/>
                    </a:ext>
                  </a:extLst>
                </a:gridCol>
                <a:gridCol w="1499191">
                  <a:extLst>
                    <a:ext uri="{9D8B030D-6E8A-4147-A177-3AD203B41FA5}">
                      <a16:colId xmlns:a16="http://schemas.microsoft.com/office/drawing/2014/main" val="2237833395"/>
                    </a:ext>
                  </a:extLst>
                </a:gridCol>
                <a:gridCol w="1499191">
                  <a:extLst>
                    <a:ext uri="{9D8B030D-6E8A-4147-A177-3AD203B41FA5}">
                      <a16:colId xmlns:a16="http://schemas.microsoft.com/office/drawing/2014/main" val="4203295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Minitérminos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1’s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abcd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181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0001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0011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1001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1011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rgbClr val="00B050"/>
                        </a:solidFill>
                      </a:endParaRPr>
                    </a:p>
                    <a:p>
                      <a:pPr algn="ctr"/>
                      <a:endParaRPr lang="es-MX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805827"/>
                  </a:ext>
                </a:extLst>
              </a:tr>
            </a:tbl>
          </a:graphicData>
        </a:graphic>
      </p:graphicFrame>
      <p:sp>
        <p:nvSpPr>
          <p:cNvPr id="11" name="CuadroTexto 10">
            <a:extLst>
              <a:ext uri="{FF2B5EF4-FFF2-40B4-BE49-F238E27FC236}">
                <a16:creationId xmlns:a16="http://schemas.microsoft.com/office/drawing/2014/main" id="{28A312D4-8966-334A-BB15-EC8D60BF0BF1}"/>
              </a:ext>
            </a:extLst>
          </p:cNvPr>
          <p:cNvSpPr txBox="1"/>
          <p:nvPr/>
        </p:nvSpPr>
        <p:spPr>
          <a:xfrm>
            <a:off x="5231217" y="2001352"/>
            <a:ext cx="2254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Century Gothic" panose="020B0502020202020204" pitchFamily="34" charset="0"/>
              </a:rPr>
              <a:t>TABLA</a:t>
            </a:r>
            <a:r>
              <a:rPr lang="es-MX" sz="1400" b="1" dirty="0">
                <a:latin typeface="Century Gothic" panose="020B0502020202020204" pitchFamily="34" charset="0"/>
              </a:rPr>
              <a:t> 1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30EF1DD-0DAF-B64D-5793-007FC4B3D1B4}"/>
              </a:ext>
            </a:extLst>
          </p:cNvPr>
          <p:cNvSpPr txBox="1"/>
          <p:nvPr/>
        </p:nvSpPr>
        <p:spPr>
          <a:xfrm>
            <a:off x="699089" y="4020716"/>
            <a:ext cx="2254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Century Gothic" panose="020B0502020202020204" pitchFamily="34" charset="0"/>
              </a:rPr>
              <a:t>TABLA</a:t>
            </a:r>
            <a:r>
              <a:rPr lang="es-MX" sz="1400" b="1" dirty="0">
                <a:latin typeface="Century Gothic" panose="020B0502020202020204" pitchFamily="34" charset="0"/>
              </a:rPr>
              <a:t> 2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5F7245E-86FF-6A42-B81C-B2B6254E04DA}"/>
              </a:ext>
            </a:extLst>
          </p:cNvPr>
          <p:cNvSpPr txBox="1"/>
          <p:nvPr/>
        </p:nvSpPr>
        <p:spPr>
          <a:xfrm>
            <a:off x="699090" y="1832075"/>
            <a:ext cx="2254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u="sng" dirty="0">
                <a:solidFill>
                  <a:schemeClr val="accent2"/>
                </a:solidFill>
                <a:latin typeface="Century Gothic" panose="020B0502020202020204" pitchFamily="34" charset="0"/>
              </a:rPr>
              <a:t>SOLUCIÓN</a:t>
            </a:r>
            <a:endParaRPr lang="es-MX" sz="1600" b="1" u="sng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5" name="Marcador de contenido 9">
            <a:extLst>
              <a:ext uri="{FF2B5EF4-FFF2-40B4-BE49-F238E27FC236}">
                <a16:creationId xmlns:a16="http://schemas.microsoft.com/office/drawing/2014/main" id="{9514A695-0851-4EF1-1E4A-5EE8D0D7C8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8679174"/>
              </p:ext>
            </p:extLst>
          </p:nvPr>
        </p:nvGraphicFramePr>
        <p:xfrm>
          <a:off x="699090" y="4535049"/>
          <a:ext cx="495743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970">
                  <a:extLst>
                    <a:ext uri="{9D8B030D-6E8A-4147-A177-3AD203B41FA5}">
                      <a16:colId xmlns:a16="http://schemas.microsoft.com/office/drawing/2014/main" val="1360289702"/>
                    </a:ext>
                  </a:extLst>
                </a:gridCol>
                <a:gridCol w="1063256">
                  <a:extLst>
                    <a:ext uri="{9D8B030D-6E8A-4147-A177-3AD203B41FA5}">
                      <a16:colId xmlns:a16="http://schemas.microsoft.com/office/drawing/2014/main" val="81281079"/>
                    </a:ext>
                  </a:extLst>
                </a:gridCol>
                <a:gridCol w="499731">
                  <a:extLst>
                    <a:ext uri="{9D8B030D-6E8A-4147-A177-3AD203B41FA5}">
                      <a16:colId xmlns:a16="http://schemas.microsoft.com/office/drawing/2014/main" val="3870624234"/>
                    </a:ext>
                  </a:extLst>
                </a:gridCol>
                <a:gridCol w="1222744">
                  <a:extLst>
                    <a:ext uri="{9D8B030D-6E8A-4147-A177-3AD203B41FA5}">
                      <a16:colId xmlns:a16="http://schemas.microsoft.com/office/drawing/2014/main" val="2237833395"/>
                    </a:ext>
                  </a:extLst>
                </a:gridCol>
                <a:gridCol w="499731">
                  <a:extLst>
                    <a:ext uri="{9D8B030D-6E8A-4147-A177-3AD203B41FA5}">
                      <a16:colId xmlns:a16="http://schemas.microsoft.com/office/drawing/2014/main" val="4203295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Minitérminos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abcd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1’s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181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0001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805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0938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030C6ED-A045-7DCB-B675-E10B42E0C2F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99090" y="390776"/>
                <a:ext cx="10793819" cy="1325563"/>
              </a:xfrm>
            </p:spPr>
            <p:txBody>
              <a:bodyPr>
                <a:noAutofit/>
              </a:bodyPr>
              <a:lstStyle/>
              <a:p>
                <a:r>
                  <a:rPr lang="es-MX" sz="1800" b="1" dirty="0">
                    <a:latin typeface="Century Gothic" panose="020B0502020202020204" pitchFamily="34" charset="0"/>
                  </a:rPr>
                  <a:t>EJEMPLO: </a:t>
                </a:r>
                <a:r>
                  <a:rPr lang="es-MX" sz="1800" dirty="0">
                    <a:latin typeface="Century Gothic" panose="020B0502020202020204" pitchFamily="34" charset="0"/>
                  </a:rPr>
                  <a:t>Minimice la siguiente función booleana por medio del método de Quine-McCluskey:</a:t>
                </a:r>
                <a:br>
                  <a:rPr lang="es-MX" sz="1800" dirty="0">
                    <a:latin typeface="Century Gothic" panose="020B0502020202020204" pitchFamily="34" charset="0"/>
                  </a:rPr>
                </a:br>
                <a:br>
                  <a:rPr lang="es-MX" sz="1800" dirty="0">
                    <a:latin typeface="Century Gothic" panose="020B050202020202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𝑓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(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𝑎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,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𝑏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,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𝑐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,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𝑑</m:t>
                      </m:r>
                      <m:r>
                        <m:rPr>
                          <m:nor/>
                        </m:rPr>
                        <a:rPr lang="es-MX" sz="1800">
                          <a:latin typeface="CambriaMath"/>
                        </a:rPr>
                        <m:t>) 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s-MX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s-ES" sz="1800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es-MX" sz="1800">
                              <a:latin typeface="CambriaMath"/>
                            </a:rPr>
                            <m:t>(1,3,9,11)</m:t>
                          </m:r>
                        </m:e>
                      </m:nary>
                    </m:oMath>
                  </m:oMathPara>
                </a14:m>
                <a:endParaRPr lang="es-MX" sz="1800" dirty="0"/>
              </a:p>
            </p:txBody>
          </p:sp>
        </mc:Choice>
        <mc:Fallback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030C6ED-A045-7DCB-B675-E10B42E0C2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99090" y="390776"/>
                <a:ext cx="10793819" cy="1325563"/>
              </a:xfrm>
              <a:blipFill>
                <a:blip r:embed="rId2"/>
                <a:stretch>
                  <a:fillRect l="-588" t="-29245" b="-9622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DF284FC-08E3-6DC1-EE2E-CD061F7D70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9090" y="2449193"/>
            <a:ext cx="3616842" cy="1383780"/>
          </a:xfrm>
        </p:spPr>
        <p:txBody>
          <a:bodyPr>
            <a:normAutofit/>
          </a:bodyPr>
          <a:lstStyle/>
          <a:p>
            <a:pPr algn="just"/>
            <a:r>
              <a:rPr lang="es-MX" sz="1800" i="1" dirty="0">
                <a:solidFill>
                  <a:srgbClr val="00B050"/>
                </a:solidFill>
              </a:rPr>
              <a:t>PASO 2: Llenando tabla 2, reacomodando los datos de acuerdo a la cantidad de 1’s en su representación binaria (abcd).</a:t>
            </a:r>
          </a:p>
        </p:txBody>
      </p:sp>
      <p:graphicFrame>
        <p:nvGraphicFramePr>
          <p:cNvPr id="10" name="Marcador de contenido 9">
            <a:extLst>
              <a:ext uri="{FF2B5EF4-FFF2-40B4-BE49-F238E27FC236}">
                <a16:creationId xmlns:a16="http://schemas.microsoft.com/office/drawing/2014/main" id="{FF683C8D-EB45-CDFA-587B-4D82EFEF295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98911810"/>
              </p:ext>
            </p:extLst>
          </p:nvPr>
        </p:nvGraphicFramePr>
        <p:xfrm>
          <a:off x="5231217" y="2449192"/>
          <a:ext cx="5996764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9191">
                  <a:extLst>
                    <a:ext uri="{9D8B030D-6E8A-4147-A177-3AD203B41FA5}">
                      <a16:colId xmlns:a16="http://schemas.microsoft.com/office/drawing/2014/main" val="1360289702"/>
                    </a:ext>
                  </a:extLst>
                </a:gridCol>
                <a:gridCol w="1499191">
                  <a:extLst>
                    <a:ext uri="{9D8B030D-6E8A-4147-A177-3AD203B41FA5}">
                      <a16:colId xmlns:a16="http://schemas.microsoft.com/office/drawing/2014/main" val="81281079"/>
                    </a:ext>
                  </a:extLst>
                </a:gridCol>
                <a:gridCol w="1499191">
                  <a:extLst>
                    <a:ext uri="{9D8B030D-6E8A-4147-A177-3AD203B41FA5}">
                      <a16:colId xmlns:a16="http://schemas.microsoft.com/office/drawing/2014/main" val="2237833395"/>
                    </a:ext>
                  </a:extLst>
                </a:gridCol>
                <a:gridCol w="1499191">
                  <a:extLst>
                    <a:ext uri="{9D8B030D-6E8A-4147-A177-3AD203B41FA5}">
                      <a16:colId xmlns:a16="http://schemas.microsoft.com/office/drawing/2014/main" val="4203295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Minitérminos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1’s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abcd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181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0001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0011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1001</a:t>
                      </a:r>
                    </a:p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1011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rgbClr val="00B050"/>
                          </a:solidFill>
                        </a:rPr>
                        <a:t>*</a:t>
                      </a:r>
                    </a:p>
                    <a:p>
                      <a:pPr algn="ctr"/>
                      <a:endParaRPr lang="es-MX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805827"/>
                  </a:ext>
                </a:extLst>
              </a:tr>
            </a:tbl>
          </a:graphicData>
        </a:graphic>
      </p:graphicFrame>
      <p:sp>
        <p:nvSpPr>
          <p:cNvPr id="11" name="CuadroTexto 10">
            <a:extLst>
              <a:ext uri="{FF2B5EF4-FFF2-40B4-BE49-F238E27FC236}">
                <a16:creationId xmlns:a16="http://schemas.microsoft.com/office/drawing/2014/main" id="{28A312D4-8966-334A-BB15-EC8D60BF0BF1}"/>
              </a:ext>
            </a:extLst>
          </p:cNvPr>
          <p:cNvSpPr txBox="1"/>
          <p:nvPr/>
        </p:nvSpPr>
        <p:spPr>
          <a:xfrm>
            <a:off x="5231217" y="2001352"/>
            <a:ext cx="2254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Century Gothic" panose="020B0502020202020204" pitchFamily="34" charset="0"/>
              </a:rPr>
              <a:t>TABLA</a:t>
            </a:r>
            <a:r>
              <a:rPr lang="es-MX" sz="1400" b="1" dirty="0">
                <a:latin typeface="Century Gothic" panose="020B0502020202020204" pitchFamily="34" charset="0"/>
              </a:rPr>
              <a:t> 1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30EF1DD-0DAF-B64D-5793-007FC4B3D1B4}"/>
              </a:ext>
            </a:extLst>
          </p:cNvPr>
          <p:cNvSpPr txBox="1"/>
          <p:nvPr/>
        </p:nvSpPr>
        <p:spPr>
          <a:xfrm>
            <a:off x="699089" y="4020716"/>
            <a:ext cx="2254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Century Gothic" panose="020B0502020202020204" pitchFamily="34" charset="0"/>
              </a:rPr>
              <a:t>TABLA</a:t>
            </a:r>
            <a:r>
              <a:rPr lang="es-MX" sz="1400" b="1" dirty="0">
                <a:latin typeface="Century Gothic" panose="020B0502020202020204" pitchFamily="34" charset="0"/>
              </a:rPr>
              <a:t> 2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5F7245E-86FF-6A42-B81C-B2B6254E04DA}"/>
              </a:ext>
            </a:extLst>
          </p:cNvPr>
          <p:cNvSpPr txBox="1"/>
          <p:nvPr/>
        </p:nvSpPr>
        <p:spPr>
          <a:xfrm>
            <a:off x="699090" y="1832075"/>
            <a:ext cx="2254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u="sng" dirty="0">
                <a:solidFill>
                  <a:schemeClr val="accent2"/>
                </a:solidFill>
                <a:latin typeface="Century Gothic" panose="020B0502020202020204" pitchFamily="34" charset="0"/>
              </a:rPr>
              <a:t>SOLUCIÓN</a:t>
            </a:r>
            <a:endParaRPr lang="es-MX" sz="1600" b="1" u="sng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Marcador de contenido 5">
            <a:extLst>
              <a:ext uri="{FF2B5EF4-FFF2-40B4-BE49-F238E27FC236}">
                <a16:creationId xmlns:a16="http://schemas.microsoft.com/office/drawing/2014/main" id="{4187A3E2-8C44-3A50-1DAB-E480B7F758E3}"/>
              </a:ext>
            </a:extLst>
          </p:cNvPr>
          <p:cNvSpPr txBox="1">
            <a:spLocks/>
          </p:cNvSpPr>
          <p:nvPr/>
        </p:nvSpPr>
        <p:spPr>
          <a:xfrm>
            <a:off x="6858884" y="4535049"/>
            <a:ext cx="4369097" cy="1383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MX" sz="1800" i="1" dirty="0">
                <a:solidFill>
                  <a:srgbClr val="00B050"/>
                </a:solidFill>
              </a:rPr>
              <a:t>Vamos marcando con un asterisco  *  en la columna ultima para cada minitermino puesto en la tabla 2.</a:t>
            </a:r>
          </a:p>
        </p:txBody>
      </p:sp>
      <p:graphicFrame>
        <p:nvGraphicFramePr>
          <p:cNvPr id="8" name="Marcador de contenido 9">
            <a:extLst>
              <a:ext uri="{FF2B5EF4-FFF2-40B4-BE49-F238E27FC236}">
                <a16:creationId xmlns:a16="http://schemas.microsoft.com/office/drawing/2014/main" id="{6F96C125-5534-499A-F95A-A5049DFD0C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5624334"/>
              </p:ext>
            </p:extLst>
          </p:nvPr>
        </p:nvGraphicFramePr>
        <p:xfrm>
          <a:off x="699090" y="4535049"/>
          <a:ext cx="495743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970">
                  <a:extLst>
                    <a:ext uri="{9D8B030D-6E8A-4147-A177-3AD203B41FA5}">
                      <a16:colId xmlns:a16="http://schemas.microsoft.com/office/drawing/2014/main" val="1360289702"/>
                    </a:ext>
                  </a:extLst>
                </a:gridCol>
                <a:gridCol w="1063256">
                  <a:extLst>
                    <a:ext uri="{9D8B030D-6E8A-4147-A177-3AD203B41FA5}">
                      <a16:colId xmlns:a16="http://schemas.microsoft.com/office/drawing/2014/main" val="81281079"/>
                    </a:ext>
                  </a:extLst>
                </a:gridCol>
                <a:gridCol w="499731">
                  <a:extLst>
                    <a:ext uri="{9D8B030D-6E8A-4147-A177-3AD203B41FA5}">
                      <a16:colId xmlns:a16="http://schemas.microsoft.com/office/drawing/2014/main" val="3870624234"/>
                    </a:ext>
                  </a:extLst>
                </a:gridCol>
                <a:gridCol w="1222744">
                  <a:extLst>
                    <a:ext uri="{9D8B030D-6E8A-4147-A177-3AD203B41FA5}">
                      <a16:colId xmlns:a16="http://schemas.microsoft.com/office/drawing/2014/main" val="2237833395"/>
                    </a:ext>
                  </a:extLst>
                </a:gridCol>
                <a:gridCol w="499731">
                  <a:extLst>
                    <a:ext uri="{9D8B030D-6E8A-4147-A177-3AD203B41FA5}">
                      <a16:colId xmlns:a16="http://schemas.microsoft.com/office/drawing/2014/main" val="4203295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Minitérminos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abcd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1’s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181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0001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805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36541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96</TotalTime>
  <Words>3978</Words>
  <Application>Microsoft Macintosh PowerPoint</Application>
  <PresentationFormat>Panorámica</PresentationFormat>
  <Paragraphs>1286</Paragraphs>
  <Slides>41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41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CambriaMath</vt:lpstr>
      <vt:lpstr>Century Gothic</vt:lpstr>
      <vt:lpstr>Tema de Office</vt:lpstr>
      <vt:lpstr>Universidad Nacional Autónoma de México Facultad de Ingeniería  Semestre 2024-1  Estructuras Discretas Grupo 06  Profesor: Ing. Orlando Zaldívar Zamorategui  Sistemas algebraicos aplicados a funciones boolenas. Programa de cómputo del método de Quine-McCluskey para minimizar funciones booleanas.   Equipo 7  Barrios Aguilar Dulce Michelle Domínguez Palacios Jesús Alejandro García Vázquez Javier Alejandro Marín Montaño Josué Pérez González Sharon Leslie </vt:lpstr>
      <vt:lpstr>Método de minimización de Quine-McCluskey</vt:lpstr>
      <vt:lpstr>EJEMPLO</vt:lpstr>
      <vt:lpstr>EJEMPLO: Minimice la siguiente función booleana por medio del método de Quine-McCluskey:  "f(a,b,c,d) =" ∑2_m▒"(1,3,9,11)" </vt:lpstr>
      <vt:lpstr>EJEMPLO: Minimice la siguiente función booleana por medio del método de Quine-McCluskey:  "f(a,b,c,d) =" ∑2_m▒"(1,3,9,11)" </vt:lpstr>
      <vt:lpstr>EJEMPLO: Minimice la siguiente función booleana por medio del método de Quine-McCluskey:  "f(a,b,c,d) =" ∑2_m▒"(1,3,9,11)" </vt:lpstr>
      <vt:lpstr>EJEMPLO: Minimice la siguiente función booleana por medio del método de Quine-McCluskey:  "f(a,b,c,d) =" ∑2_m▒"(1,3,9,11)" </vt:lpstr>
      <vt:lpstr>EJEMPLO: Minimice la siguiente función booleana por medio del método de Quine-McCluskey:  "f(a,b,c,d) =" ∑2_m▒"(1,3,9,11)" </vt:lpstr>
      <vt:lpstr>EJEMPLO: Minimice la siguiente función booleana por medio del método de Quine-McCluskey:  "f(a,b,c,d) =" ∑2_m▒"(1,3,9,11)" </vt:lpstr>
      <vt:lpstr>EJEMPLO: Minimice la siguiente función booleana por medio del método de Quine-McCluskey:  "f(a,b,c,d) =" ∑2_m▒"(1,3,9,11)" </vt:lpstr>
      <vt:lpstr>EJEMPLO: Minimice la siguiente función booleana por medio del método de Quine-McCluskey:  "f(a,b,c,d) =" ∑2_m▒"(1,3,9,11)" </vt:lpstr>
      <vt:lpstr>EJEMPLO: Minimice la siguiente función booleana por medio del método de Quine-McCluskey:  "f(a,b,c,d) =" ∑2_m▒"(1,3,9,11)" </vt:lpstr>
      <vt:lpstr>EJEMPLO: Minimice la siguiente función booleana por medio del método de Quine-McCluskey:  "f(a,b,c,d) =" ∑2_m▒"(1,3,9,11)" </vt:lpstr>
      <vt:lpstr>EJEMPLO: Minimice la siguiente función booleana por medio del método de Quine-McCluskey:  "f(a,b,c,d) =" ∑2_m▒"(1,3,9,11)" </vt:lpstr>
      <vt:lpstr>EJEMPLO: Minimice la siguiente función booleana por medio del método de Quine-McCluskey:  "f(a,b,c,d) =" ∑2_m▒"(1,3,9,11)" </vt:lpstr>
      <vt:lpstr>EJEMPLO: Minimice la siguiente función booleana por medio del método de Quine-McCluskey:  "f(a,b,c,d) =" ∑2_m▒"(1,3,9,11)" </vt:lpstr>
      <vt:lpstr>EJEMPLO: Minimice la siguiente función booleana por medio del método de Quine-McCluskey:  "f(a,b,c,d) =" ∑2_m▒"(1,3,9,11)" </vt:lpstr>
      <vt:lpstr>EJEMPLO: Minimice la siguiente función booleana por medio del método de Quine-McCluskey:  "f(a,b,c,d) =" ∑2_m▒"(1,3,9,11)" </vt:lpstr>
      <vt:lpstr>EJEMPLO: Minimice la siguiente función booleana por medio del método de Quine-McCluskey:  "f(a,b,c,d) =" ∑2_m▒"(1,3,9,11)" </vt:lpstr>
      <vt:lpstr>EJEMPLO: Minimice la siguiente función booleana por medio del método de Quine-McCluskey:  "f(a,b,c,d) =" ∑2_m▒"(1,3,9,11)" </vt:lpstr>
      <vt:lpstr>EJEMPLO: Minimice la siguiente función booleana por medio del método de Quine-McCluskey:  "f(a,b,c,d) =" ∑2_m▒"(1,3,9,11)" </vt:lpstr>
      <vt:lpstr>EJEMPLO: Minimice la siguiente función booleana por medio del método de Quine-McCluskey:  "f(a,b,c,d) =" ∑2_m▒"(1,3,9,11)" </vt:lpstr>
      <vt:lpstr>EJEMPLO: Minimice la siguiente función booleana por medio del método de Quine-McCluskey:  "f(a,b,c,d) =" ∑2_m▒"(1,3,9,11)" </vt:lpstr>
      <vt:lpstr>EJEMPLO: Minimice la siguiente función booleana por medio del método de Quine-McCluskey:  "f(a,b,c,d) =" ∑2_m▒"(1,3,9,11)" </vt:lpstr>
      <vt:lpstr>EJEMPLO: Minimice la siguiente función booleana por medio del método de Quine-McCluskey:  "f(a,b,c,d) =" ∑2_m▒"(1,3,9,11)" </vt:lpstr>
      <vt:lpstr>EJEMPLO: Minimice la siguiente función booleana por medio del método de Quine-McCluskey:  "f(a,b,c,d) =" ∑2_m▒"(1,3,9,11)" </vt:lpstr>
      <vt:lpstr>EJEMPLO: Minimice la siguiente función booleana por medio del método de Quine-McCluskey:  "f(a,b,c,d) =" ∑2_m▒"(1,3,9,11)" </vt:lpstr>
      <vt:lpstr>EJEMPLO: Minimice la siguiente función booleana por medio del método de Quine-McCluskey:  "f(a,b,c,d) =" ∑2_m▒"(1,3,9,11)" </vt:lpstr>
      <vt:lpstr>EJEMPLO: Minimice la siguiente función booleana por medio del método de Quine-McCluskey:  "f(a,b,c,d) =" ∑2_m▒"(1,3,9,11)" </vt:lpstr>
      <vt:lpstr>EJEMPLO: Minimice la siguiente función booleana por medio del método de Quine-McCluskey:  "f(a,b,c,d) =" ∑2_m▒"(1,3,9,11)" </vt:lpstr>
      <vt:lpstr>EJEMPLO: Minimice la siguiente función booleana por medio del método de Quine-McCluskey:  "f(a,b,c,d) =" ∑2_m▒"(1,3,9,11)" </vt:lpstr>
      <vt:lpstr>EJEMPLO: Minimice la siguiente función booleana por medio del método de Quine-McCluskey:  "f(a,b,c,d) =" ∑2_m▒"(1,3,9,11)" </vt:lpstr>
      <vt:lpstr>EJEMPLO: Minimice la siguiente función booleana por medio del método de Quine-McCluskey:  "f(a,b,c,d) =" ∑2_m▒"(1,3,9,11)" </vt:lpstr>
      <vt:lpstr>EJEMPLO: Minimice la siguiente función booleana por medio del método de Quine-McCluskey:  "f(a,b,c,d) =" ∑2_m▒"(1,3,9,11)" </vt:lpstr>
      <vt:lpstr>EJEMPLO: Minimice la siguiente función booleana por medio del método de Quine-McCluskey:  "f(a,b,c,d) =" ∑2_m▒"(1,3,9,11)" </vt:lpstr>
      <vt:lpstr>EJEMPLO: Minimice la siguiente función booleana por medio del método de Quine-McCluskey:  "f(a,b,c,d) =" ∑2_m▒"(1,3,9,11)" </vt:lpstr>
      <vt:lpstr>EJEMPLO: Minimice la siguiente función booleana por medio del método de Quine-McCluskey:  "f(a,b,c,d) =" ∑2_m▒"(1,3,9,11)" </vt:lpstr>
      <vt:lpstr>EJEMPLO: Minimice la siguiente función booleana por medio del método de Quine-McCluskey:  "f(a,b,c,d) =" ∑2_m▒"(1,3,9,11)" </vt:lpstr>
      <vt:lpstr>EJEMPLO: Minimice la siguiente función booleana por medio del método de Quine-McCluskey:  "f(a,b,c,d) =" ∑2_m▒"(1,3,9,11)" </vt:lpstr>
      <vt:lpstr>EJEMPLO: Minimice la siguiente función booleana por medio del método de Quine-McCluskey:  "f(a,b,c,d) =" ∑2_m▒"(1,3,9,11)" 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 Nacional Autónoma de México Facultad de Ingeniería  Semestre 2024-1  Estructuras Discretas Grupo 06  Profesor: Ing. Orlando Zaldívar Zamorategui  Sistemas algebraicos aplicados a funciones boolenas. Programa de cómputo del método de Quine-McCluskey para minimizar funciones booleanas.   Equipo 7  Barrios Aguilar Dulce Michelle Domínguez Palacios Jesús Alejandro García Vázquez Javier Alejandro Marín Montaño Josué Pérez González Sharon Leslie </dc:title>
  <dc:creator>Garcia Chavez Javier</dc:creator>
  <cp:lastModifiedBy>Garcia Chavez Javier</cp:lastModifiedBy>
  <cp:revision>60</cp:revision>
  <dcterms:created xsi:type="dcterms:W3CDTF">2024-01-11T00:52:43Z</dcterms:created>
  <dcterms:modified xsi:type="dcterms:W3CDTF">2024-01-11T02:29:00Z</dcterms:modified>
</cp:coreProperties>
</file>