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63" r:id="rId6"/>
    <p:sldId id="265" r:id="rId7"/>
    <p:sldId id="270" r:id="rId8"/>
    <p:sldId id="313" r:id="rId9"/>
    <p:sldId id="268" r:id="rId10"/>
    <p:sldId id="264" r:id="rId11"/>
    <p:sldId id="269" r:id="rId12"/>
    <p:sldId id="272" r:id="rId13"/>
    <p:sldId id="275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arlow Semi Condensed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Abril Fatface" panose="020B0604020202020204" charset="0"/>
      <p:regular r:id="rId26"/>
    </p:embeddedFont>
    <p:embeddedFont>
      <p:font typeface="Bebas Neu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3D0E7A-2930-4D0E-8F06-C304619837D0}">
  <a:tblStyle styleId="{523D0E7A-2930-4D0E-8F06-C30461983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Google Shape;4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9" name="Google Shape;4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g786a0c7b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4" name="Google Shape;4584;g786a0c7b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4" name="Google Shape;5364;ga7d29b217d_1_5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5" name="Google Shape;5365;ga7d29b217d_1_5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7" name="Google Shape;5677;ga7d29b217d_1_6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8" name="Google Shape;5678;ga7d29b217d_1_6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" name="Google Shape;5761;ga7d29b217d_1_5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2" name="Google Shape;5762;ga7d29b217d_1_5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7" name="Google Shape;5767;ga7d29b217d_1_6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8" name="Google Shape;5768;ga7d29b217d_1_6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ga7d29b217d_1_5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2" name="Google Shape;4522;ga7d29b217d_1_5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a7d29b217d_1_5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a7d29b217d_1_5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ga7d29b217d_1_5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4" name="Google Shape;4554;ga7d29b217d_1_5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ga7d29b217d_1_5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8" name="Google Shape;4578;ga7d29b217d_1_5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ga7cd316522_0_5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3" name="Google Shape;4613;ga7cd316522_0_5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0" name="Google Shape;5370;ga838fe7991_0_13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1" name="Google Shape;5371;ga838fe7991_0_13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0" name="Google Shape;5370;ga838fe7991_0_13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1" name="Google Shape;5371;ga838fe7991_0_13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54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8" name="Google Shape;5358;ga7d29b217d_1_6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9" name="Google Shape;5359;ga7d29b217d_1_6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6937260" flipH="1">
              <a:off x="-978295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 rot="6937260" flipH="1">
            <a:off x="7718730" y="4135609"/>
            <a:ext cx="2386906" cy="1168032"/>
          </a:xfrm>
          <a:custGeom>
            <a:avLst/>
            <a:gdLst/>
            <a:ahLst/>
            <a:cxnLst/>
            <a:rect l="l" t="t" r="r" b="b"/>
            <a:pathLst>
              <a:path w="52815" h="25845" extrusionOk="0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avLst/>
            <a:gdLst/>
            <a:ahLst/>
            <a:cxnLst/>
            <a:rect l="l" t="t" r="r" b="b"/>
            <a:pathLst>
              <a:path w="9360" h="6028" extrusionOk="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6" name="Google Shape;3056;p15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7" name="Google Shape;3057;p15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rot="-5400000" flipH="1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>
            <a:spLocks noGrp="1"/>
          </p:cNvSpPr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4" name="Google Shape;3084;p17"/>
          <p:cNvSpPr txBox="1">
            <a:spLocks noGrp="1"/>
          </p:cNvSpPr>
          <p:nvPr>
            <p:ph type="subTitle" idx="1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5" name="Google Shape;3085;p17"/>
          <p:cNvSpPr txBox="1">
            <a:spLocks noGrp="1"/>
          </p:cNvSpPr>
          <p:nvPr>
            <p:ph type="title" idx="2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6" name="Google Shape;3086;p17"/>
          <p:cNvSpPr txBox="1">
            <a:spLocks noGrp="1"/>
          </p:cNvSpPr>
          <p:nvPr>
            <p:ph type="subTitle" idx="3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7" name="Google Shape;3087;p17"/>
          <p:cNvSpPr txBox="1">
            <a:spLocks noGrp="1"/>
          </p:cNvSpPr>
          <p:nvPr>
            <p:ph type="title" idx="4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8" name="Google Shape;3088;p17"/>
          <p:cNvSpPr txBox="1">
            <a:spLocks noGrp="1"/>
          </p:cNvSpPr>
          <p:nvPr>
            <p:ph type="subTitle" idx="5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9" name="Google Shape;3089;p17"/>
          <p:cNvSpPr txBox="1">
            <a:spLocks noGrp="1"/>
          </p:cNvSpPr>
          <p:nvPr>
            <p:ph type="title" idx="6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0" name="Google Shape;3090;p17"/>
          <p:cNvSpPr txBox="1">
            <a:spLocks noGrp="1"/>
          </p:cNvSpPr>
          <p:nvPr>
            <p:ph type="subTitle" idx="7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1" name="Google Shape;3091;p17"/>
          <p:cNvSpPr txBox="1">
            <a:spLocks noGrp="1"/>
          </p:cNvSpPr>
          <p:nvPr>
            <p:ph type="title" idx="8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2" name="Google Shape;3092;p17"/>
          <p:cNvSpPr txBox="1">
            <a:spLocks noGrp="1"/>
          </p:cNvSpPr>
          <p:nvPr>
            <p:ph type="subTitle" idx="9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3" name="Google Shape;3093;p17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rot="5400000" flipH="1">
              <a:off x="8344115" y="284181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3" name="Google Shape;4403;p20"/>
          <p:cNvSpPr txBox="1">
            <a:spLocks noGrp="1"/>
          </p:cNvSpPr>
          <p:nvPr>
            <p:ph type="title" idx="2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4" name="Google Shape;4404;p20"/>
          <p:cNvSpPr txBox="1">
            <a:spLocks noGrp="1"/>
          </p:cNvSpPr>
          <p:nvPr>
            <p:ph type="subTitle" idx="1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5" name="Google Shape;4405;p20"/>
          <p:cNvSpPr txBox="1">
            <a:spLocks noGrp="1"/>
          </p:cNvSpPr>
          <p:nvPr>
            <p:ph type="title" idx="3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6" name="Google Shape;4406;p20"/>
          <p:cNvSpPr txBox="1">
            <a:spLocks noGrp="1"/>
          </p:cNvSpPr>
          <p:nvPr>
            <p:ph type="subTitle" idx="4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7" name="Google Shape;4407;p20"/>
          <p:cNvSpPr txBox="1">
            <a:spLocks noGrp="1"/>
          </p:cNvSpPr>
          <p:nvPr>
            <p:ph type="title" idx="5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8" name="Google Shape;4408;p20"/>
          <p:cNvSpPr txBox="1">
            <a:spLocks noGrp="1"/>
          </p:cNvSpPr>
          <p:nvPr>
            <p:ph type="subTitle" idx="6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9" name="Google Shape;4409;p20"/>
          <p:cNvSpPr txBox="1">
            <a:spLocks noGrp="1"/>
          </p:cNvSpPr>
          <p:nvPr>
            <p:ph type="subTitle" idx="7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0" name="Google Shape;4410;p20"/>
          <p:cNvSpPr txBox="1">
            <a:spLocks noGrp="1"/>
          </p:cNvSpPr>
          <p:nvPr>
            <p:ph type="subTitle" idx="8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1" name="Google Shape;4411;p20"/>
          <p:cNvSpPr txBox="1">
            <a:spLocks noGrp="1"/>
          </p:cNvSpPr>
          <p:nvPr>
            <p:ph type="subTitle" idx="9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2" name="Google Shape;4412;p20"/>
          <p:cNvSpPr txBox="1">
            <a:spLocks noGrp="1"/>
          </p:cNvSpPr>
          <p:nvPr>
            <p:ph type="subTitle" idx="13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3" name="Google Shape;4413;p20"/>
          <p:cNvSpPr txBox="1">
            <a:spLocks noGrp="1"/>
          </p:cNvSpPr>
          <p:nvPr>
            <p:ph type="subTitle" idx="14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4" name="Google Shape;4414;p20"/>
          <p:cNvSpPr txBox="1">
            <a:spLocks noGrp="1"/>
          </p:cNvSpPr>
          <p:nvPr>
            <p:ph type="subTitle" idx="15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6" name="Google Shape;442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7" name="Google Shape;4427;p21"/>
          <p:cNvSpPr txBox="1">
            <a:spLocks noGrp="1"/>
          </p:cNvSpPr>
          <p:nvPr>
            <p:ph type="subTitle" idx="1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8" name="Google Shape;4428;p21"/>
          <p:cNvSpPr txBox="1">
            <a:spLocks noGrp="1"/>
          </p:cNvSpPr>
          <p:nvPr>
            <p:ph type="subTitle" idx="2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9" name="Google Shape;4429;p21"/>
          <p:cNvSpPr txBox="1">
            <a:spLocks noGrp="1"/>
          </p:cNvSpPr>
          <p:nvPr>
            <p:ph type="subTitle" idx="3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0" name="Google Shape;4430;p21"/>
          <p:cNvSpPr txBox="1">
            <a:spLocks noGrp="1"/>
          </p:cNvSpPr>
          <p:nvPr>
            <p:ph type="subTitle" idx="4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1" name="Google Shape;4431;p21"/>
          <p:cNvSpPr txBox="1">
            <a:spLocks noGrp="1"/>
          </p:cNvSpPr>
          <p:nvPr>
            <p:ph type="subTitle" idx="5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2" name="Google Shape;4432;p21"/>
          <p:cNvSpPr txBox="1">
            <a:spLocks noGrp="1"/>
          </p:cNvSpPr>
          <p:nvPr>
            <p:ph type="subTitle" idx="6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3" name="Google Shape;4433;p21"/>
          <p:cNvSpPr txBox="1">
            <a:spLocks noGrp="1"/>
          </p:cNvSpPr>
          <p:nvPr>
            <p:ph type="subTitle" idx="7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4" name="Google Shape;4434;p21"/>
          <p:cNvSpPr txBox="1">
            <a:spLocks noGrp="1"/>
          </p:cNvSpPr>
          <p:nvPr>
            <p:ph type="subTitle" idx="8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4" name="Google Shape;4444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45" name="Google Shape;4445;p22"/>
          <p:cNvSpPr txBox="1">
            <a:spLocks noGrp="1"/>
          </p:cNvSpPr>
          <p:nvPr>
            <p:ph type="title" idx="2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46" name="Google Shape;4446;p22"/>
          <p:cNvSpPr txBox="1">
            <a:spLocks noGrp="1"/>
          </p:cNvSpPr>
          <p:nvPr>
            <p:ph type="subTitle" idx="1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7" name="Google Shape;4447;p22"/>
          <p:cNvSpPr txBox="1">
            <a:spLocks noGrp="1"/>
          </p:cNvSpPr>
          <p:nvPr>
            <p:ph type="title" idx="3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48" name="Google Shape;4448;p22"/>
          <p:cNvSpPr txBox="1">
            <a:spLocks noGrp="1"/>
          </p:cNvSpPr>
          <p:nvPr>
            <p:ph type="subTitle" idx="4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9" name="Google Shape;4449;p22"/>
          <p:cNvSpPr txBox="1">
            <a:spLocks noGrp="1"/>
          </p:cNvSpPr>
          <p:nvPr>
            <p:ph type="title" idx="5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0" name="Google Shape;4450;p22"/>
          <p:cNvSpPr txBox="1">
            <a:spLocks noGrp="1"/>
          </p:cNvSpPr>
          <p:nvPr>
            <p:ph type="subTitle" idx="6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1" name="Google Shape;4451;p22"/>
          <p:cNvSpPr txBox="1">
            <a:spLocks noGrp="1"/>
          </p:cNvSpPr>
          <p:nvPr>
            <p:ph type="title" idx="7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2" name="Google Shape;4452;p22"/>
          <p:cNvSpPr txBox="1">
            <a:spLocks noGrp="1"/>
          </p:cNvSpPr>
          <p:nvPr>
            <p:ph type="subTitle" idx="8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3" name="Google Shape;4453;p22"/>
          <p:cNvSpPr txBox="1">
            <a:spLocks noGrp="1"/>
          </p:cNvSpPr>
          <p:nvPr>
            <p:ph type="title" idx="9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4" name="Google Shape;4454;p22"/>
          <p:cNvSpPr txBox="1">
            <a:spLocks noGrp="1"/>
          </p:cNvSpPr>
          <p:nvPr>
            <p:ph type="subTitle" idx="13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5" name="Google Shape;4455;p22"/>
          <p:cNvSpPr txBox="1">
            <a:spLocks noGrp="1"/>
          </p:cNvSpPr>
          <p:nvPr>
            <p:ph type="title" idx="14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6" name="Google Shape;4456;p22"/>
          <p:cNvSpPr txBox="1">
            <a:spLocks noGrp="1"/>
          </p:cNvSpPr>
          <p:nvPr>
            <p:ph type="subTitle" idx="15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rot="6937260" flipH="1">
              <a:off x="-978295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">
    <p:bg>
      <p:bgPr>
        <a:solidFill>
          <a:schemeClr val="accent1"/>
        </a:solidFill>
        <a:effectLst/>
      </p:bgPr>
    </p:bg>
    <p:spTree>
      <p:nvGrpSpPr>
        <p:cNvPr id="1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_1">
    <p:bg>
      <p:bgPr>
        <a:solidFill>
          <a:schemeClr val="accent3"/>
        </a:solidFill>
        <a:effectLst/>
      </p:bgPr>
    </p:bg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1_1_1_1">
    <p:bg>
      <p:bgPr>
        <a:solidFill>
          <a:schemeClr val="accent4"/>
        </a:solidFill>
        <a:effectLst/>
      </p:bgPr>
    </p:bg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7" name="Google Shape;2937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5" name="Google Shape;2945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6" name="Google Shape;2946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7" name="Google Shape;2947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9" name="Google Shape;2949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1" name="Google Shape;2961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62" name="Google Shape;2962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5" name="Google Shape;2965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6" name="Google Shape;2966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3" name="Google Shape;3033;p13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5" name="Google Shape;3045;p14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46" name="Google Shape;3046;p14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6" r:id="rId12"/>
    <p:sldLayoutId id="2147483667" r:id="rId13"/>
    <p:sldLayoutId id="2147483668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Google Shape;4511;p32"/>
          <p:cNvSpPr txBox="1">
            <a:spLocks noGrp="1"/>
          </p:cNvSpPr>
          <p:nvPr>
            <p:ph type="ctrTitle"/>
          </p:nvPr>
        </p:nvSpPr>
        <p:spPr>
          <a:xfrm>
            <a:off x="1493044" y="972250"/>
            <a:ext cx="6077906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dk1"/>
                </a:solidFill>
              </a:rPr>
              <a:t>Optimizarea Lactatelor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4512" name="Google Shape;4512;p32"/>
          <p:cNvSpPr txBox="1">
            <a:spLocks noGrp="1"/>
          </p:cNvSpPr>
          <p:nvPr>
            <p:ph type="subTitle" idx="1"/>
          </p:nvPr>
        </p:nvSpPr>
        <p:spPr>
          <a:xfrm>
            <a:off x="2493169" y="3328986"/>
            <a:ext cx="4221956" cy="83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Proiect realizat de: grupa 323AC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 Popaz Lucian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Sătmar Elena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6" name="Google Shape;45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Constrângeri</a:t>
            </a:r>
            <a:endParaRPr dirty="0"/>
          </a:p>
        </p:txBody>
      </p:sp>
      <p:sp>
        <p:nvSpPr>
          <p:cNvPr id="4587" name="Google Shape;4587;p40"/>
          <p:cNvSpPr txBox="1">
            <a:spLocks noGrp="1"/>
          </p:cNvSpPr>
          <p:nvPr>
            <p:ph type="subTitle" idx="1"/>
          </p:nvPr>
        </p:nvSpPr>
        <p:spPr>
          <a:xfrm>
            <a:off x="1086488" y="2344619"/>
            <a:ext cx="313804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magazinelor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satisfăcută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589" name="Google Shape;4589;p40"/>
          <p:cNvSpPr txBox="1">
            <a:spLocks noGrp="1"/>
          </p:cNvSpPr>
          <p:nvPr>
            <p:ph type="subTitle" idx="3"/>
          </p:nvPr>
        </p:nvSpPr>
        <p:spPr>
          <a:xfrm>
            <a:off x="1068738" y="2882297"/>
            <a:ext cx="2857086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transportată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depăși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1" name="Google Shape;4591;p40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4346637" y="2881370"/>
                <a:ext cx="3523297" cy="50107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≤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∀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91" name="Google Shape;4591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4346637" y="2881370"/>
                <a:ext cx="3523297" cy="501077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92" name="Google Shape;4592;p40"/>
          <p:cNvSpPr txBox="1">
            <a:spLocks noGrp="1"/>
          </p:cNvSpPr>
          <p:nvPr>
            <p:ph type="subTitle" idx="6"/>
          </p:nvPr>
        </p:nvSpPr>
        <p:spPr>
          <a:xfrm>
            <a:off x="1045980" y="3921543"/>
            <a:ext cx="2907600" cy="44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minimă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fabrică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594" name="Google Shape;4594;p40"/>
          <p:cNvSpPr txBox="1">
            <a:spLocks noGrp="1"/>
          </p:cNvSpPr>
          <p:nvPr>
            <p:ph type="subTitle" idx="8"/>
          </p:nvPr>
        </p:nvSpPr>
        <p:spPr>
          <a:xfrm>
            <a:off x="1045980" y="3388498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transportată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depăși</a:t>
            </a:r>
            <a:r>
              <a:rPr lang="en-US" dirty="0"/>
              <a:t> </a:t>
            </a:r>
            <a:r>
              <a:rPr lang="en-US" dirty="0" err="1"/>
              <a:t>disponibilitatea</a:t>
            </a:r>
            <a:r>
              <a:rPr lang="en-US" dirty="0"/>
              <a:t> din </a:t>
            </a:r>
            <a:r>
              <a:rPr lang="en-US" dirty="0" err="1"/>
              <a:t>fabrică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595" name="Google Shape;4595;p40"/>
          <p:cNvSpPr/>
          <p:nvPr/>
        </p:nvSpPr>
        <p:spPr>
          <a:xfrm>
            <a:off x="836598" y="2966326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0"/>
          <p:cNvSpPr/>
          <p:nvPr/>
        </p:nvSpPr>
        <p:spPr>
          <a:xfrm>
            <a:off x="844688" y="3458264"/>
            <a:ext cx="241800" cy="2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0"/>
          <p:cNvSpPr/>
          <p:nvPr/>
        </p:nvSpPr>
        <p:spPr>
          <a:xfrm>
            <a:off x="836598" y="2430575"/>
            <a:ext cx="241800" cy="2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0"/>
          <p:cNvSpPr/>
          <p:nvPr/>
        </p:nvSpPr>
        <p:spPr>
          <a:xfrm>
            <a:off x="838297" y="4279781"/>
            <a:ext cx="241800" cy="2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0"/>
          <p:cNvSpPr/>
          <p:nvPr/>
        </p:nvSpPr>
        <p:spPr>
          <a:xfrm>
            <a:off x="847187" y="3903718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0"/>
          <p:cNvSpPr txBox="1">
            <a:spLocks noGrp="1"/>
          </p:cNvSpPr>
          <p:nvPr>
            <p:ph type="subTitle" idx="14"/>
          </p:nvPr>
        </p:nvSpPr>
        <p:spPr>
          <a:xfrm>
            <a:off x="1053096" y="1887167"/>
            <a:ext cx="3044975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depăși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oră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608" name="Google Shape;4608;p40"/>
          <p:cNvSpPr/>
          <p:nvPr/>
        </p:nvSpPr>
        <p:spPr>
          <a:xfrm>
            <a:off x="844688" y="1324167"/>
            <a:ext cx="241800" cy="2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0"/>
          <p:cNvSpPr/>
          <p:nvPr/>
        </p:nvSpPr>
        <p:spPr>
          <a:xfrm>
            <a:off x="844688" y="198710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46638" y="1230780"/>
                <a:ext cx="3523294" cy="6126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𝐶𝑎𝑝𝑎𝑐𝑖𝑡𝑎𝑡𝑒𝑎𝐹𝑎𝑏𝑟𝑖𝑐𝑖𝑖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∀ 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8" y="1230780"/>
                <a:ext cx="3523294" cy="612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3" name="Google Shape;4603;p40"/>
          <p:cNvSpPr txBox="1">
            <a:spLocks noGrp="1"/>
          </p:cNvSpPr>
          <p:nvPr>
            <p:ph type="subTitle" idx="9"/>
          </p:nvPr>
        </p:nvSpPr>
        <p:spPr>
          <a:xfrm>
            <a:off x="1068738" y="1263800"/>
            <a:ext cx="3217288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/>
            </a:r>
            <a:br>
              <a:rPr lang="en" dirty="0"/>
            </a:b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depăși</a:t>
            </a:r>
            <a:r>
              <a:rPr lang="en-US" dirty="0"/>
              <a:t> </a:t>
            </a:r>
            <a:r>
              <a:rPr lang="en-US" dirty="0" err="1" smtClean="0"/>
              <a:t>capacitatea</a:t>
            </a:r>
            <a:r>
              <a:rPr lang="en-US" dirty="0" smtClean="0"/>
              <a:t> </a:t>
            </a:r>
            <a:r>
              <a:rPr lang="en-US" dirty="0" err="1"/>
              <a:t>fabricii</a:t>
            </a:r>
            <a:r>
              <a:rPr lang="en-US" dirty="0"/>
              <a:t>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46638" y="1879724"/>
                <a:ext cx="3523294" cy="2918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𝑃𝑟𝑜𝑑𝑢𝑐𝑒𝑟𝑒𝑃𝑒𝑟𝑂𝑟𝑎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8" y="1879724"/>
                <a:ext cx="3523294" cy="291811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46637" y="2222612"/>
                <a:ext cx="3523295" cy="63248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𝐶𝑒𝑟𝑒𝑟𝑒𝑀𝑎𝑔𝑎𝑧𝑖𝑛𝑒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∀</m:t>
                          </m:r>
                        </m:e>
                      </m:nary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7" y="2222612"/>
                <a:ext cx="3523295" cy="632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42100" y="3429543"/>
                <a:ext cx="3523295" cy="2918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00" y="3429543"/>
                <a:ext cx="3523295" cy="291811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Google Shape;4592;p40"/>
          <p:cNvSpPr txBox="1">
            <a:spLocks noGrp="1"/>
          </p:cNvSpPr>
          <p:nvPr>
            <p:ph type="subTitle" idx="6"/>
          </p:nvPr>
        </p:nvSpPr>
        <p:spPr>
          <a:xfrm>
            <a:off x="1086488" y="4521581"/>
            <a:ext cx="2907600" cy="44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 smtClean="0"/>
              <a:t>Relația</a:t>
            </a:r>
            <a:r>
              <a:rPr lang="en-US" dirty="0" smtClean="0"/>
              <a:t> </a:t>
            </a:r>
            <a:r>
              <a:rPr lang="en-US" dirty="0"/>
              <a:t>cost – </a:t>
            </a:r>
            <a:r>
              <a:rPr lang="en-US" dirty="0" err="1"/>
              <a:t>cantitate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37562" y="3768450"/>
                <a:ext cx="3527833" cy="2918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≥1, ∀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62" y="3768450"/>
                <a:ext cx="3527833" cy="291811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42100" y="4113101"/>
                <a:ext cx="3527835" cy="3228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𝐶𝑜𝑠𝑡𝑢𝑟𝑖𝑃𝑟𝑜𝑑𝑢𝑠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∀ 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00" y="4113101"/>
                <a:ext cx="3527835" cy="322845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8" name="Google Shape;5368;p45"/>
          <p:cNvSpPr txBox="1">
            <a:spLocks noGrp="1"/>
          </p:cNvSpPr>
          <p:nvPr>
            <p:ph type="title"/>
          </p:nvPr>
        </p:nvSpPr>
        <p:spPr>
          <a:xfrm>
            <a:off x="999744" y="1313550"/>
            <a:ext cx="6973824" cy="2228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7200" dirty="0">
                <a:solidFill>
                  <a:schemeClr val="lt2"/>
                </a:solidFill>
              </a:rPr>
              <a:t>3. Soluționarea problemei</a:t>
            </a:r>
            <a:endParaRPr sz="7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8" y="696468"/>
            <a:ext cx="4042111" cy="35987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747261" y="94582"/>
            <a:ext cx="3442334" cy="4863465"/>
            <a:chOff x="4869179" y="81915"/>
            <a:chExt cx="3396615" cy="50615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9179" y="81915"/>
              <a:ext cx="3396615" cy="32948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179" y="3364230"/>
              <a:ext cx="3396615" cy="17792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" name="Google Shape;5765;p51"/>
          <p:cNvSpPr txBox="1">
            <a:spLocks noGrp="1"/>
          </p:cNvSpPr>
          <p:nvPr>
            <p:ph type="title"/>
          </p:nvPr>
        </p:nvSpPr>
        <p:spPr>
          <a:xfrm>
            <a:off x="1386840" y="1176390"/>
            <a:ext cx="6507480" cy="299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7200" dirty="0">
                <a:solidFill>
                  <a:schemeClr val="lt2"/>
                </a:solidFill>
              </a:rPr>
              <a:t>4. Contribuția fiecărei persoane</a:t>
            </a:r>
            <a:endParaRPr sz="7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8" name="Google Shape;5788;p52"/>
          <p:cNvSpPr txBox="1">
            <a:spLocks noGrp="1"/>
          </p:cNvSpPr>
          <p:nvPr>
            <p:ph type="subTitle" idx="1"/>
          </p:nvPr>
        </p:nvSpPr>
        <p:spPr>
          <a:xfrm>
            <a:off x="925740" y="1527570"/>
            <a:ext cx="3074760" cy="2564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Reserach aupra problemelor de optimizare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Crearea unor idei de problemă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Formularea matematică a problemei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Testarea programului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Scrierea documentației</a:t>
            </a:r>
            <a:endParaRPr dirty="0"/>
          </a:p>
        </p:txBody>
      </p:sp>
      <p:sp>
        <p:nvSpPr>
          <p:cNvPr id="5795" name="Google Shape;5795;p52"/>
          <p:cNvSpPr txBox="1">
            <a:spLocks noGrp="1"/>
          </p:cNvSpPr>
          <p:nvPr>
            <p:ph type="title" idx="2"/>
          </p:nvPr>
        </p:nvSpPr>
        <p:spPr>
          <a:xfrm>
            <a:off x="925740" y="999870"/>
            <a:ext cx="307476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Popaz Lucian</a:t>
            </a:r>
            <a:endParaRPr dirty="0"/>
          </a:p>
        </p:txBody>
      </p:sp>
      <p:sp>
        <p:nvSpPr>
          <p:cNvPr id="171" name="Google Shape;5788;p52"/>
          <p:cNvSpPr txBox="1">
            <a:spLocks noGrp="1"/>
          </p:cNvSpPr>
          <p:nvPr>
            <p:ph type="subTitle" idx="1"/>
          </p:nvPr>
        </p:nvSpPr>
        <p:spPr>
          <a:xfrm>
            <a:off x="5131980" y="1527570"/>
            <a:ext cx="3074760" cy="2564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Reserach aupra problemelor de optimizare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Crearea unor idei de problemă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Implementarea soluției în Julia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Testarea programului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Scrierea documentației</a:t>
            </a:r>
            <a:endParaRPr dirty="0"/>
          </a:p>
        </p:txBody>
      </p:sp>
      <p:sp>
        <p:nvSpPr>
          <p:cNvPr id="172" name="Google Shape;5795;p52"/>
          <p:cNvSpPr txBox="1">
            <a:spLocks noGrp="1"/>
          </p:cNvSpPr>
          <p:nvPr>
            <p:ph type="title" idx="2"/>
          </p:nvPr>
        </p:nvSpPr>
        <p:spPr>
          <a:xfrm>
            <a:off x="5131980" y="999870"/>
            <a:ext cx="307476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Sătmar Elena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p34"/>
          <p:cNvSpPr txBox="1">
            <a:spLocks noGrp="1"/>
          </p:cNvSpPr>
          <p:nvPr>
            <p:ph type="subTitle" idx="1"/>
          </p:nvPr>
        </p:nvSpPr>
        <p:spPr>
          <a:xfrm>
            <a:off x="720000" y="1758125"/>
            <a:ext cx="2480400" cy="1137474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2000" dirty="0" smtClean="0">
                <a:latin typeface="Abril Fatface" panose="020B0604020202020204" charset="0"/>
              </a:rPr>
              <a:t>Descrierea Problemei</a:t>
            </a:r>
            <a:endParaRPr sz="2000" dirty="0">
              <a:latin typeface="Abril Fatface" panose="020B0604020202020204" charset="0"/>
            </a:endParaRPr>
          </a:p>
        </p:txBody>
      </p:sp>
      <p:sp>
        <p:nvSpPr>
          <p:cNvPr id="4525" name="Google Shape;4525;p34"/>
          <p:cNvSpPr txBox="1">
            <a:spLocks noGrp="1"/>
          </p:cNvSpPr>
          <p:nvPr>
            <p:ph type="subTitle" idx="3"/>
          </p:nvPr>
        </p:nvSpPr>
        <p:spPr>
          <a:xfrm>
            <a:off x="3326700" y="1758124"/>
            <a:ext cx="2480400" cy="1137475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o-RO" sz="1800" dirty="0" smtClean="0">
                <a:latin typeface="Abril Fatface" panose="020B0604020202020204" charset="0"/>
              </a:rPr>
              <a:t>Formularea matematică a problemei</a:t>
            </a:r>
            <a:endParaRPr sz="1800" dirty="0">
              <a:latin typeface="Abril Fatface" panose="020B0604020202020204" charset="0"/>
            </a:endParaRPr>
          </a:p>
        </p:txBody>
      </p:sp>
      <p:sp>
        <p:nvSpPr>
          <p:cNvPr id="4526" name="Google Shape;4526;p34"/>
          <p:cNvSpPr txBox="1">
            <a:spLocks noGrp="1"/>
          </p:cNvSpPr>
          <p:nvPr>
            <p:ph type="subTitle" idx="5"/>
          </p:nvPr>
        </p:nvSpPr>
        <p:spPr>
          <a:xfrm>
            <a:off x="5933400" y="1758125"/>
            <a:ext cx="2490600" cy="1137474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2000" dirty="0" smtClean="0">
                <a:latin typeface="Abril Fatface" panose="020B0604020202020204" charset="0"/>
              </a:rPr>
              <a:t>Soluționarea problemei</a:t>
            </a:r>
            <a:endParaRPr sz="2000" dirty="0">
              <a:latin typeface="Abril Fatface" panose="020B0604020202020204" charset="0"/>
            </a:endParaRPr>
          </a:p>
        </p:txBody>
      </p:sp>
      <p:sp>
        <p:nvSpPr>
          <p:cNvPr id="4527" name="Google Shape;4527;p34"/>
          <p:cNvSpPr txBox="1">
            <a:spLocks noGrp="1"/>
          </p:cNvSpPr>
          <p:nvPr>
            <p:ph type="subTitle" idx="7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2000" dirty="0" smtClean="0">
                <a:latin typeface="Abril Fatface" panose="020B0604020202020204" charset="0"/>
              </a:rPr>
              <a:t>Contribuția fiecărei persoane</a:t>
            </a:r>
            <a:endParaRPr sz="2000" dirty="0">
              <a:latin typeface="Abril Fatface" panose="020B0604020202020204" charset="0"/>
            </a:endParaRPr>
          </a:p>
        </p:txBody>
      </p:sp>
      <p:sp>
        <p:nvSpPr>
          <p:cNvPr id="4528" name="Google Shape;4528;p34"/>
          <p:cNvSpPr txBox="1">
            <a:spLocks noGrp="1"/>
          </p:cNvSpPr>
          <p:nvPr>
            <p:ph type="subTitle" idx="9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2000" dirty="0" smtClean="0">
                <a:latin typeface="Abril Fatface" panose="020B0604020202020204" charset="0"/>
              </a:rPr>
              <a:t>Anexă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2000" dirty="0" smtClean="0">
                <a:latin typeface="Abril Fatface" panose="020B0604020202020204" charset="0"/>
              </a:rPr>
              <a:t>Codul sursă</a:t>
            </a:r>
            <a:endParaRPr sz="2000" dirty="0">
              <a:latin typeface="Abril Fatface" panose="020B0604020202020204" charset="0"/>
            </a:endParaRPr>
          </a:p>
        </p:txBody>
      </p:sp>
      <p:sp>
        <p:nvSpPr>
          <p:cNvPr id="4529" name="Google Shape;4529;p34"/>
          <p:cNvSpPr txBox="1">
            <a:spLocks noGrp="1"/>
          </p:cNvSpPr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1.</a:t>
            </a:r>
            <a:endParaRPr dirty="0"/>
          </a:p>
        </p:txBody>
      </p:sp>
      <p:sp>
        <p:nvSpPr>
          <p:cNvPr id="4530" name="Google Shape;4530;p34"/>
          <p:cNvSpPr txBox="1">
            <a:spLocks noGrp="1"/>
          </p:cNvSpPr>
          <p:nvPr>
            <p:ph type="title" idx="2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2.</a:t>
            </a:r>
            <a:endParaRPr dirty="0"/>
          </a:p>
        </p:txBody>
      </p:sp>
      <p:sp>
        <p:nvSpPr>
          <p:cNvPr id="4531" name="Google Shape;4531;p34"/>
          <p:cNvSpPr txBox="1">
            <a:spLocks noGrp="1"/>
          </p:cNvSpPr>
          <p:nvPr>
            <p:ph type="title" idx="4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3.</a:t>
            </a:r>
            <a:endParaRPr dirty="0"/>
          </a:p>
        </p:txBody>
      </p:sp>
      <p:sp>
        <p:nvSpPr>
          <p:cNvPr id="4532" name="Google Shape;4532;p34"/>
          <p:cNvSpPr txBox="1">
            <a:spLocks noGrp="1"/>
          </p:cNvSpPr>
          <p:nvPr>
            <p:ph type="title" idx="6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4. </a:t>
            </a:r>
            <a:endParaRPr dirty="0"/>
          </a:p>
        </p:txBody>
      </p:sp>
      <p:sp>
        <p:nvSpPr>
          <p:cNvPr id="4533" name="Google Shape;4533;p34"/>
          <p:cNvSpPr txBox="1">
            <a:spLocks noGrp="1"/>
          </p:cNvSpPr>
          <p:nvPr>
            <p:ph type="title" idx="8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5.</a:t>
            </a:r>
            <a:endParaRPr dirty="0"/>
          </a:p>
        </p:txBody>
      </p:sp>
      <p:sp>
        <p:nvSpPr>
          <p:cNvPr id="4534" name="Google Shape;4534;p34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Cuprins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36"/>
          <p:cNvSpPr txBox="1">
            <a:spLocks noGrp="1"/>
          </p:cNvSpPr>
          <p:nvPr>
            <p:ph type="title"/>
          </p:nvPr>
        </p:nvSpPr>
        <p:spPr>
          <a:xfrm>
            <a:off x="885825" y="1399274"/>
            <a:ext cx="7615238" cy="2379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lt2"/>
                </a:solidFill>
              </a:rPr>
              <a:t>1. Descrierea problemei</a:t>
            </a:r>
            <a:endParaRPr sz="7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38"/>
          <p:cNvSpPr txBox="1">
            <a:spLocks noGrp="1"/>
          </p:cNvSpPr>
          <p:nvPr>
            <p:ph type="subTitle" idx="1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</p:spPr>
        <p:txBody>
          <a:bodyPr spcFirstLastPara="1" wrap="square" lIns="274300" tIns="365750" rIns="274300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o-RO" dirty="0" err="1"/>
              <a:t>P</a:t>
            </a:r>
            <a:r>
              <a:rPr lang="en-US" dirty="0" err="1" smtClean="0"/>
              <a:t>lanificarea</a:t>
            </a:r>
            <a:r>
              <a:rPr lang="en-US" dirty="0" smtClean="0"/>
              <a:t> </a:t>
            </a:r>
            <a:r>
              <a:rPr lang="en-US" dirty="0" err="1"/>
              <a:t>producției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transportului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fabrici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magazine,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 smtClean="0"/>
              <a:t>costurile</a:t>
            </a:r>
            <a:r>
              <a:rPr lang="ro-RO" dirty="0" smtClean="0"/>
              <a:t>.</a:t>
            </a:r>
            <a:endParaRPr dirty="0"/>
          </a:p>
        </p:txBody>
      </p:sp>
      <p:sp>
        <p:nvSpPr>
          <p:cNvPr id="4557" name="Google Shape;4557;p38"/>
          <p:cNvSpPr txBox="1">
            <a:spLocks noGrp="1"/>
          </p:cNvSpPr>
          <p:nvPr>
            <p:ph type="subTitle" idx="4"/>
          </p:nvPr>
        </p:nvSpPr>
        <p:spPr>
          <a:xfrm>
            <a:off x="720000" y="3524225"/>
            <a:ext cx="4156800" cy="1576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RO" dirty="0" smtClean="0"/>
              <a:t>		D</a:t>
            </a:r>
            <a:r>
              <a:rPr lang="en-US" dirty="0" err="1" smtClean="0"/>
              <a:t>etermina</a:t>
            </a:r>
            <a:r>
              <a:rPr lang="ro-RO" dirty="0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cantitățil</a:t>
            </a:r>
            <a:r>
              <a:rPr lang="ro-RO" dirty="0" smtClean="0"/>
              <a:t>or</a:t>
            </a:r>
            <a:r>
              <a:rPr lang="en-US" dirty="0" smtClean="0"/>
              <a:t> </a:t>
            </a:r>
            <a:r>
              <a:rPr lang="en-US" dirty="0" err="1"/>
              <a:t>optime</a:t>
            </a:r>
            <a:r>
              <a:rPr lang="en-US" dirty="0"/>
              <a:t> de </a:t>
            </a:r>
            <a:r>
              <a:rPr lang="ro-RO" dirty="0" smtClean="0"/>
              <a:t>alimente</a:t>
            </a:r>
            <a:r>
              <a:rPr lang="en-US" dirty="0" smtClean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ro-RO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/>
              <a:t>fabrică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cantitățile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transportate</a:t>
            </a:r>
            <a:r>
              <a:rPr lang="en-US" dirty="0"/>
              <a:t> de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fabrică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magazin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magazin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satisfăcută</a:t>
            </a:r>
            <a:r>
              <a:rPr lang="en-US" dirty="0"/>
              <a:t>, </a:t>
            </a:r>
            <a:r>
              <a:rPr lang="en-US" dirty="0" err="1"/>
              <a:t>capacitatea</a:t>
            </a:r>
            <a:r>
              <a:rPr lang="en-US" dirty="0"/>
              <a:t> de </a:t>
            </a:r>
            <a:r>
              <a:rPr lang="en-US" dirty="0" err="1"/>
              <a:t>producție</a:t>
            </a:r>
            <a:r>
              <a:rPr lang="en-US" dirty="0"/>
              <a:t> a </a:t>
            </a:r>
            <a:r>
              <a:rPr lang="en-US" dirty="0" err="1"/>
              <a:t>fabricilor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depășită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minime</a:t>
            </a:r>
            <a:r>
              <a:rPr lang="en-US" dirty="0"/>
              <a:t>.</a:t>
            </a:r>
          </a:p>
        </p:txBody>
      </p:sp>
      <p:sp>
        <p:nvSpPr>
          <p:cNvPr id="4558" name="Google Shape;4558;p38"/>
          <p:cNvSpPr txBox="1">
            <a:spLocks noGrp="1"/>
          </p:cNvSpPr>
          <p:nvPr>
            <p:ph type="title" idx="5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Date cunoscute</a:t>
            </a:r>
            <a:endParaRPr dirty="0"/>
          </a:p>
        </p:txBody>
      </p:sp>
      <p:sp>
        <p:nvSpPr>
          <p:cNvPr id="4560" name="Google Shape;4560;p38"/>
          <p:cNvSpPr txBox="1">
            <a:spLocks noGrp="1"/>
          </p:cNvSpPr>
          <p:nvPr>
            <p:ph type="subTitle" idx="7"/>
          </p:nvPr>
        </p:nvSpPr>
        <p:spPr>
          <a:xfrm>
            <a:off x="5525025" y="2496509"/>
            <a:ext cx="2972799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ro-RO" dirty="0" smtClean="0"/>
              <a:t>Cantitatea de alimente produsă într-o oră în fiecare fabrică din fiecare aliment</a:t>
            </a:r>
            <a:endParaRPr dirty="0"/>
          </a:p>
        </p:txBody>
      </p:sp>
      <p:sp>
        <p:nvSpPr>
          <p:cNvPr id="4561" name="Google Shape;4561;p38"/>
          <p:cNvSpPr txBox="1">
            <a:spLocks noGrp="1"/>
          </p:cNvSpPr>
          <p:nvPr>
            <p:ph type="subTitle" idx="8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ro-RO" dirty="0" smtClean="0"/>
              <a:t>Fabricile și magazinele implicate</a:t>
            </a:r>
            <a:endParaRPr dirty="0"/>
          </a:p>
        </p:txBody>
      </p:sp>
      <p:sp>
        <p:nvSpPr>
          <p:cNvPr id="4562" name="Google Shape;4562;p38"/>
          <p:cNvSpPr txBox="1">
            <a:spLocks noGrp="1"/>
          </p:cNvSpPr>
          <p:nvPr>
            <p:ph type="subTitle" idx="9"/>
          </p:nvPr>
        </p:nvSpPr>
        <p:spPr>
          <a:xfrm>
            <a:off x="5525026" y="2900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ro-RO" dirty="0" smtClean="0"/>
              <a:t>Numărul de ore de lucru</a:t>
            </a:r>
            <a:endParaRPr dirty="0"/>
          </a:p>
        </p:txBody>
      </p:sp>
      <p:sp>
        <p:nvSpPr>
          <p:cNvPr id="4563" name="Google Shape;4563;p38"/>
          <p:cNvSpPr txBox="1">
            <a:spLocks noGrp="1"/>
          </p:cNvSpPr>
          <p:nvPr>
            <p:ph type="subTitle" idx="13"/>
          </p:nvPr>
        </p:nvSpPr>
        <p:spPr>
          <a:xfrm>
            <a:off x="5525026" y="3303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ro-RO" dirty="0" smtClean="0"/>
              <a:t>Capacitatea de producție a fabricilor</a:t>
            </a:r>
            <a:endParaRPr dirty="0"/>
          </a:p>
        </p:txBody>
      </p:sp>
      <p:sp>
        <p:nvSpPr>
          <p:cNvPr id="4564" name="Google Shape;4564;p38"/>
          <p:cNvSpPr txBox="1">
            <a:spLocks noGrp="1"/>
          </p:cNvSpPr>
          <p:nvPr>
            <p:ph type="subTitle" idx="14"/>
          </p:nvPr>
        </p:nvSpPr>
        <p:spPr>
          <a:xfrm>
            <a:off x="5525026" y="37070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ro-RO" dirty="0" smtClean="0"/>
              <a:t>Cererea fiecărui magazin</a:t>
            </a:r>
            <a:endParaRPr dirty="0"/>
          </a:p>
        </p:txBody>
      </p:sp>
      <p:sp>
        <p:nvSpPr>
          <p:cNvPr id="4565" name="Google Shape;4565;p38"/>
          <p:cNvSpPr txBox="1">
            <a:spLocks noGrp="1"/>
          </p:cNvSpPr>
          <p:nvPr>
            <p:ph type="subTitle" idx="15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ro-RO" dirty="0" smtClean="0"/>
              <a:t>Alimentele produse</a:t>
            </a:r>
            <a:endParaRPr dirty="0"/>
          </a:p>
        </p:txBody>
      </p:sp>
      <p:sp>
        <p:nvSpPr>
          <p:cNvPr id="4566" name="Google Shape;4566;p38"/>
          <p:cNvSpPr/>
          <p:nvPr/>
        </p:nvSpPr>
        <p:spPr>
          <a:xfrm>
            <a:off x="5204313" y="17703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8"/>
          <p:cNvSpPr/>
          <p:nvPr/>
        </p:nvSpPr>
        <p:spPr>
          <a:xfrm>
            <a:off x="5204313" y="21738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38"/>
          <p:cNvSpPr/>
          <p:nvPr/>
        </p:nvSpPr>
        <p:spPr>
          <a:xfrm>
            <a:off x="5204313" y="25773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38"/>
          <p:cNvSpPr/>
          <p:nvPr/>
        </p:nvSpPr>
        <p:spPr>
          <a:xfrm>
            <a:off x="5204313" y="29808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38"/>
          <p:cNvSpPr/>
          <p:nvPr/>
        </p:nvSpPr>
        <p:spPr>
          <a:xfrm>
            <a:off x="5204313" y="33843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38"/>
          <p:cNvSpPr/>
          <p:nvPr/>
        </p:nvSpPr>
        <p:spPr>
          <a:xfrm>
            <a:off x="5204313" y="3787859"/>
            <a:ext cx="241800" cy="2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38"/>
          <p:cNvSpPr/>
          <p:nvPr/>
        </p:nvSpPr>
        <p:spPr>
          <a:xfrm>
            <a:off x="5204313" y="4191359"/>
            <a:ext cx="241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Descrierea problemei</a:t>
            </a:r>
            <a:endParaRPr dirty="0"/>
          </a:p>
        </p:txBody>
      </p:sp>
      <p:sp>
        <p:nvSpPr>
          <p:cNvPr id="4574" name="Google Shape;4574;p38"/>
          <p:cNvSpPr txBox="1">
            <a:spLocks noGrp="1"/>
          </p:cNvSpPr>
          <p:nvPr>
            <p:ph type="title" idx="2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Ce dorim să atingem</a:t>
            </a:r>
            <a:endParaRPr dirty="0"/>
          </a:p>
        </p:txBody>
      </p:sp>
      <p:sp>
        <p:nvSpPr>
          <p:cNvPr id="4575" name="Google Shape;4575;p38"/>
          <p:cNvSpPr txBox="1">
            <a:spLocks noGrp="1"/>
          </p:cNvSpPr>
          <p:nvPr>
            <p:ph type="title" idx="3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Scopul problemei</a:t>
            </a:r>
            <a:endParaRPr dirty="0"/>
          </a:p>
        </p:txBody>
      </p:sp>
      <p:sp>
        <p:nvSpPr>
          <p:cNvPr id="23" name="Google Shape;4564;p38"/>
          <p:cNvSpPr txBox="1">
            <a:spLocks noGrp="1"/>
          </p:cNvSpPr>
          <p:nvPr>
            <p:ph type="subTitle" idx="14"/>
          </p:nvPr>
        </p:nvSpPr>
        <p:spPr>
          <a:xfrm>
            <a:off x="5525025" y="4090468"/>
            <a:ext cx="2814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ro-RO" dirty="0" smtClean="0"/>
              <a:t>Costurile asociate fiecărei combinații de produs și fabrică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546;p36"/>
          <p:cNvSpPr txBox="1">
            <a:spLocks noGrp="1"/>
          </p:cNvSpPr>
          <p:nvPr>
            <p:ph type="title"/>
          </p:nvPr>
        </p:nvSpPr>
        <p:spPr>
          <a:xfrm>
            <a:off x="623455" y="1184564"/>
            <a:ext cx="7912245" cy="310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6000" dirty="0" smtClean="0">
                <a:solidFill>
                  <a:schemeClr val="lt2"/>
                </a:solidFill>
              </a:rPr>
              <a:t/>
            </a:r>
            <a:br>
              <a:rPr lang="ro-RO" sz="6000" dirty="0" smtClean="0">
                <a:solidFill>
                  <a:schemeClr val="lt2"/>
                </a:solidFill>
              </a:rPr>
            </a:br>
            <a:r>
              <a:rPr lang="ro-RO" sz="6000" dirty="0" smtClean="0">
                <a:solidFill>
                  <a:schemeClr val="lt2"/>
                </a:solidFill>
              </a:rPr>
              <a:t>2</a:t>
            </a:r>
            <a:r>
              <a:rPr lang="ro-RO" sz="6000" dirty="0">
                <a:solidFill>
                  <a:schemeClr val="lt2"/>
                </a:solidFill>
              </a:rPr>
              <a:t>. Formularea matematică a problemei</a:t>
            </a:r>
            <a:r>
              <a:rPr lang="ro-RO" sz="7200" dirty="0">
                <a:solidFill>
                  <a:schemeClr val="lt2"/>
                </a:solidFill>
              </a:rPr>
              <a:t/>
            </a:r>
            <a:br>
              <a:rPr lang="ro-RO" sz="7200" dirty="0">
                <a:solidFill>
                  <a:schemeClr val="lt2"/>
                </a:solidFill>
              </a:rPr>
            </a:br>
            <a:endParaRPr sz="7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" name="Google Shape;4615;p41"/>
          <p:cNvSpPr/>
          <p:nvPr/>
        </p:nvSpPr>
        <p:spPr>
          <a:xfrm>
            <a:off x="3753900" y="1237075"/>
            <a:ext cx="1636200" cy="336632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1"/>
          <p:cNvSpPr txBox="1">
            <a:spLocks noGrp="1"/>
          </p:cNvSpPr>
          <p:nvPr>
            <p:ph type="subTitle" idx="3"/>
          </p:nvPr>
        </p:nvSpPr>
        <p:spPr>
          <a:xfrm>
            <a:off x="5516400" y="1237074"/>
            <a:ext cx="2907600" cy="683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Cererea</a:t>
            </a:r>
            <a:r>
              <a:rPr lang="en-US" sz="1600" dirty="0"/>
              <a:t> </a:t>
            </a:r>
            <a:r>
              <a:rPr lang="en-US" sz="1600" dirty="0" err="1"/>
              <a:t>magazilenor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aliment </a:t>
            </a:r>
            <a:r>
              <a:rPr lang="en-US" sz="1600" dirty="0" err="1"/>
              <a:t>în</a:t>
            </a:r>
            <a:r>
              <a:rPr lang="en-US" sz="1600" dirty="0"/>
              <a:t> parte</a:t>
            </a:r>
            <a:endParaRPr sz="1600" dirty="0"/>
          </a:p>
        </p:txBody>
      </p:sp>
      <p:sp>
        <p:nvSpPr>
          <p:cNvPr id="4638" name="Google Shape;4638;p41"/>
          <p:cNvSpPr txBox="1">
            <a:spLocks noGrp="1"/>
          </p:cNvSpPr>
          <p:nvPr>
            <p:ph type="subTitle" idx="5"/>
          </p:nvPr>
        </p:nvSpPr>
        <p:spPr>
          <a:xfrm>
            <a:off x="231648" y="1237074"/>
            <a:ext cx="3395952" cy="683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Producția</a:t>
            </a:r>
            <a:r>
              <a:rPr lang="en-US" sz="1600" dirty="0"/>
              <a:t> </a:t>
            </a:r>
            <a:r>
              <a:rPr lang="en-US" sz="1600" dirty="0" err="1"/>
              <a:t>maximă</a:t>
            </a:r>
            <a:r>
              <a:rPr lang="en-US" sz="1600" dirty="0"/>
              <a:t> a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zile</a:t>
            </a:r>
            <a:r>
              <a:rPr lang="en-US" sz="1600" dirty="0"/>
              <a:t> de </a:t>
            </a:r>
            <a:r>
              <a:rPr lang="en-US" sz="1600" dirty="0" err="1"/>
              <a:t>lucru</a:t>
            </a:r>
            <a:r>
              <a:rPr lang="en-US" sz="1600" dirty="0"/>
              <a:t> a </a:t>
            </a:r>
            <a:r>
              <a:rPr lang="en-US" sz="1600" dirty="0" err="1"/>
              <a:t>fabricilor</a:t>
            </a:r>
            <a:endParaRPr sz="1600" dirty="0"/>
          </a:p>
        </p:txBody>
      </p:sp>
      <p:sp>
        <p:nvSpPr>
          <p:cNvPr id="4641" name="Google Shape;4641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Datele problemei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753901" y="1345290"/>
            <a:ext cx="1636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bril Fatface" panose="020B0604020202020204" charset="0"/>
              </a:rPr>
              <a:t>A ∈ </a:t>
            </a:r>
            <a:r>
              <a:rPr lang="en-US" sz="1200" dirty="0" err="1">
                <a:latin typeface="Abril Fatface" panose="020B0604020202020204" charset="0"/>
              </a:rPr>
              <a:t>Alimente</a:t>
            </a:r>
            <a:r>
              <a:rPr lang="en-US" sz="1200" dirty="0">
                <a:latin typeface="Abril Fatface" panose="020B0604020202020204" charset="0"/>
              </a:rPr>
              <a:t> </a:t>
            </a:r>
            <a:r>
              <a:rPr lang="en-US" sz="1200" dirty="0" smtClean="0">
                <a:latin typeface="Abril Fatface" panose="020B0604020202020204" charset="0"/>
              </a:rPr>
              <a:t>  </a:t>
            </a:r>
            <a:r>
              <a:rPr lang="en-US" sz="1200" dirty="0" err="1" smtClean="0">
                <a:latin typeface="Abril Fatface" panose="020B0604020202020204" charset="0"/>
              </a:rPr>
              <a:t>Brânză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err="1" smtClean="0">
                <a:latin typeface="Abril Fatface" panose="020B0604020202020204" charset="0"/>
              </a:rPr>
              <a:t>Cașcaval</a:t>
            </a:r>
            <a:endParaRPr lang="ro-RO" sz="1200" dirty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 </a:t>
            </a:r>
            <a:r>
              <a:rPr lang="en-US" sz="1200" dirty="0" err="1" smtClean="0">
                <a:latin typeface="Abril Fatface" panose="020B0604020202020204" charset="0"/>
              </a:rPr>
              <a:t>Iaurt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err="1" smtClean="0">
                <a:latin typeface="Abril Fatface" panose="020B0604020202020204" charset="0"/>
              </a:rPr>
              <a:t>Lapte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err="1" smtClean="0">
                <a:latin typeface="Abril Fatface" panose="020B0604020202020204" charset="0"/>
              </a:rPr>
              <a:t>Unt</a:t>
            </a:r>
            <a:endParaRPr lang="ro-RO" sz="1200" dirty="0" smtClean="0">
              <a:latin typeface="Abril Fatface" panose="020B0604020202020204" charset="0"/>
            </a:endParaRPr>
          </a:p>
          <a:p>
            <a:endParaRPr lang="en-US" sz="1200" dirty="0">
              <a:latin typeface="Abril Fatface" panose="020B0604020202020204" charset="0"/>
            </a:endParaRPr>
          </a:p>
          <a:p>
            <a:r>
              <a:rPr lang="en-US" sz="1200" dirty="0">
                <a:latin typeface="Abril Fatface" panose="020B0604020202020204" charset="0"/>
              </a:rPr>
              <a:t>F ∈ </a:t>
            </a:r>
            <a:r>
              <a:rPr lang="en-US" sz="1200" dirty="0" err="1">
                <a:latin typeface="Abril Fatface" panose="020B0604020202020204" charset="0"/>
              </a:rPr>
              <a:t>Fabrici</a:t>
            </a:r>
            <a:r>
              <a:rPr lang="en-US" sz="1200" dirty="0">
                <a:latin typeface="Abril Fatface" panose="020B0604020202020204" charset="0"/>
              </a:rPr>
              <a:t> 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F1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F2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F3</a:t>
            </a:r>
            <a:endParaRPr lang="ro-RO" sz="1200" dirty="0" smtClean="0">
              <a:latin typeface="Abril Fatface" panose="020B0604020202020204" charset="0"/>
            </a:endParaRPr>
          </a:p>
          <a:p>
            <a:endParaRPr lang="en-US" sz="1200" dirty="0">
              <a:latin typeface="Abril Fatface" panose="020B0604020202020204" charset="0"/>
            </a:endParaRPr>
          </a:p>
          <a:p>
            <a:r>
              <a:rPr lang="en-US" sz="1200" dirty="0">
                <a:latin typeface="Abril Fatface" panose="020B0604020202020204" charset="0"/>
              </a:rPr>
              <a:t>M ∈ Magazine </a:t>
            </a:r>
            <a:endParaRPr lang="ro-RO" sz="1200" dirty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M1 </a:t>
            </a:r>
            <a:endParaRPr lang="ro-RO" sz="1200" dirty="0" smtClean="0">
              <a:latin typeface="Abril Fatface" panose="020B0604020202020204" charset="0"/>
            </a:endParaRPr>
          </a:p>
          <a:p>
            <a:r>
              <a:rPr lang="en-US" sz="1200" dirty="0" smtClean="0">
                <a:latin typeface="Abril Fatface" panose="020B0604020202020204" charset="0"/>
              </a:rPr>
              <a:t>M2</a:t>
            </a:r>
            <a:endParaRPr lang="ro-RO" sz="1200" dirty="0" smtClean="0">
              <a:latin typeface="Abril Fatface" panose="020B0604020202020204" charset="0"/>
            </a:endParaRPr>
          </a:p>
          <a:p>
            <a:endParaRPr lang="en-US" sz="1200" dirty="0">
              <a:latin typeface="Abril Fatface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52743"/>
              </p:ext>
            </p:extLst>
          </p:nvPr>
        </p:nvGraphicFramePr>
        <p:xfrm>
          <a:off x="231648" y="2070782"/>
          <a:ext cx="3395952" cy="2532618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697976">
                  <a:extLst>
                    <a:ext uri="{9D8B030D-6E8A-4147-A177-3AD203B41FA5}">
                      <a16:colId xmlns:a16="http://schemas.microsoft.com/office/drawing/2014/main" val="3505230940"/>
                    </a:ext>
                  </a:extLst>
                </a:gridCol>
                <a:gridCol w="1697976">
                  <a:extLst>
                    <a:ext uri="{9D8B030D-6E8A-4147-A177-3AD203B41FA5}">
                      <a16:colId xmlns:a16="http://schemas.microsoft.com/office/drawing/2014/main" val="1007247575"/>
                    </a:ext>
                  </a:extLst>
                </a:gridCol>
              </a:tblGrid>
              <a:tr h="1001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latin typeface="Abril Fatface" panose="020B0604020202020204" charset="0"/>
                          <a:sym typeface="Abril Fatface"/>
                        </a:rPr>
                        <a:t>Fabrica</a:t>
                      </a:r>
                      <a:endParaRPr sz="2000" dirty="0">
                        <a:solidFill>
                          <a:schemeClr val="lt2"/>
                        </a:solidFill>
                        <a:latin typeface="Abril Fatface" panose="020B0604020202020204" charset="0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latin typeface="Abril Fatface" panose="020B0604020202020204" charset="0"/>
                          <a:sym typeface="Abril Fatface"/>
                        </a:rPr>
                        <a:t>Producție</a:t>
                      </a:r>
                      <a:r>
                        <a:rPr lang="ro-RO" sz="2000" baseline="0" dirty="0" smtClean="0">
                          <a:latin typeface="Abril Fatface" panose="020B0604020202020204" charset="0"/>
                          <a:sym typeface="Abril Fatface"/>
                        </a:rPr>
                        <a:t> Maximă</a:t>
                      </a:r>
                      <a:endParaRPr sz="20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958053038"/>
                  </a:ext>
                </a:extLst>
              </a:tr>
              <a:tr h="5103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Abril Fatface" panose="020B0604020202020204" charset="0"/>
                        </a:rPr>
                        <a:t>Fabrica</a:t>
                      </a:r>
                      <a:r>
                        <a:rPr lang="en-US" sz="1600" u="none" strike="noStrike" dirty="0">
                          <a:effectLst/>
                          <a:latin typeface="Abril Fatface" panose="020B0604020202020204" charset="0"/>
                        </a:rPr>
                        <a:t> 1</a:t>
                      </a:r>
                      <a:endParaRPr lang="en-US" sz="16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Abril Fatface" panose="020B0604020202020204" charset="0"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7044332"/>
                  </a:ext>
                </a:extLst>
              </a:tr>
              <a:tr h="5103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Abril Fatface" panose="020B0604020202020204" charset="0"/>
                        </a:rPr>
                        <a:t>Fabrica</a:t>
                      </a:r>
                      <a:r>
                        <a:rPr lang="en-US" sz="1600" u="none" strike="noStrike" dirty="0">
                          <a:effectLst/>
                          <a:latin typeface="Abril Fatface" panose="020B0604020202020204" charset="0"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Abril Fatface" panose="020B0604020202020204" charset="0"/>
                        </a:rPr>
                        <a:t>250</a:t>
                      </a:r>
                      <a:endParaRPr lang="en-US" sz="16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9839702"/>
                  </a:ext>
                </a:extLst>
              </a:tr>
              <a:tr h="5103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Abril Fatface" panose="020B0604020202020204" charset="0"/>
                        </a:rPr>
                        <a:t>Fabrica</a:t>
                      </a:r>
                      <a:r>
                        <a:rPr lang="en-US" sz="1600" u="none" strike="noStrike" dirty="0">
                          <a:effectLst/>
                          <a:latin typeface="Abril Fatface" panose="020B0604020202020204" charset="0"/>
                        </a:rPr>
                        <a:t> 3</a:t>
                      </a:r>
                      <a:endParaRPr lang="en-US" sz="16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Abril Fatface" panose="020B0604020202020204" charset="0"/>
                        </a:rPr>
                        <a:t>150</a:t>
                      </a:r>
                      <a:endParaRPr lang="en-US" sz="16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40893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20870"/>
              </p:ext>
            </p:extLst>
          </p:nvPr>
        </p:nvGraphicFramePr>
        <p:xfrm>
          <a:off x="5516400" y="2070780"/>
          <a:ext cx="2907600" cy="253261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69200">
                  <a:extLst>
                    <a:ext uri="{9D8B030D-6E8A-4147-A177-3AD203B41FA5}">
                      <a16:colId xmlns:a16="http://schemas.microsoft.com/office/drawing/2014/main" val="3583813282"/>
                    </a:ext>
                  </a:extLst>
                </a:gridCol>
                <a:gridCol w="969200">
                  <a:extLst>
                    <a:ext uri="{9D8B030D-6E8A-4147-A177-3AD203B41FA5}">
                      <a16:colId xmlns:a16="http://schemas.microsoft.com/office/drawing/2014/main" val="2302007814"/>
                    </a:ext>
                  </a:extLst>
                </a:gridCol>
                <a:gridCol w="969200">
                  <a:extLst>
                    <a:ext uri="{9D8B030D-6E8A-4147-A177-3AD203B41FA5}">
                      <a16:colId xmlns:a16="http://schemas.microsoft.com/office/drawing/2014/main" val="2980681886"/>
                    </a:ext>
                  </a:extLst>
                </a:gridCol>
              </a:tblGrid>
              <a:tr h="96417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dirty="0" smtClean="0">
                          <a:latin typeface="Abril Fatface" panose="020B0604020202020204" charset="0"/>
                          <a:sym typeface="Abril Fatface"/>
                        </a:rPr>
                        <a:t>  Magazin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o-RO" sz="1400" dirty="0" smtClean="0">
                        <a:latin typeface="Abril Fatface" panose="020B0604020202020204" charset="0"/>
                        <a:sym typeface="Abril Fatfac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dirty="0" smtClean="0">
                          <a:latin typeface="Abril Fatface" panose="020B0604020202020204" charset="0"/>
                          <a:sym typeface="Abril Fatface"/>
                        </a:rPr>
                        <a:t>Aliment</a:t>
                      </a:r>
                      <a:endParaRPr sz="1400" dirty="0">
                        <a:solidFill>
                          <a:schemeClr val="lt2"/>
                        </a:solidFill>
                        <a:latin typeface="Abril Fatface" panose="020B0604020202020204" charset="0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dirty="0" smtClean="0">
                          <a:latin typeface="Abril Fatface" panose="020B0604020202020204" charset="0"/>
                          <a:sym typeface="Abril Fatface"/>
                        </a:rPr>
                        <a:t>Magazin 1</a:t>
                      </a:r>
                      <a:endParaRPr sz="14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dirty="0" smtClean="0">
                          <a:latin typeface="Abril Fatface" panose="020B0604020202020204" charset="0"/>
                          <a:sym typeface="Abril Fatface"/>
                        </a:rPr>
                        <a:t>Magazin 2</a:t>
                      </a:r>
                      <a:endParaRPr sz="1400" dirty="0">
                        <a:solidFill>
                          <a:schemeClr val="lt2"/>
                        </a:solidFill>
                        <a:latin typeface="Abril Fatface" panose="020B0604020202020204" charset="0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34222853"/>
                  </a:ext>
                </a:extLst>
              </a:tr>
              <a:tr h="295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bril Fatface" panose="020B0604020202020204" charset="0"/>
                        </a:rPr>
                        <a:t>Brânză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635079"/>
                  </a:ext>
                </a:extLst>
              </a:tr>
              <a:tr h="349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bril Fatface" panose="020B0604020202020204" charset="0"/>
                        </a:rPr>
                        <a:t>Cașcaval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5598813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Iaurt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427484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Lapte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7185509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Unt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bril Fatface" panose="020B0604020202020204" charset="0"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bril Fatface" panose="020B0604020202020204" charset="0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bril Fatface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1734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3" name="Google Shape;5373;p46"/>
          <p:cNvGraphicFramePr/>
          <p:nvPr>
            <p:extLst>
              <p:ext uri="{D42A27DB-BD31-4B8C-83A1-F6EECF244321}">
                <p14:modId xmlns:p14="http://schemas.microsoft.com/office/powerpoint/2010/main" val="2577118917"/>
              </p:ext>
            </p:extLst>
          </p:nvPr>
        </p:nvGraphicFramePr>
        <p:xfrm>
          <a:off x="720000" y="1184986"/>
          <a:ext cx="7704000" cy="3405302"/>
        </p:xfrm>
        <a:graphic>
          <a:graphicData uri="http://schemas.openxmlformats.org/drawingml/2006/table">
            <a:tbl>
              <a:tblPr>
                <a:noFill/>
                <a:tableStyleId>{523D0E7A-2930-4D0E-8F06-C304619837D0}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954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A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liment</a:t>
                      </a:r>
                      <a:endParaRPr lang="ro-RO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o-RO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endParaRPr lang="en-US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Brânză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Cașcaval</a:t>
                      </a:r>
                      <a:endParaRPr sz="2000" dirty="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Iaurt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Lapte</a:t>
                      </a:r>
                      <a:endParaRPr sz="2000" dirty="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Unt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r>
                        <a:rPr lang="ro-RO" sz="1600" baseline="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 1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17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18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13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10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12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r>
                        <a:rPr lang="ro-RO" sz="1600" baseline="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 </a:t>
                      </a:r>
                      <a:r>
                        <a:rPr lang="ro-RO" sz="1600" baseline="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20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16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14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8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11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7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 </a:t>
                      </a: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16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bril Fatface" panose="020B0604020202020204" charset="0"/>
                        </a:rPr>
                        <a:t>19</a:t>
                      </a:r>
                      <a:endParaRPr lang="en-US" sz="16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15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9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bril Fatface" panose="020B0604020202020204" charset="0"/>
                        </a:rPr>
                        <a:t>10</a:t>
                      </a:r>
                      <a:endParaRPr lang="en-US" sz="16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95" name="Google Shape;5395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 dirty="0"/>
              <a:t>Costurile fiecărui aliment din fiecare fabrică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3" name="Google Shape;5373;p46"/>
          <p:cNvGraphicFramePr/>
          <p:nvPr>
            <p:extLst>
              <p:ext uri="{D42A27DB-BD31-4B8C-83A1-F6EECF244321}">
                <p14:modId xmlns:p14="http://schemas.microsoft.com/office/powerpoint/2010/main" val="4147454143"/>
              </p:ext>
            </p:extLst>
          </p:nvPr>
        </p:nvGraphicFramePr>
        <p:xfrm>
          <a:off x="720000" y="1184986"/>
          <a:ext cx="7704000" cy="3405302"/>
        </p:xfrm>
        <a:graphic>
          <a:graphicData uri="http://schemas.openxmlformats.org/drawingml/2006/table">
            <a:tbl>
              <a:tblPr>
                <a:noFill/>
                <a:tableStyleId>{523D0E7A-2930-4D0E-8F06-C304619837D0}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954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A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liment</a:t>
                      </a:r>
                      <a:endParaRPr lang="ro-RO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o-RO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endParaRPr lang="en-US" sz="1600" dirty="0" smtClean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Brânză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Cașcaval</a:t>
                      </a:r>
                      <a:endParaRPr sz="2000" dirty="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Iaurt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dk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Lapte</a:t>
                      </a:r>
                      <a:endParaRPr sz="2000" dirty="0">
                        <a:solidFill>
                          <a:schemeClr val="dk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000" dirty="0" smtClean="0">
                          <a:solidFill>
                            <a:schemeClr val="lt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Unt</a:t>
                      </a:r>
                      <a:endParaRPr sz="2000" dirty="0">
                        <a:solidFill>
                          <a:schemeClr val="lt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r>
                        <a:rPr lang="ro-RO" sz="1600" baseline="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 1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</a:t>
                      </a:r>
                      <a:r>
                        <a:rPr lang="ro-RO" sz="1600" baseline="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 2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7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dirty="0" smtClean="0">
                          <a:solidFill>
                            <a:schemeClr val="dk1"/>
                          </a:solidFill>
                          <a:latin typeface="Abril Fatface" panose="020B0604020202020204" charset="0"/>
                          <a:ea typeface="Barlow Semi Condensed"/>
                          <a:cs typeface="Barlow Semi Condensed"/>
                          <a:sym typeface="Barlow Semi Condensed"/>
                        </a:rPr>
                        <a:t>Fabrică 3</a:t>
                      </a:r>
                      <a:endParaRPr sz="1600" dirty="0">
                        <a:solidFill>
                          <a:schemeClr val="dk1"/>
                        </a:solidFill>
                        <a:latin typeface="Abril Fatface" panose="020B0604020202020204" charset="0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1D2125"/>
                          </a:solidFill>
                          <a:effectLst/>
                          <a:latin typeface="Abril Fatfac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effectLst/>
                        <a:latin typeface="Abril Fatfac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95" name="Google Shape;5395;p46"/>
          <p:cNvSpPr txBox="1">
            <a:spLocks noGrp="1"/>
          </p:cNvSpPr>
          <p:nvPr>
            <p:ph type="title"/>
          </p:nvPr>
        </p:nvSpPr>
        <p:spPr>
          <a:xfrm>
            <a:off x="542544" y="256032"/>
            <a:ext cx="7979664" cy="848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Numărul</a:t>
            </a:r>
            <a:r>
              <a:rPr lang="en-US" dirty="0"/>
              <a:t> maxim de </a:t>
            </a:r>
            <a:r>
              <a:rPr lang="en-US" dirty="0" err="1"/>
              <a:t>alimente</a:t>
            </a:r>
            <a:r>
              <a:rPr lang="en-US" dirty="0"/>
              <a:t>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oră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1" name="Google Shape;5361;p44"/>
          <p:cNvSpPr txBox="1">
            <a:spLocks noGrp="1"/>
          </p:cNvSpPr>
          <p:nvPr>
            <p:ph type="title"/>
          </p:nvPr>
        </p:nvSpPr>
        <p:spPr>
          <a:xfrm>
            <a:off x="1054608" y="1159150"/>
            <a:ext cx="6998208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Funcția obiectiv</a:t>
            </a:r>
            <a:br>
              <a:rPr lang="ro-RO" dirty="0" smtClean="0"/>
            </a:br>
            <a:endParaRPr dirty="0">
              <a:solidFill>
                <a:schemeClr val="l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2" name="Google Shape;5362;p4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14112" y="2570580"/>
                <a:ext cx="4879200" cy="10410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Abril Fatface" panose="020B0604020202020204" charset="0"/>
                  </a:rPr>
                  <a:t/>
                </a:r>
                <a:br>
                  <a:rPr lang="en" dirty="0">
                    <a:latin typeface="Abril Fatface" panose="020B0604020202020204" charset="0"/>
                  </a:rPr>
                </a:br>
                <a:r>
                  <a:rPr lang="en-US" sz="2400" dirty="0">
                    <a:latin typeface="Abril Fatface" panose="020B0604020202020204" charset="0"/>
                  </a:rPr>
                  <a:t>min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>
                  <a:latin typeface="Abril Fatface" panose="020B0604020202020204" charset="0"/>
                </a:endParaRPr>
              </a:p>
            </p:txBody>
          </p:sp>
        </mc:Choice>
        <mc:Fallback xmlns="">
          <p:sp>
            <p:nvSpPr>
              <p:cNvPr id="5362" name="Google Shape;5362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14112" y="2570580"/>
                <a:ext cx="4879200" cy="104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nuary Daily Slides by Slidesgo">
  <a:themeElements>
    <a:clrScheme name="Simple Light">
      <a:dk1>
        <a:srgbClr val="272727"/>
      </a:dk1>
      <a:lt1>
        <a:srgbClr val="FFFFFF"/>
      </a:lt1>
      <a:dk2>
        <a:srgbClr val="4668C1"/>
      </a:dk2>
      <a:lt2>
        <a:srgbClr val="6588F3"/>
      </a:lt2>
      <a:accent1>
        <a:srgbClr val="B8C9FF"/>
      </a:accent1>
      <a:accent2>
        <a:srgbClr val="E0E7FF"/>
      </a:accent2>
      <a:accent3>
        <a:srgbClr val="F3ECBF"/>
      </a:accent3>
      <a:accent4>
        <a:srgbClr val="F1D482"/>
      </a:accent4>
      <a:accent5>
        <a:srgbClr val="F7CB51"/>
      </a:accent5>
      <a:accent6>
        <a:srgbClr val="BB9D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272</Words>
  <Application>Microsoft Office PowerPoint</Application>
  <PresentationFormat>On-screen Show (16:9)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Barlow Semi Condensed</vt:lpstr>
      <vt:lpstr>Times New Roman</vt:lpstr>
      <vt:lpstr>Cambria Math</vt:lpstr>
      <vt:lpstr>Arial</vt:lpstr>
      <vt:lpstr>Abril Fatface</vt:lpstr>
      <vt:lpstr>Bebas Neue</vt:lpstr>
      <vt:lpstr>January Daily Slides by Slidesgo</vt:lpstr>
      <vt:lpstr>Optimizarea Lactatelor</vt:lpstr>
      <vt:lpstr>1.</vt:lpstr>
      <vt:lpstr>1. Descrierea problemei</vt:lpstr>
      <vt:lpstr>Date cunoscute</vt:lpstr>
      <vt:lpstr> 2. Formularea matematică a problemei </vt:lpstr>
      <vt:lpstr>Datele problemei</vt:lpstr>
      <vt:lpstr>Costurile fiecărui aliment din fiecare fabrică</vt:lpstr>
      <vt:lpstr>Numărul maxim de alimente procesate într-o oră</vt:lpstr>
      <vt:lpstr>Funcția obiectiv </vt:lpstr>
      <vt:lpstr>Constrângeri</vt:lpstr>
      <vt:lpstr>3. Soluționarea problemei</vt:lpstr>
      <vt:lpstr>PowerPoint Presentation</vt:lpstr>
      <vt:lpstr>4. Contribuția fiecărei persoane</vt:lpstr>
      <vt:lpstr>Popaz Lucian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Optimizarea Lactatelor</dc:title>
  <dc:creator>Ella S.</dc:creator>
  <cp:lastModifiedBy>satmarelisabeta@yahoo.com</cp:lastModifiedBy>
  <cp:revision>10</cp:revision>
  <dcterms:modified xsi:type="dcterms:W3CDTF">2023-05-30T05:15:22Z</dcterms:modified>
</cp:coreProperties>
</file>