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70" r:id="rId6"/>
    <p:sldId id="271" r:id="rId7"/>
    <p:sldId id="274" r:id="rId8"/>
    <p:sldId id="269" r:id="rId9"/>
    <p:sldId id="275" r:id="rId10"/>
    <p:sldId id="276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ExtraBold" panose="00000900000000000000" pitchFamily="2" charset="0"/>
      <p:bold r:id="rId17"/>
      <p:boldItalic r:id="rId18"/>
    </p:embeddedFont>
    <p:embeddedFont>
      <p:font typeface="Montserrat ExtraLight" panose="000003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25D4B2-2497-48FD-8A0B-CA70721484D7}">
  <a:tblStyle styleId="{D125D4B2-2497-48FD-8A0B-CA70721484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50C7ECF-0932-7E9A-3D00-AA84E570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>
            <a:extLst>
              <a:ext uri="{FF2B5EF4-FFF2-40B4-BE49-F238E27FC236}">
                <a16:creationId xmlns:a16="http://schemas.microsoft.com/office/drawing/2014/main" id="{73BE4951-9448-B3B9-FD68-0D2669E3C6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>
            <a:extLst>
              <a:ext uri="{FF2B5EF4-FFF2-40B4-BE49-F238E27FC236}">
                <a16:creationId xmlns:a16="http://schemas.microsoft.com/office/drawing/2014/main" id="{05603C69-A5B9-FB50-8CC2-D2D09EB4D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1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ON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941650" y="2624374"/>
            <a:ext cx="3260700" cy="751003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 </a:t>
            </a:r>
            <a:b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b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-US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FUSIONPOINT INDUSTRIES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7AB41-29DB-D5EF-43AF-21BEC9D71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5F5E-4133-8DA6-2008-3A26B577E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81132"/>
            <a:ext cx="5784979" cy="537108"/>
          </a:xfrm>
        </p:spPr>
        <p:txBody>
          <a:bodyPr/>
          <a:lstStyle/>
          <a:p>
            <a:r>
              <a:rPr lang="en-US" sz="1400" dirty="0"/>
              <a:t>DASHBOARD 2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04F9C-6592-8DCC-EBB3-A1E85F429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4" y="739536"/>
            <a:ext cx="9144000" cy="4161367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E182EB-453E-2994-6E14-DB5E2291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618239"/>
            <a:ext cx="8354591" cy="43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43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914400"/>
            <a:ext cx="7172100" cy="4049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000" dirty="0"/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chemeClr val="tx2"/>
                </a:solidFill>
              </a:rPr>
              <a:t>Aims/objectives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chemeClr val="tx2"/>
                </a:solidFill>
              </a:rPr>
              <a:t> Analyze sales performance across products, sub-categories, and regions to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chemeClr val="tx2"/>
                </a:solidFill>
              </a:rPr>
              <a:t>identify high- and low-performing segments.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chemeClr val="tx2"/>
                </a:solidFill>
              </a:rPr>
              <a:t> Measure profitability trends by product category, sub-category, and sales channel to support profit-driven decision-making.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chemeClr val="tx2"/>
                </a:solidFill>
              </a:rPr>
              <a:t> Evaluate customer purchasing behavior and payment preferences to inform customer-centric strategies.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chemeClr val="tx2"/>
                </a:solidFill>
              </a:rPr>
              <a:t> Identify patterns in demand over time and across geographies to optimize inventory and supply chain planning.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00" dirty="0">
                <a:solidFill>
                  <a:schemeClr val="tx2"/>
                </a:solidFill>
              </a:rPr>
              <a:t> Assess the impact of discounts and pricing on revenue and profit margins.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2"/>
              </a:solidFill>
            </a:endParaRP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endParaRPr lang="en-US" sz="1000" dirty="0">
              <a:solidFill>
                <a:schemeClr val="tx2"/>
              </a:solidFill>
            </a:endParaRPr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73" name="Google Shape;173;p39"/>
          <p:cNvSpPr txBox="1"/>
          <p:nvPr/>
        </p:nvSpPr>
        <p:spPr>
          <a:xfrm>
            <a:off x="1751300" y="4285925"/>
            <a:ext cx="6820200" cy="44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50" dirty="0">
              <a:solidFill>
                <a:schemeClr val="accent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BB88A17-D8EC-078C-F8DF-CFD9DC059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>
            <a:extLst>
              <a:ext uri="{FF2B5EF4-FFF2-40B4-BE49-F238E27FC236}">
                <a16:creationId xmlns:a16="http://schemas.microsoft.com/office/drawing/2014/main" id="{1643213F-AC8D-65FF-B2E2-74DED6E6CE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661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AIM/OBJECTIVES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>
            <a:extLst>
              <a:ext uri="{FF2B5EF4-FFF2-40B4-BE49-F238E27FC236}">
                <a16:creationId xmlns:a16="http://schemas.microsoft.com/office/drawing/2014/main" id="{32DC86E8-2B88-9E65-3405-7CF4F9FCA4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7378" y="1137310"/>
            <a:ext cx="5971822" cy="3282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1050" dirty="0">
                <a:solidFill>
                  <a:schemeClr val="tx2"/>
                </a:solidFill>
              </a:rPr>
              <a:t>Analyze sales performance across products, sub-categories, and regions to        identify high- and low-performing segments.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chemeClr val="tx2"/>
                </a:solidFill>
              </a:rPr>
              <a:t>Identify high- and low-performing segments.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chemeClr val="tx2"/>
                </a:solidFill>
              </a:rPr>
              <a:t> Measure profitability trends by product category, sub-category, and sales channel to support profit-driven decision-making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chemeClr val="tx2"/>
                </a:solidFill>
              </a:rPr>
              <a:t>Evaluate customer purchasing behavior and payment preferences to inform customer-centric strategies.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chemeClr val="tx2"/>
                </a:solidFill>
              </a:rPr>
              <a:t> Identify patterns in demand over time and across geographies to optimize inventory and supply chain planning.</a:t>
            </a:r>
          </a:p>
          <a:p>
            <a:pPr marL="171450" indent="-171450">
              <a:spcAft>
                <a:spcPts val="1600"/>
              </a:spcAft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schemeClr val="tx2"/>
                </a:solidFill>
              </a:rPr>
              <a:t> Assess the impact of discounts and pricing on revenue and profit margins.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/>
          </a:p>
        </p:txBody>
      </p:sp>
      <p:cxnSp>
        <p:nvCxnSpPr>
          <p:cNvPr id="216" name="Google Shape;216;p44">
            <a:extLst>
              <a:ext uri="{FF2B5EF4-FFF2-40B4-BE49-F238E27FC236}">
                <a16:creationId xmlns:a16="http://schemas.microsoft.com/office/drawing/2014/main" id="{8C183345-D0BB-3EED-F52B-92A392C81B55}"/>
              </a:ext>
            </a:extLst>
          </p:cNvPr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7012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A801-F941-1B0A-9013-BE75C51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9" y="445025"/>
            <a:ext cx="6595014" cy="582264"/>
          </a:xfrm>
        </p:spPr>
        <p:txBody>
          <a:bodyPr/>
          <a:lstStyle/>
          <a:p>
            <a:r>
              <a:rPr lang="en-US" sz="1400" dirty="0">
                <a:solidFill>
                  <a:schemeClr val="tx2"/>
                </a:solidFill>
              </a:rPr>
              <a:t>Analyze sales performance across products, sub-categories, and regions to identify high- and low-performing segments.</a:t>
            </a:r>
            <a:br>
              <a:rPr lang="en-US" sz="1400" dirty="0">
                <a:solidFill>
                  <a:schemeClr val="tx2"/>
                </a:solidFill>
              </a:rPr>
            </a:b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91AA-A1BA-D945-EA8C-6276AEE1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311" y="962896"/>
            <a:ext cx="9053689" cy="3392886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INSIGHTS</a:t>
            </a:r>
          </a:p>
          <a:p>
            <a:pPr marL="139700" indent="0">
              <a:buNone/>
            </a:pPr>
            <a:endParaRPr lang="en-US" sz="20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tx2"/>
                </a:solidFill>
              </a:rPr>
              <a:t>Markers</a:t>
            </a:r>
            <a:r>
              <a:rPr lang="en-US" sz="1200" dirty="0">
                <a:solidFill>
                  <a:schemeClr val="tx2"/>
                </a:solidFill>
              </a:rPr>
              <a:t>, </a:t>
            </a:r>
            <a:r>
              <a:rPr lang="en-US" sz="1200" b="1" dirty="0">
                <a:solidFill>
                  <a:schemeClr val="tx2"/>
                </a:solidFill>
              </a:rPr>
              <a:t>Pens</a:t>
            </a:r>
            <a:r>
              <a:rPr lang="en-US" sz="1200" dirty="0">
                <a:solidFill>
                  <a:schemeClr val="tx2"/>
                </a:solidFill>
              </a:rPr>
              <a:t>, and </a:t>
            </a:r>
            <a:r>
              <a:rPr lang="en-US" sz="1200" b="1" dirty="0">
                <a:solidFill>
                  <a:schemeClr val="tx2"/>
                </a:solidFill>
              </a:rPr>
              <a:t>Sofas </a:t>
            </a:r>
            <a:r>
              <a:rPr lang="en-US" sz="1200" dirty="0">
                <a:solidFill>
                  <a:schemeClr val="tx2"/>
                </a:solidFill>
              </a:rPr>
              <a:t>are the </a:t>
            </a:r>
            <a:r>
              <a:rPr lang="en-US" sz="1200" b="1" dirty="0">
                <a:solidFill>
                  <a:schemeClr val="tx2"/>
                </a:solidFill>
              </a:rPr>
              <a:t>top-performing sub-categories</a:t>
            </a:r>
            <a:r>
              <a:rPr lang="en-US" sz="1200" dirty="0">
                <a:solidFill>
                  <a:schemeClr val="tx2"/>
                </a:solidFill>
              </a:rPr>
              <a:t> by profit.</a:t>
            </a:r>
          </a:p>
          <a:p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1" dirty="0">
                <a:solidFill>
                  <a:schemeClr val="tx2"/>
                </a:solidFill>
              </a:rPr>
              <a:t>States like California, Florida, and New York</a:t>
            </a:r>
            <a:r>
              <a:rPr lang="en-US" sz="1200" dirty="0">
                <a:solidFill>
                  <a:schemeClr val="tx2"/>
                </a:solidFill>
              </a:rPr>
              <a:t> consistently drive the majority of sales.</a:t>
            </a:r>
          </a:p>
          <a:p>
            <a:r>
              <a:rPr lang="en-US" sz="1200" dirty="0">
                <a:solidFill>
                  <a:schemeClr val="tx2"/>
                </a:solidFill>
              </a:rPr>
              <a:t> Several sub-categories (e.g. </a:t>
            </a:r>
            <a:r>
              <a:rPr lang="en-US" sz="1200" b="1" dirty="0">
                <a:solidFill>
                  <a:schemeClr val="tx2"/>
                </a:solidFill>
              </a:rPr>
              <a:t>Binders, chairs &amp; Bookcases</a:t>
            </a:r>
            <a:r>
              <a:rPr lang="en-US" sz="1200" dirty="0">
                <a:solidFill>
                  <a:schemeClr val="tx2"/>
                </a:solidFill>
              </a:rPr>
              <a:t>) contribute </a:t>
            </a:r>
            <a:r>
              <a:rPr lang="en-US" sz="1200" b="1" dirty="0">
                <a:solidFill>
                  <a:schemeClr val="tx2"/>
                </a:solidFill>
              </a:rPr>
              <a:t>minimal Profits</a:t>
            </a:r>
            <a:r>
              <a:rPr lang="en-US" sz="1200" dirty="0">
                <a:solidFill>
                  <a:schemeClr val="tx2"/>
                </a:solidFill>
              </a:rPr>
              <a:t>, suggesting underperformance or niche appeal.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pPr marL="13970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RECOMMEDATIONS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Focus marketing and inventory investment on high-performing sub-categories.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/>
                </a:solidFill>
              </a:rPr>
              <a:t> Evaluate the viability of low-performing products: reposition, bundle, or phase 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tx2"/>
                </a:solidFill>
              </a:rPr>
              <a:t> Strengthen regional campaigns in high-revenue states to increase market share.</a:t>
            </a:r>
          </a:p>
          <a:p>
            <a:pPr marL="139700" indent="0">
              <a:buNone/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09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0EC45-2C3D-1A3D-3458-EF7DEEB29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B491-D1FA-3DFC-D2F5-9950BC0E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1" y="141061"/>
            <a:ext cx="6688320" cy="484090"/>
          </a:xfrm>
        </p:spPr>
        <p:txBody>
          <a:bodyPr/>
          <a:lstStyle/>
          <a:p>
            <a:r>
              <a:rPr lang="en-US" sz="1800" dirty="0">
                <a:solidFill>
                  <a:schemeClr val="tx2"/>
                </a:solidFill>
              </a:rPr>
              <a:t>Identify high- and low-performing segments.</a:t>
            </a:r>
            <a:br>
              <a:rPr lang="en-US" sz="1800" dirty="0">
                <a:solidFill>
                  <a:schemeClr val="tx2"/>
                </a:solidFill>
              </a:rPr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4F345-CDA8-7D7C-8C50-76DE61BC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311" y="746448"/>
            <a:ext cx="9053689" cy="4105469"/>
          </a:xfrm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INSIGHTS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Profit does not always correlate with high revenue – some high-selling items have low profit margins.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Debit Card is the most frequently used payment method and may attract lower transaction costs, improving net profitability.</a:t>
            </a:r>
          </a:p>
          <a:p>
            <a:endParaRPr lang="en-US" sz="2000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RECOMMEDATIONS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 Promote and upsell products with high profit-to-sales ratio.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Consider discount restrictions on low-margin items. Negotiate better rates or incentives with high-usage payment channels.</a:t>
            </a:r>
          </a:p>
        </p:txBody>
      </p:sp>
    </p:spTree>
    <p:extLst>
      <p:ext uri="{BB962C8B-B14F-4D97-AF65-F5344CB8AC3E}">
        <p14:creationId xmlns:p14="http://schemas.microsoft.com/office/powerpoint/2010/main" val="355005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CBAD-7D9D-92A3-A42B-4F4BEC36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85EE-64D7-DEA4-8B01-9BECBD79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1" y="0"/>
            <a:ext cx="5936433" cy="582264"/>
          </a:xfrm>
        </p:spPr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Measure profitability trends by product category, sub-category, and sales channel to support profit-driven decision-making</a:t>
            </a:r>
            <a:endParaRPr lang="en-US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102E0-2E14-B379-C687-C7D3811F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311" y="582264"/>
            <a:ext cx="9053689" cy="4418944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solidFill>
                  <a:schemeClr val="accent1"/>
                </a:solidFill>
              </a:rPr>
              <a:t>INSIGHTS</a:t>
            </a:r>
          </a:p>
          <a:p>
            <a:pPr marL="13970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Electronics generate the highest sales, but profit margins vary widely across sub-categories. Apparel shows modest sales, but often with stronger margins due to lower cost structure.</a:t>
            </a:r>
          </a:p>
          <a:p>
            <a:r>
              <a:rPr lang="en-US" dirty="0">
                <a:solidFill>
                  <a:schemeClr val="accent1"/>
                </a:solidFill>
              </a:rPr>
              <a:t>Markers &amp; Pens may have sporadic high profits due to seasonal spikes or lower costs. </a:t>
            </a:r>
          </a:p>
          <a:p>
            <a:r>
              <a:rPr lang="en-US" dirty="0">
                <a:solidFill>
                  <a:schemeClr val="accent1"/>
                </a:solidFill>
              </a:rPr>
              <a:t>Debit cards dominates as a payment mode, associated with high transaction volume. Profit margins are similar across channels, but EMI &amp; Credit card may show lower profitability — possibly due to charges or fees.</a:t>
            </a:r>
          </a:p>
          <a:p>
            <a:pPr marL="13970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US" dirty="0">
                <a:solidFill>
                  <a:schemeClr val="accent1"/>
                </a:solidFill>
              </a:rPr>
              <a:t>RECOMMEDATION </a:t>
            </a:r>
          </a:p>
          <a:p>
            <a:pPr marL="13970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Focus growth efforts on profitable categories, not just high-revenue ones</a:t>
            </a:r>
          </a:p>
          <a:p>
            <a:r>
              <a:rPr lang="en-US" dirty="0">
                <a:solidFill>
                  <a:schemeClr val="accent1"/>
                </a:solidFill>
              </a:rPr>
              <a:t>Encourage continued use of Debit Cards through promotions or loyalty perks. Analyze transaction fees per channel — optimize toward low-cost channels. </a:t>
            </a:r>
          </a:p>
          <a:p>
            <a:r>
              <a:rPr lang="en-US" dirty="0">
                <a:solidFill>
                  <a:schemeClr val="accent1"/>
                </a:solidFill>
              </a:rPr>
              <a:t>Consider offering incentives for profitable payment types if fees differ.</a:t>
            </a:r>
          </a:p>
          <a:p>
            <a:pPr marL="13970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4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49C08-0B04-F426-0160-E5541BF3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4A55-E1C1-B00A-D5DB-5D98D028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" y="85480"/>
            <a:ext cx="5465163" cy="537108"/>
          </a:xfrm>
        </p:spPr>
        <p:txBody>
          <a:bodyPr/>
          <a:lstStyle/>
          <a:p>
            <a:r>
              <a:rPr lang="en-US" sz="1200" dirty="0"/>
              <a:t>Identify patterns in demand over time and across geographies to optimize inventory and supply chain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D2630-1801-071A-AD45-CF5517B8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4" y="758197"/>
            <a:ext cx="9144000" cy="4161367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INSIGHTS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High demand in California, Texas, and New York. Some states have repeat orders from the same customers, indicating brand loyalty or local market fit.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Low demand in smaller states could indicate logistics or awareness gaps.</a:t>
            </a:r>
          </a:p>
          <a:p>
            <a:pPr marL="13970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RECOMMEDATIONS</a:t>
            </a:r>
          </a:p>
          <a:p>
            <a:pPr marL="13970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🚚 Prioritize warehouse placement or local suppliers near high-demand regions to reduce shipping costs and lead time.</a:t>
            </a:r>
          </a:p>
          <a:p>
            <a:pPr marL="13970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📦 Stock regional favorites (e.g., popular electronics in Texas) based on historical data.</a:t>
            </a:r>
          </a:p>
          <a:p>
            <a:pPr marL="13970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🛒 In low-performing areas, consider online-exclusive inventory or awareness campaigns instead of heavy local stocking.</a:t>
            </a:r>
          </a:p>
          <a:p>
            <a:pPr marL="13970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🔄 Build regional reorder logic — don't apply national restock policies uniformly.</a:t>
            </a:r>
          </a:p>
        </p:txBody>
      </p:sp>
    </p:spTree>
    <p:extLst>
      <p:ext uri="{BB962C8B-B14F-4D97-AF65-F5344CB8AC3E}">
        <p14:creationId xmlns:p14="http://schemas.microsoft.com/office/powerpoint/2010/main" val="242545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9D7F-C6CA-FBE6-E98E-0A3E233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81132"/>
            <a:ext cx="5784979" cy="537108"/>
          </a:xfrm>
        </p:spPr>
        <p:txBody>
          <a:bodyPr/>
          <a:lstStyle/>
          <a:p>
            <a:r>
              <a:rPr lang="en-US" sz="1400" dirty="0"/>
              <a:t>Assess the impact of discounts and pricing on revenue and profit margins.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91937-C124-577C-15BE-CD95CC532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4" y="739536"/>
            <a:ext cx="9144000" cy="4161367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INSIGHTS</a:t>
            </a:r>
          </a:p>
          <a:p>
            <a:r>
              <a:rPr lang="en-US" dirty="0">
                <a:solidFill>
                  <a:schemeClr val="accent1"/>
                </a:solidFill>
              </a:rPr>
              <a:t>Some products (like Pens &amp; Phones) show low or negative profit margins despite notable sales. Other  products (e.g., Printers</a:t>
            </a:r>
            <a:r>
              <a:rPr lang="en-US">
                <a:solidFill>
                  <a:schemeClr val="accent1"/>
                </a:solidFill>
              </a:rPr>
              <a:t>, Papers) </a:t>
            </a:r>
            <a:r>
              <a:rPr lang="en-US" dirty="0">
                <a:solidFill>
                  <a:schemeClr val="accent1"/>
                </a:solidFill>
              </a:rPr>
              <a:t>deliver higher profit margins, suggesting less discounting or better cost control.</a:t>
            </a:r>
          </a:p>
          <a:p>
            <a:r>
              <a:rPr lang="en-US" dirty="0">
                <a:solidFill>
                  <a:schemeClr val="accent1"/>
                </a:solidFill>
              </a:rPr>
              <a:t>High sales but low profit = potential excessive discounting or price undercutting.</a:t>
            </a:r>
          </a:p>
          <a:p>
            <a:pPr marL="13970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13970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RECOMEDATIONS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accent1"/>
                </a:solidFill>
              </a:rPr>
              <a:t>🔴 Reevaluate pricing or discount strategy for low-margin, high-volume items (e.g., Cameras).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accent1"/>
                </a:solidFill>
              </a:rPr>
              <a:t>🟢 Increase visibility and promotions on high-margin categories.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accent1"/>
                </a:solidFill>
              </a:rPr>
              <a:t>🧪 A/B test price sensitivity by region or product group.</a:t>
            </a:r>
          </a:p>
          <a:p>
            <a:pPr marL="139700" indent="0">
              <a:buNone/>
            </a:pPr>
            <a:r>
              <a:rPr lang="en-US" dirty="0">
                <a:solidFill>
                  <a:schemeClr val="accent1"/>
                </a:solidFill>
              </a:rPr>
              <a:t>📈 For popular but unprofitable products, explore premium add-ons or bundles to recoup margins.</a:t>
            </a:r>
          </a:p>
        </p:txBody>
      </p:sp>
    </p:spTree>
    <p:extLst>
      <p:ext uri="{BB962C8B-B14F-4D97-AF65-F5344CB8AC3E}">
        <p14:creationId xmlns:p14="http://schemas.microsoft.com/office/powerpoint/2010/main" val="79572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99315-CFCF-59C1-6DED-C123D0F1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2CDF-82D9-A3DD-3F02-04D94727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81132"/>
            <a:ext cx="5784979" cy="537108"/>
          </a:xfrm>
        </p:spPr>
        <p:txBody>
          <a:bodyPr/>
          <a:lstStyle/>
          <a:p>
            <a:r>
              <a:rPr lang="en-US" sz="1400" dirty="0"/>
              <a:t>DASHBOARD 1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B377D-52C1-C110-A08B-C6BE4FFA1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4" y="739536"/>
            <a:ext cx="9144000" cy="4161367"/>
          </a:xfrm>
        </p:spPr>
        <p:txBody>
          <a:bodyPr/>
          <a:lstStyle/>
          <a:p>
            <a:pPr marL="139700" indent="0">
              <a:buNone/>
            </a:pP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E0A3B4-E943-7115-58FB-46B9D415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" y="0"/>
            <a:ext cx="899471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40477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775</Words>
  <Application>Microsoft Office PowerPoint</Application>
  <PresentationFormat>On-screen Show (16:9)</PresentationFormat>
  <Paragraphs>80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Montserrat ExtraLight</vt:lpstr>
      <vt:lpstr>Montserrat ExtraBold</vt:lpstr>
      <vt:lpstr>Montserrat</vt:lpstr>
      <vt:lpstr>Wingdings</vt:lpstr>
      <vt:lpstr>Futuristic Background by Slidesgo</vt:lpstr>
      <vt:lpstr>PROJECT  ON</vt:lpstr>
      <vt:lpstr>INTRODUCTION</vt:lpstr>
      <vt:lpstr>AIM/OBJECTIVES</vt:lpstr>
      <vt:lpstr>Analyze sales performance across products, sub-categories, and regions to identify high- and low-performing segments. </vt:lpstr>
      <vt:lpstr>Identify high- and low-performing segments. </vt:lpstr>
      <vt:lpstr>Measure profitability trends by product category, sub-category, and sales channel to support profit-driven decision-making</vt:lpstr>
      <vt:lpstr>Identify patterns in demand over time and across geographies to optimize inventory and supply chain planning</vt:lpstr>
      <vt:lpstr>Assess the impact of discounts and pricing on revenue and profit margins. </vt:lpstr>
      <vt:lpstr>DASHBOARD 1 </vt:lpstr>
      <vt:lpstr>DASHBOARD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Ebere Chukwuemeka</dc:creator>
  <cp:lastModifiedBy>Ebere Chukwuemeka</cp:lastModifiedBy>
  <cp:revision>8</cp:revision>
  <dcterms:modified xsi:type="dcterms:W3CDTF">2025-08-12T15:52:00Z</dcterms:modified>
</cp:coreProperties>
</file>