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6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4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5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8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1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4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92F3-5C36-4B2B-9E6E-8A03018EC3BA}" type="datetimeFigureOut">
              <a:rPr lang="ko-KR" altLang="en-US" smtClean="0"/>
              <a:t>2018-10-05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7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826" y="681136"/>
            <a:ext cx="11806701" cy="5439747"/>
            <a:chOff x="269826" y="681136"/>
            <a:chExt cx="11806701" cy="5439747"/>
          </a:xfrm>
        </p:grpSpPr>
        <p:sp>
          <p:nvSpPr>
            <p:cNvPr id="4" name="직사각형 3"/>
            <p:cNvSpPr/>
            <p:nvPr/>
          </p:nvSpPr>
          <p:spPr>
            <a:xfrm>
              <a:off x="269826" y="2566851"/>
              <a:ext cx="1512319" cy="1361338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89697" y="681136"/>
              <a:ext cx="7199332" cy="54397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Django Framework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51107" y="1129005"/>
              <a:ext cx="7063273" cy="1268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Django Applications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1107" y="2465146"/>
              <a:ext cx="7063273" cy="3534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25755" y="1576875"/>
              <a:ext cx="1324945" cy="746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Admin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83968" y="1576875"/>
              <a:ext cx="1324945" cy="746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nobiz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08310" y="2716144"/>
              <a:ext cx="1324945" cy="746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URLs(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URLconf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urls.py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08310" y="3826018"/>
              <a:ext cx="1324945" cy="746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Template(view)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*.html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08310" y="4935892"/>
              <a:ext cx="1324945" cy="746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Form(form)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forms.py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99021" y="2566851"/>
              <a:ext cx="2095488" cy="33394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Views(Control)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views.py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(CBVs, FBVs)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Class Based Views(CBVs)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Function Based Views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35076" y="2612063"/>
              <a:ext cx="1924822" cy="1213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Models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(ORM)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models.py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782145" y="2864499"/>
              <a:ext cx="1726165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43404" y="2583649"/>
              <a:ext cx="1250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Request</a:t>
              </a:r>
              <a:endParaRPr lang="ko-KR" altLang="en-US" sz="1100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833255" y="2864499"/>
              <a:ext cx="465766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1847461" y="3601618"/>
              <a:ext cx="3451560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4842786" y="3601618"/>
              <a:ext cx="230866" cy="743274"/>
              <a:chOff x="4842786" y="2995127"/>
              <a:chExt cx="230866" cy="743274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4842786" y="3732245"/>
                <a:ext cx="230866" cy="0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5073652" y="2995127"/>
                <a:ext cx="0" cy="743274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3267920" y="3601618"/>
              <a:ext cx="230866" cy="743274"/>
              <a:chOff x="3277445" y="2995127"/>
              <a:chExt cx="230866" cy="743274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3277445" y="3732245"/>
                <a:ext cx="230866" cy="0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V="1">
                <a:off x="3280622" y="2995127"/>
                <a:ext cx="0" cy="743274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981871" y="3255772"/>
              <a:ext cx="204818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Response</a:t>
              </a:r>
            </a:p>
            <a:p>
              <a:r>
                <a:rPr lang="en-US" altLang="ko-KR" sz="1100" dirty="0" smtClean="0"/>
                <a:t>HTML : </a:t>
              </a:r>
              <a:r>
                <a:rPr lang="en-US" altLang="ko-KR" sz="1100" dirty="0" err="1" smtClean="0"/>
                <a:t>HttpResponse</a:t>
              </a:r>
              <a:endParaRPr lang="en-US" altLang="ko-KR" sz="1100" dirty="0" smtClean="0"/>
            </a:p>
            <a:p>
              <a:r>
                <a:rPr lang="en-US" altLang="ko-KR" sz="1100" dirty="0" smtClean="0"/>
                <a:t>JSON : </a:t>
              </a:r>
              <a:r>
                <a:rPr lang="en-US" altLang="ko-KR" sz="1100" dirty="0" err="1" smtClean="0"/>
                <a:t>Serializer</a:t>
              </a:r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02323" y="3641553"/>
              <a:ext cx="1148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Template rendering</a:t>
              </a:r>
              <a:endParaRPr lang="ko-KR" altLang="en-US" sz="1100" dirty="0"/>
            </a:p>
          </p:txBody>
        </p:sp>
        <p:cxnSp>
          <p:nvCxnSpPr>
            <p:cNvPr id="54" name="직선 연결선 53"/>
            <p:cNvCxnSpPr>
              <a:stCxn id="13" idx="0"/>
            </p:cNvCxnSpPr>
            <p:nvPr/>
          </p:nvCxnSpPr>
          <p:spPr>
            <a:xfrm flipH="1" flipV="1">
              <a:off x="4170782" y="4572466"/>
              <a:ext cx="1" cy="363426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3"/>
            </p:cNvCxnSpPr>
            <p:nvPr/>
          </p:nvCxnSpPr>
          <p:spPr>
            <a:xfrm>
              <a:off x="4833255" y="5309116"/>
              <a:ext cx="46576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7394509" y="2864499"/>
              <a:ext cx="340567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7394509" y="3462592"/>
              <a:ext cx="340566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9659898" y="2864499"/>
              <a:ext cx="934248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9659898" y="3462592"/>
              <a:ext cx="934248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113019" y="3015946"/>
              <a:ext cx="1250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ORM</a:t>
              </a:r>
              <a:endParaRPr lang="ko-KR" altLang="en-US" sz="1100" dirty="0"/>
            </a:p>
          </p:txBody>
        </p:sp>
        <p:sp>
          <p:nvSpPr>
            <p:cNvPr id="71" name="순서도: 자기 디스크 70"/>
            <p:cNvSpPr/>
            <p:nvPr/>
          </p:nvSpPr>
          <p:spPr>
            <a:xfrm>
              <a:off x="10676936" y="2724534"/>
              <a:ext cx="1399591" cy="885474"/>
            </a:xfrm>
            <a:prstGeom prst="flowChartMagneticDisk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4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515055" y="1210902"/>
            <a:ext cx="1512319" cy="1361338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Django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67177" y="4802279"/>
            <a:ext cx="1182769" cy="906851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NLP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410429" y="288955"/>
            <a:ext cx="2913375" cy="3205232"/>
            <a:chOff x="313151" y="112735"/>
            <a:chExt cx="2913375" cy="3205232"/>
          </a:xfrm>
        </p:grpSpPr>
        <p:sp>
          <p:nvSpPr>
            <p:cNvPr id="33" name="직사각형 32"/>
            <p:cNvSpPr/>
            <p:nvPr/>
          </p:nvSpPr>
          <p:spPr>
            <a:xfrm>
              <a:off x="1281300" y="1192495"/>
              <a:ext cx="1512319" cy="845311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eb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rawler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13151" y="112735"/>
              <a:ext cx="2913375" cy="32052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2032" y="270863"/>
              <a:ext cx="1083077" cy="518740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url.json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꺾인 연결선 3"/>
            <p:cNvCxnSpPr>
              <a:stCxn id="7" idx="3"/>
              <a:endCxn id="33" idx="0"/>
            </p:cNvCxnSpPr>
            <p:nvPr/>
          </p:nvCxnSpPr>
          <p:spPr>
            <a:xfrm>
              <a:off x="1685109" y="530233"/>
              <a:ext cx="352351" cy="66226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495920" y="2487095"/>
              <a:ext cx="1083077" cy="518740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csv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33" idx="2"/>
              <a:endCxn id="13" idx="0"/>
            </p:cNvCxnSpPr>
            <p:nvPr/>
          </p:nvCxnSpPr>
          <p:spPr>
            <a:xfrm flipH="1">
              <a:off x="2037459" y="2037806"/>
              <a:ext cx="1" cy="44928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49785" y="5311475"/>
            <a:ext cx="132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419271" y="4173543"/>
            <a:ext cx="3703889" cy="2164321"/>
            <a:chOff x="3768065" y="3317966"/>
            <a:chExt cx="3703889" cy="2164321"/>
          </a:xfrm>
        </p:grpSpPr>
        <p:sp>
          <p:nvSpPr>
            <p:cNvPr id="36" name="직사각형 35"/>
            <p:cNvSpPr/>
            <p:nvPr/>
          </p:nvSpPr>
          <p:spPr>
            <a:xfrm>
              <a:off x="4059240" y="3705339"/>
              <a:ext cx="1512319" cy="1361338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classification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model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68065" y="3317966"/>
              <a:ext cx="3703889" cy="21643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5597" y="3705339"/>
              <a:ext cx="1512319" cy="1361338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word vector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model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68340" y="4059637"/>
            <a:ext cx="258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en-US" altLang="ko-KR" sz="1400" dirty="0" smtClean="0"/>
              <a:t>ata preprocessing</a:t>
            </a:r>
          </a:p>
          <a:p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134736" y="3494187"/>
            <a:ext cx="0" cy="130809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295501" y="5928552"/>
            <a:ext cx="1297697" cy="518740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</a:rPr>
              <a:t>ord dictionary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7" idx="3"/>
            <a:endCxn id="35" idx="2"/>
          </p:cNvCxnSpPr>
          <p:nvPr/>
        </p:nvCxnSpPr>
        <p:spPr>
          <a:xfrm flipV="1">
            <a:off x="2593198" y="5709130"/>
            <a:ext cx="365364" cy="478792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5" idx="3"/>
            <a:endCxn id="18" idx="1"/>
          </p:cNvCxnSpPr>
          <p:nvPr/>
        </p:nvCxnSpPr>
        <p:spPr>
          <a:xfrm flipV="1">
            <a:off x="3549946" y="5255704"/>
            <a:ext cx="186932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2"/>
            <a:endCxn id="18" idx="0"/>
          </p:cNvCxnSpPr>
          <p:nvPr/>
        </p:nvCxnSpPr>
        <p:spPr>
          <a:xfrm>
            <a:off x="7271215" y="2572240"/>
            <a:ext cx="1" cy="160130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107341" y="1210902"/>
            <a:ext cx="1512319" cy="1361338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5" idx="1"/>
            <a:endCxn id="34" idx="3"/>
          </p:cNvCxnSpPr>
          <p:nvPr/>
        </p:nvCxnSpPr>
        <p:spPr>
          <a:xfrm flipH="1">
            <a:off x="8027374" y="1891571"/>
            <a:ext cx="207996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062185" y="4687688"/>
            <a:ext cx="2794171" cy="19123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471030" y="729673"/>
            <a:ext cx="10224654" cy="58466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93211" y="993168"/>
            <a:ext cx="2858512" cy="159301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기사 입력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(text area)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86673" y="3287422"/>
            <a:ext cx="3005439" cy="645736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분류 결과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(classification model)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649548" y="1910364"/>
            <a:ext cx="1628707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18033" y="6794"/>
            <a:ext cx="2610921" cy="518740"/>
          </a:xfrm>
          <a:prstGeom prst="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design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43235" y="993168"/>
            <a:ext cx="2858512" cy="159301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형태소 분석 결과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mecab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389392" y="2744095"/>
            <a:ext cx="0" cy="54332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886673" y="4304152"/>
            <a:ext cx="3005439" cy="518740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 문서 핵심 단어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tf-dif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86672" y="5412530"/>
            <a:ext cx="3005439" cy="97574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핵심 단어와 연관된 단어 그래프 시각화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word2vec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58920" y="5412530"/>
            <a:ext cx="3005439" cy="97574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핵심 단어와 연관된 단어 그래프 시각화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word2vec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114424" y="5412530"/>
            <a:ext cx="3005439" cy="975744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핵심 단어와 연관된 단어 그래프 시각화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word2vec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205528" y="1005693"/>
            <a:ext cx="8466647" cy="5589659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각 기사를 하나로 합친다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월별로 합침</a:t>
            </a:r>
            <a:r>
              <a:rPr lang="en-US" altLang="ko-KR" dirty="0" smtClean="0">
                <a:solidFill>
                  <a:schemeClr val="tx1"/>
                </a:solidFill>
              </a:rPr>
              <a:t>. 6</a:t>
            </a:r>
            <a:r>
              <a:rPr lang="ko-KR" altLang="en-US" dirty="0" smtClean="0">
                <a:solidFill>
                  <a:schemeClr val="tx1"/>
                </a:solidFill>
              </a:rPr>
              <a:t>월</a:t>
            </a:r>
            <a:r>
              <a:rPr lang="en-US" altLang="ko-KR" dirty="0" smtClean="0">
                <a:solidFill>
                  <a:schemeClr val="tx1"/>
                </a:solidFill>
              </a:rPr>
              <a:t>, 7</a:t>
            </a:r>
            <a:r>
              <a:rPr lang="ko-KR" altLang="en-US" dirty="0" smtClean="0">
                <a:solidFill>
                  <a:schemeClr val="tx1"/>
                </a:solidFill>
              </a:rPr>
              <a:t>월 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csv </a:t>
            </a:r>
            <a:r>
              <a:rPr lang="ko-KR" altLang="en-US" dirty="0" smtClean="0">
                <a:solidFill>
                  <a:schemeClr val="tx1"/>
                </a:solidFill>
              </a:rPr>
              <a:t>파일이 변경될 예정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Date, content(title + content </a:t>
            </a:r>
            <a:r>
              <a:rPr lang="ko-KR" altLang="en-US" dirty="0" err="1" smtClean="0">
                <a:solidFill>
                  <a:schemeClr val="tx1"/>
                </a:solidFill>
              </a:rPr>
              <a:t>합쳐짐</a:t>
            </a:r>
            <a:r>
              <a:rPr lang="en-US" altLang="ko-KR" dirty="0" smtClean="0">
                <a:solidFill>
                  <a:schemeClr val="tx1"/>
                </a:solidFill>
              </a:rPr>
              <a:t>), category</a:t>
            </a:r>
          </a:p>
          <a:p>
            <a:pPr marL="1657350" lvl="3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Category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정치</a:t>
            </a:r>
            <a:r>
              <a:rPr lang="en-US" altLang="ko-KR" dirty="0" smtClean="0">
                <a:solidFill>
                  <a:schemeClr val="tx1"/>
                </a:solidFill>
              </a:rPr>
              <a:t>, 2. </a:t>
            </a:r>
            <a:r>
              <a:rPr lang="ko-KR" altLang="en-US" dirty="0" smtClean="0">
                <a:solidFill>
                  <a:schemeClr val="tx1"/>
                </a:solidFill>
              </a:rPr>
              <a:t>경제</a:t>
            </a:r>
            <a:r>
              <a:rPr lang="en-US" altLang="ko-KR" dirty="0" smtClean="0">
                <a:solidFill>
                  <a:schemeClr val="tx1"/>
                </a:solidFill>
              </a:rPr>
              <a:t>, 3. IT, 4. </a:t>
            </a:r>
            <a:r>
              <a:rPr lang="ko-KR" altLang="en-US" dirty="0" smtClean="0">
                <a:solidFill>
                  <a:schemeClr val="tx1"/>
                </a:solidFill>
              </a:rPr>
              <a:t>연예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657350" lvl="3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형태소 분석 후 결과가 위와 같이 저장될 예정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ko-KR" altLang="en-US" dirty="0" err="1" smtClean="0">
                <a:solidFill>
                  <a:schemeClr val="tx1"/>
                </a:solidFill>
              </a:rPr>
              <a:t>월당</a:t>
            </a:r>
            <a:r>
              <a:rPr lang="ko-KR" altLang="en-US" dirty="0" smtClean="0">
                <a:solidFill>
                  <a:schemeClr val="tx1"/>
                </a:solidFill>
              </a:rPr>
              <a:t> 기사 개수는 대략 </a:t>
            </a:r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r>
              <a:rPr lang="ko-KR" altLang="en-US" dirty="0" smtClean="0">
                <a:solidFill>
                  <a:schemeClr val="tx1"/>
                </a:solidFill>
              </a:rPr>
              <a:t>만개 정도 추정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6,7,8,9 </a:t>
            </a:r>
            <a:r>
              <a:rPr lang="ko-KR" altLang="en-US" dirty="0" smtClean="0">
                <a:solidFill>
                  <a:schemeClr val="tx1"/>
                </a:solidFill>
              </a:rPr>
              <a:t>합치면 약 </a:t>
            </a:r>
            <a:r>
              <a:rPr lang="en-US" altLang="ko-KR" dirty="0" smtClean="0">
                <a:solidFill>
                  <a:schemeClr val="tx1"/>
                </a:solidFill>
              </a:rPr>
              <a:t>56</a:t>
            </a:r>
            <a:r>
              <a:rPr lang="ko-KR" altLang="en-US" dirty="0" smtClean="0">
                <a:solidFill>
                  <a:schemeClr val="tx1"/>
                </a:solidFill>
              </a:rPr>
              <a:t>만개 데이터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pandas </a:t>
            </a:r>
            <a:r>
              <a:rPr lang="en-US" altLang="ko-KR" dirty="0" err="1" smtClean="0">
                <a:solidFill>
                  <a:schemeClr val="tx1"/>
                </a:solidFill>
              </a:rPr>
              <a:t>reindex</a:t>
            </a:r>
            <a:r>
              <a:rPr lang="ko-KR" altLang="en-US" dirty="0" smtClean="0">
                <a:solidFill>
                  <a:schemeClr val="tx1"/>
                </a:solidFill>
              </a:rPr>
              <a:t>로 데이터를 섞고 </a:t>
            </a:r>
            <a:r>
              <a:rPr lang="en-US" altLang="ko-KR" dirty="0" err="1" smtClean="0">
                <a:solidFill>
                  <a:schemeClr val="tx1"/>
                </a:solidFill>
              </a:rPr>
              <a:t>numpy</a:t>
            </a:r>
            <a:r>
              <a:rPr lang="ko-KR" altLang="en-US" dirty="0" smtClean="0">
                <a:solidFill>
                  <a:schemeClr val="tx1"/>
                </a:solidFill>
              </a:rPr>
              <a:t>로 가져오면 될 듯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</a:rPr>
              <a:t>Train_test_split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err="1" smtClean="0">
                <a:solidFill>
                  <a:schemeClr val="tx1"/>
                </a:solidFill>
              </a:rPr>
              <a:t>numpy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배열이 크면 메모리 오류가 나옴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따라서 </a:t>
            </a:r>
            <a:r>
              <a:rPr lang="en-US" altLang="ko-KR" dirty="0" smtClean="0">
                <a:solidFill>
                  <a:schemeClr val="tx1"/>
                </a:solidFill>
              </a:rPr>
              <a:t>6,7,8,9</a:t>
            </a:r>
            <a:r>
              <a:rPr lang="ko-KR" altLang="en-US" dirty="0" smtClean="0">
                <a:solidFill>
                  <a:schemeClr val="tx1"/>
                </a:solidFill>
              </a:rPr>
              <a:t>를 하나로 합치고 </a:t>
            </a:r>
            <a:r>
              <a:rPr lang="en-US" altLang="ko-KR" dirty="0" smtClean="0">
                <a:solidFill>
                  <a:schemeClr val="tx1"/>
                </a:solidFill>
              </a:rPr>
              <a:t>(56</a:t>
            </a:r>
            <a:r>
              <a:rPr lang="ko-KR" altLang="en-US" dirty="0" smtClean="0">
                <a:solidFill>
                  <a:schemeClr val="tx1"/>
                </a:solidFill>
              </a:rPr>
              <a:t>만개</a:t>
            </a:r>
            <a:r>
              <a:rPr lang="en-US" altLang="ko-KR" dirty="0" smtClean="0">
                <a:solidFill>
                  <a:schemeClr val="tx1"/>
                </a:solidFill>
              </a:rPr>
              <a:t>) -&gt; </a:t>
            </a:r>
            <a:r>
              <a:rPr lang="en-US" altLang="ko-KR" dirty="0" err="1" smtClean="0">
                <a:solidFill>
                  <a:schemeClr val="tx1"/>
                </a:solidFill>
              </a:rPr>
              <a:t>reindex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하고 </a:t>
            </a:r>
            <a:r>
              <a:rPr lang="en-US" altLang="ko-KR" dirty="0" smtClean="0">
                <a:solidFill>
                  <a:schemeClr val="tx1"/>
                </a:solidFill>
              </a:rPr>
              <a:t>-&gt; 6</a:t>
            </a:r>
            <a:r>
              <a:rPr lang="ko-KR" altLang="en-US" dirty="0" err="1" smtClean="0">
                <a:solidFill>
                  <a:schemeClr val="tx1"/>
                </a:solidFill>
              </a:rPr>
              <a:t>만개씩</a:t>
            </a:r>
            <a:r>
              <a:rPr lang="ko-KR" altLang="en-US" dirty="0" smtClean="0">
                <a:solidFill>
                  <a:schemeClr val="tx1"/>
                </a:solidFill>
              </a:rPr>
              <a:t> 잘라서 훈련하고 마지막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만개로 테스트  </a:t>
            </a:r>
            <a:r>
              <a:rPr lang="en-US" altLang="ko-KR" dirty="0" smtClean="0">
                <a:solidFill>
                  <a:schemeClr val="tx1"/>
                </a:solidFill>
              </a:rPr>
              <a:t>set</a:t>
            </a:r>
            <a:r>
              <a:rPr lang="ko-KR" altLang="en-US" dirty="0" smtClean="0">
                <a:solidFill>
                  <a:schemeClr val="tx1"/>
                </a:solidFill>
              </a:rPr>
              <a:t>하고 </a:t>
            </a:r>
            <a:r>
              <a:rPr lang="ko-KR" altLang="en-US" dirty="0" err="1" smtClean="0">
                <a:solidFill>
                  <a:schemeClr val="tx1"/>
                </a:solidFill>
              </a:rPr>
              <a:t>이런식으로</a:t>
            </a:r>
            <a:r>
              <a:rPr lang="ko-KR" altLang="en-US" dirty="0" smtClean="0">
                <a:solidFill>
                  <a:schemeClr val="tx1"/>
                </a:solidFill>
              </a:rPr>
              <a:t>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만약을 대비해 </a:t>
            </a:r>
            <a:r>
              <a:rPr lang="en-US" altLang="ko-KR" dirty="0" smtClean="0">
                <a:solidFill>
                  <a:schemeClr val="tx1"/>
                </a:solidFill>
              </a:rPr>
              <a:t>50</a:t>
            </a:r>
            <a:r>
              <a:rPr lang="ko-KR" altLang="en-US" dirty="0" smtClean="0">
                <a:solidFill>
                  <a:schemeClr val="tx1"/>
                </a:solidFill>
              </a:rPr>
              <a:t>페이지 </a:t>
            </a:r>
            <a:r>
              <a:rPr lang="en-US" altLang="ko-KR" dirty="0" smtClean="0">
                <a:solidFill>
                  <a:schemeClr val="tx1"/>
                </a:solidFill>
              </a:rPr>
              <a:t>-&gt; 20</a:t>
            </a:r>
            <a:r>
              <a:rPr lang="ko-KR" altLang="en-US" dirty="0" smtClean="0">
                <a:solidFill>
                  <a:schemeClr val="tx1"/>
                </a:solidFill>
              </a:rPr>
              <a:t>페이지로 줄인 데이터도 수집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위 방법이 안될 수도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TF-</a:t>
            </a:r>
            <a:r>
              <a:rPr lang="en-US" altLang="ko-KR" dirty="0" err="1" smtClean="0">
                <a:solidFill>
                  <a:schemeClr val="tx1"/>
                </a:solidFill>
              </a:rPr>
              <a:t>idf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값을 이용하지 말고 </a:t>
            </a:r>
            <a:r>
              <a:rPr lang="en-US" altLang="ko-KR" dirty="0" err="1" smtClean="0">
                <a:solidFill>
                  <a:schemeClr val="tx1"/>
                </a:solidFill>
              </a:rPr>
              <a:t>keras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tokenizer</a:t>
            </a:r>
            <a:r>
              <a:rPr lang="ko-KR" altLang="en-US" dirty="0" smtClean="0">
                <a:solidFill>
                  <a:schemeClr val="tx1"/>
                </a:solidFill>
              </a:rPr>
              <a:t>에서 단어를 가져올 수 있는데 이거를 이용할 예정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8033" y="6794"/>
            <a:ext cx="2610921" cy="518740"/>
          </a:xfrm>
          <a:prstGeom prst="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방법론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257</Words>
  <Application>Microsoft Office PowerPoint</Application>
  <PresentationFormat>와이드스크린</PresentationFormat>
  <Paragraphs>98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수진</dc:creator>
  <cp:lastModifiedBy>이 수진</cp:lastModifiedBy>
  <cp:revision>36</cp:revision>
  <dcterms:created xsi:type="dcterms:W3CDTF">2018-08-28T08:42:39Z</dcterms:created>
  <dcterms:modified xsi:type="dcterms:W3CDTF">2018-10-05T00:48:13Z</dcterms:modified>
</cp:coreProperties>
</file>